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Poids, longueur ou taille, PB et œdèmes. Chacune répond à une question différente, chacune a une précision qui décide de ce qu’elle peut soutenir, et celle qui n’est pas du tout une mesure est celle qui prime sur les autres.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ce cours repose sur quatre observations, et un analyste qui ignore comment chacune est prise les lira toutes de travers.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de ces lignes méritent qu’on s’y arrête, car elles expliquent l’essentiel de ce qui suit. Le poids bouge, la taille non. Un enfant qui a eu faim deux mois est plus léger qu’un enfant de même taille qui n’a pas eu faim, et il reprendra ce poids en quelques semaines s’il est nourri. Un enfant qui a eu faim deux ans est </a:t>
            </a:r>
            <a:r>
              <a:rPr i="1"/>
              <a:t>plus petit</a:t>
            </a:r>
            <a:r>
              <a:rPr/>
              <a:t>, et il ne rattrapera pas cette taille. Ce seul fait explique pourquoi le secteur distingue l’émaciation du retard de croissance et pourquoi les deux exigent des indicateurs et des programmes différents. Les œdèmes ne sont pas sur une échelle. C’est un signe clinique — œdèmes bilatéraux prenant le godet, vérifiés en pressant les deux pieds trois secondes — et un enfant qui en présente est en malnutrition aiguë sévère quels que soient son poids et son périmètre brachial. Toute définition de cas de l’unité suivante porte une clause d’œdème, et toute analyse qui calcule la MAS comme « le décompte sous le seuil de score z » est fausse d’autant d’enfants œdémateux que le registre en contient.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enfants de moins de 24 mois sont mesurés couchés — c’est la longueur. Ceux de 24 mois et plus sont mesurés debout — c’est la taille. Le même enfant mesure environ 0,7 cm de plus couché que debout, car la colonne se décomprime. Les normes de l’OMS sont publiées pour les deux, et la règle est la suivante.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752 mesurés couchés, 178 debout. Le registre enregistre la position, ce qui rend l’ajustement possible — et un registre qui ne l’enregistre pas est un registre dont les scores z portent une erreur non quantifiable pour chaque enfant mesuré dans la position non standard. Inversez le signe et vous biaisez la moitié la plus jeune de l’enquête. Le laboratoire du cours sur les jointures vous l’a déjà fait faire ; voici pourquoi cela compte cliniquement.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PB est un ruban autour du bras, lu au millimètre, et il paraît fruste à côté d’un score z calculé à partir de deux instruments étalonnés. On l’emploie pour trois raisons qui décident ensemble de la plupart des programmes communautaires. Le coût fait l’objet de la leçon 4 — le PB croît avec l’âge indépendamment de l’état nutritionnel, si bien qu’un seuil fixe trouve des enfants différents selon l’âge.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PB se lit au millimètre et deux agents formés obtiennent couramment des mesures répétées différant de 2 à 3 mm. Tout enfant situé à environ 3 mm d’un seuil est donc un enfant dont la classification dépend de qui tenait le ruban. Cela ne rend pas le seuil faux — un seuil doit bien être quelque part — mais cela a deux conséquences qu’un analyste doit porter. Le même argument vaut pour le poids au 0,1 kg et la taille au 0,1 cm, et la leçon 5 en fait un contrôle formel.</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Soixante-douze des 1 100 admissions n’ont pas de taille. Ce n’est pas une gêne de qualité à nettoyer — c’est la raison pour laquelle le poids-pour-taille est incalculable pour ces enfants alors que le PB l’est, et donc la raison pour laquelle toute comparaison des deux critères a deux dénominateurs différents. La leçon 4 est bâtie exactement là-dessus.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Cinq contrôles, dans l’ordre, avant tout indicateur.</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avez quatre mesures et savez à quoi sert chacune. La leçon suivante en transforme deux en la quantité sur laquelle repose toute prévalence de ce cours — un score z selon les normes OMS 2006, calculé à partir de la table de référence plutôt que lu dans une colonne de confiance.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nutrition-analysis-cmam-smart/nutrition-01-anthropometr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Les quatre mesures, et à quoi sert chacune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Poids, longueur ou taille, PB et œdèmes. Chacune répond à une question différente, chacune a une précision qui décide de ce qu’elle peut soutenir, et celle qui n’est pas du tout une mesure est celle qui prime sur les autres.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1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Quatre choses, mesurées sur un enfant</a:t>
            </a:r>
          </a:p>
          <a:p>
            <a:pPr lvl="0"/>
            <a:r>
              <a:rPr/>
              <a:t>Longueur ou taille, et les 0,7 cm qui ne sont pas un arrondi</a:t>
            </a:r>
          </a:p>
          <a:p>
            <a:pPr lvl="0"/>
            <a:r>
              <a:rPr/>
              <a:t>Le PB, et pourquoi on l’emploie</a:t>
            </a:r>
          </a:p>
          <a:p>
            <a:pPr lvl="0"/>
            <a:r>
              <a:rPr/>
              <a:t>La précision décide de ce qu’une mesure peut soutenir</a:t>
            </a:r>
          </a:p>
          <a:p>
            <a:pPr lvl="0"/>
            <a:r>
              <a:rPr/>
              <a:t>Lisez la distribution avant tout calcul</a:t>
            </a:r>
          </a:p>
          <a:p>
            <a:pPr lvl="0"/>
            <a:r>
              <a:rPr/>
              <a:t>Ce qu’un analyste nutrition vérifie d’abord</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choses, mesurées sur un enfant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Mesure</a:t>
                      </a:r>
                    </a:p>
                  </a:txBody>
                  <a:tcPr/>
                </a:tc>
                <a:tc>
                  <a:txBody>
                    <a:bodyPr/>
                    <a:lstStyle/>
                    <a:p>
                      <a:pPr lvl="0" indent="0" marL="0">
                        <a:buNone/>
                      </a:pPr>
                      <a:r>
                        <a:rPr/>
                        <a:t>Unité</a:t>
                      </a:r>
                    </a:p>
                  </a:txBody>
                  <a:tcPr/>
                </a:tc>
                <a:tc>
                  <a:txBody>
                    <a:bodyPr/>
                    <a:lstStyle/>
                    <a:p>
                      <a:pPr lvl="0" indent="0" marL="0">
                        <a:buNone/>
                      </a:pPr>
                      <a:r>
                        <a:rPr/>
                        <a:t>Précision</a:t>
                      </a:r>
                    </a:p>
                  </a:txBody>
                  <a:tcPr/>
                </a:tc>
                <a:tc>
                  <a:txBody>
                    <a:bodyPr/>
                    <a:lstStyle/>
                    <a:p>
                      <a:pPr lvl="0" indent="0" marL="0">
                        <a:buNone/>
                      </a:pPr>
                      <a:r>
                        <a:rPr/>
                        <a:t>Ce à quoi elle est sensible</a:t>
                      </a:r>
                    </a:p>
                  </a:txBody>
                  <a:tcPr/>
                </a:tc>
              </a:tr>
              <a:tr h="0">
                <a:tc>
                  <a:txBody>
                    <a:bodyPr/>
                    <a:lstStyle/>
                    <a:p>
                      <a:pPr lvl="0" indent="0" marL="0">
                        <a:buNone/>
                      </a:pPr>
                      <a:r>
                        <a:rPr b="1"/>
                        <a:t>Poids</a:t>
                      </a:r>
                    </a:p>
                  </a:txBody>
                </a:tc>
                <a:tc>
                  <a:txBody>
                    <a:bodyPr/>
                    <a:lstStyle/>
                    <a:p>
                      <a:pPr lvl="0" indent="0" marL="0">
                        <a:buNone/>
                      </a:pPr>
                      <a:r>
                        <a:rPr/>
                        <a:t>kg</a:t>
                      </a:r>
                    </a:p>
                  </a:txBody>
                </a:tc>
                <a:tc>
                  <a:txBody>
                    <a:bodyPr/>
                    <a:lstStyle/>
                    <a:p>
                      <a:pPr lvl="0" indent="0" marL="0">
                        <a:buNone/>
                      </a:pPr>
                      <a:r>
                        <a:rPr/>
                        <a:t>0,1 kg</a:t>
                      </a:r>
                    </a:p>
                  </a:txBody>
                </a:tc>
                <a:tc>
                  <a:txBody>
                    <a:bodyPr/>
                    <a:lstStyle/>
                    <a:p>
                      <a:pPr lvl="0" indent="0" marL="0">
                        <a:buNone/>
                      </a:pPr>
                      <a:r>
                        <a:rPr/>
                        <a:t>Déficit aigu — il chute vite et se récupère vite</a:t>
                      </a:r>
                    </a:p>
                  </a:txBody>
                </a:tc>
              </a:tr>
              <a:tr h="0">
                <a:tc>
                  <a:txBody>
                    <a:bodyPr/>
                    <a:lstStyle/>
                    <a:p>
                      <a:pPr lvl="0" indent="0" marL="0">
                        <a:buNone/>
                      </a:pPr>
                      <a:r>
                        <a:rPr b="1"/>
                        <a:t>Longueur / taille</a:t>
                      </a:r>
                    </a:p>
                  </a:txBody>
                </a:tc>
                <a:tc>
                  <a:txBody>
                    <a:bodyPr/>
                    <a:lstStyle/>
                    <a:p>
                      <a:pPr lvl="0" indent="0" marL="0">
                        <a:buNone/>
                      </a:pPr>
                      <a:r>
                        <a:rPr/>
                        <a:t>cm</a:t>
                      </a:r>
                    </a:p>
                  </a:txBody>
                </a:tc>
                <a:tc>
                  <a:txBody>
                    <a:bodyPr/>
                    <a:lstStyle/>
                    <a:p>
                      <a:pPr lvl="0" indent="0" marL="0">
                        <a:buNone/>
                      </a:pPr>
                      <a:r>
                        <a:rPr/>
                        <a:t>0,1 cm</a:t>
                      </a:r>
                    </a:p>
                  </a:txBody>
                </a:tc>
                <a:tc>
                  <a:txBody>
                    <a:bodyPr/>
                    <a:lstStyle/>
                    <a:p>
                      <a:pPr lvl="0" indent="0" marL="0">
                        <a:buNone/>
                      </a:pPr>
                      <a:r>
                        <a:rPr/>
                        <a:t>Déficit chronique — il s’accumule et ne se récupère pas</a:t>
                      </a:r>
                    </a:p>
                  </a:txBody>
                </a:tc>
              </a:tr>
              <a:tr h="0">
                <a:tc>
                  <a:txBody>
                    <a:bodyPr/>
                    <a:lstStyle/>
                    <a:p>
                      <a:pPr lvl="0" indent="0" marL="0">
                        <a:buNone/>
                      </a:pPr>
                      <a:r>
                        <a:rPr b="1"/>
                        <a:t>PB</a:t>
                      </a:r>
                    </a:p>
                  </a:txBody>
                </a:tc>
                <a:tc>
                  <a:txBody>
                    <a:bodyPr/>
                    <a:lstStyle/>
                    <a:p>
                      <a:pPr lvl="0" indent="0" marL="0">
                        <a:buNone/>
                      </a:pPr>
                      <a:r>
                        <a:rPr/>
                        <a:t>mm</a:t>
                      </a:r>
                    </a:p>
                  </a:txBody>
                </a:tc>
                <a:tc>
                  <a:txBody>
                    <a:bodyPr/>
                    <a:lstStyle/>
                    <a:p>
                      <a:pPr lvl="0" indent="0" marL="0">
                        <a:buNone/>
                      </a:pPr>
                      <a:r>
                        <a:rPr/>
                        <a:t>1 mm</a:t>
                      </a:r>
                    </a:p>
                  </a:txBody>
                </a:tc>
                <a:tc>
                  <a:txBody>
                    <a:bodyPr/>
                    <a:lstStyle/>
                    <a:p>
                      <a:pPr lvl="0" indent="0" marL="0">
                        <a:buNone/>
                      </a:pPr>
                      <a:r>
                        <a:rPr/>
                        <a:t>Déficit aigu, et le risque de mortalité plus directement que le poids</a:t>
                      </a:r>
                    </a:p>
                  </a:txBody>
                </a:tc>
              </a:tr>
              <a:tr h="0">
                <a:tc>
                  <a:txBody>
                    <a:bodyPr/>
                    <a:lstStyle/>
                    <a:p>
                      <a:pPr lvl="0" indent="0" marL="0">
                        <a:buNone/>
                      </a:pPr>
                      <a:r>
                        <a:rPr b="1"/>
                        <a:t>Œdèmes</a:t>
                      </a:r>
                    </a:p>
                  </a:txBody>
                </a:tc>
                <a:tc>
                  <a:txBody>
                    <a:bodyPr/>
                    <a:lstStyle/>
                    <a:p>
                      <a:pPr lvl="0" indent="0" marL="0">
                        <a:buNone/>
                      </a:pPr>
                      <a:r>
                        <a:rPr/>
                        <a:t>présents / absents</a:t>
                      </a:r>
                    </a:p>
                  </a:txBody>
                </a:tc>
                <a:tc>
                  <a:txBody>
                    <a:bodyPr/>
                    <a:lstStyle/>
                    <a:p>
                      <a:pPr lvl="0" indent="0" marL="0">
                        <a:buNone/>
                      </a:pPr>
                      <a:r>
                        <a:rPr/>
                        <a:t>—</a:t>
                      </a:r>
                    </a:p>
                  </a:txBody>
                </a:tc>
                <a:tc>
                  <a:txBody>
                    <a:bodyPr/>
                    <a:lstStyle/>
                    <a:p>
                      <a:pPr lvl="0" indent="0" marL="0">
                        <a:buNone/>
                      </a:pPr>
                      <a:r>
                        <a:rPr/>
                        <a:t>Pas une mesure ; un signe clinique, et il prime</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choses, mesurées sur un enfant</a:t>
            </a:r>
          </a:p>
        </p:txBody>
      </p:sp>
      <p:sp>
        <p:nvSpPr>
          <p:cNvPr id="3" name="Content Placeholder 2"/>
          <p:cNvSpPr>
            <a:spLocks noGrp="1"/>
          </p:cNvSpPr>
          <p:nvPr>
            <p:ph idx="1"/>
          </p:nvPr>
        </p:nvSpPr>
        <p:spPr/>
        <p:txBody>
          <a:bodyPr/>
          <a:lstStyle/>
          <a:p>
            <a:pPr lvl="0"/>
            <a:r>
              <a:rPr/>
              <a:t>Le poids bouge, la taille non — Un enfant qui a eu faim deux mois est plus léger qu’un enfant de même taille qui n’a…</a:t>
            </a:r>
          </a:p>
          <a:p>
            <a:pPr lvl="0"/>
            <a:r>
              <a:rPr/>
              <a:t>Les œdèmes ne sont pas sur une échelle — C’est un signe clinique — œdèmes bilatéraux prenant le godet, vérifiés en…</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Longueur ou taille, et les 0,7 cm qui ne sont pas un arrondi</a:t>
            </a:r>
          </a:p>
        </p:txBody>
      </p:sp>
      <p:sp>
        <p:nvSpPr>
          <p:cNvPr id="3" name="Content Placeholder 2"/>
          <p:cNvSpPr>
            <a:spLocks noGrp="1"/>
          </p:cNvSpPr>
          <p:nvPr>
            <p:ph idx="1"/>
          </p:nvPr>
        </p:nvSpPr>
        <p:spPr/>
        <p:txBody>
          <a:bodyPr/>
          <a:lstStyle/>
          <a:p>
            <a:pPr lvl="0"/>
            <a:r>
              <a:rPr/>
              <a:t>Sous 24 mois, employez la norme de </a:t>
            </a:r>
            <a:r>
              <a:rPr b="1"/>
              <a:t>longueur</a:t>
            </a:r>
            <a:r>
              <a:rPr/>
              <a:t>, et si l’enfant a été mesuré debout, </a:t>
            </a:r>
            <a:r>
              <a:rPr b="1"/>
              <a:t>ajoutez 0,7 cm</a:t>
            </a:r>
            <a:r>
              <a:rPr/>
              <a:t> avant la…</a:t>
            </a:r>
          </a:p>
          <a:p>
            <a:pPr lvl="0"/>
            <a:r>
              <a:rPr/>
              <a:t>À 24 mois et plus, employez la norme de </a:t>
            </a:r>
            <a:r>
              <a:rPr b="1"/>
              <a:t>taille</a:t>
            </a:r>
            <a:r>
              <a:rPr/>
              <a:t>, et si l’enfant a été mesuré couché, </a:t>
            </a:r>
            <a:r>
              <a:rPr b="1"/>
              <a:t>retranchez 0,7 cm</a:t>
            </a:r>
            <a: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Longueur ou taille, et les 0,7 cm qui ne sont pas un arrondi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smart </a:t>
            </a:r>
            <a:r>
              <a:rPr>
                <a:solidFill>
                  <a:srgbClr val="666666"/>
                </a:solidFill>
                <a:latin typeface="Courier"/>
              </a:rPr>
              <a:t>=</a:t>
            </a:r>
            <a:r>
              <a:rPr>
                <a:latin typeface="Courier"/>
              </a:rPr>
              <a:t> pd.read_csv(</a:t>
            </a:r>
            <a:r>
              <a:rPr>
                <a:solidFill>
                  <a:srgbClr val="4070A0"/>
                </a:solidFill>
                <a:latin typeface="Courier"/>
              </a:rPr>
              <a:t>"smart-nutrition-survey-2024.v1.csv"</a:t>
            </a:r>
            <a:r>
              <a:rPr>
                <a:latin typeface="Courier"/>
              </a:rPr>
              <a:t>)</a:t>
            </a:r>
            <a:br/>
            <a:r>
              <a:rPr>
                <a:solidFill>
                  <a:srgbClr val="008000"/>
                </a:solidFill>
                <a:latin typeface="Courier"/>
              </a:rPr>
              <a:t>print</a:t>
            </a:r>
            <a:r>
              <a:rPr>
                <a:latin typeface="Courier"/>
              </a:rPr>
              <a:t>(smart[</a:t>
            </a:r>
            <a:r>
              <a:rPr>
                <a:solidFill>
                  <a:srgbClr val="4070A0"/>
                </a:solidFill>
                <a:latin typeface="Courier"/>
              </a:rPr>
              <a:t>"measured_lying"</a:t>
            </a:r>
            <a:r>
              <a:rPr>
                <a:latin typeface="Courier"/>
              </a:rPr>
              <a:t>].value_counts())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Longueur ou taille, et les 0,7 cm qui ne sont pas un arrondi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a:latin typeface="Courier"/>
              </a:rPr>
              <a:t>smart </a:t>
            </a:r>
            <a:r>
              <a:rPr>
                <a:solidFill>
                  <a:srgbClr val="4070A0"/>
                </a:solidFill>
                <a:latin typeface="Courier"/>
              </a:rPr>
              <a:t>|&gt;</a:t>
            </a:r>
            <a:r>
              <a:rPr>
                <a:latin typeface="Courier"/>
              </a:rPr>
              <a:t> </a:t>
            </a:r>
            <a:r>
              <a:rPr>
                <a:solidFill>
                  <a:srgbClr val="06287E"/>
                </a:solidFill>
                <a:latin typeface="Courier"/>
              </a:rPr>
              <a:t>count</a:t>
            </a:r>
            <a:r>
              <a:rPr>
                <a:latin typeface="Courier"/>
              </a:rPr>
              <a:t>(measured_lying)</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PB, et pourquoi on l’emploie</a:t>
            </a:r>
          </a:p>
        </p:txBody>
      </p:sp>
      <p:sp>
        <p:nvSpPr>
          <p:cNvPr id="3" name="Content Placeholder 2"/>
          <p:cNvSpPr>
            <a:spLocks noGrp="1"/>
          </p:cNvSpPr>
          <p:nvPr>
            <p:ph idx="1"/>
          </p:nvPr>
        </p:nvSpPr>
        <p:spPr/>
        <p:txBody>
          <a:bodyPr/>
          <a:lstStyle/>
          <a:p>
            <a:pPr lvl="0"/>
            <a:r>
              <a:rPr b="1"/>
              <a:t>Il exige une mesure, pas deux.</a:t>
            </a:r>
            <a:r>
              <a:rPr/>
              <a:t> Un agent de santé communautaire muni d’un ruban peut dépister un village ; un…</a:t>
            </a:r>
          </a:p>
          <a:p>
            <a:pPr lvl="0"/>
            <a:r>
              <a:rPr b="1"/>
              <a:t>Il prédit la mortalité au moins aussi bien.</a:t>
            </a:r>
            <a:r>
              <a:rPr/>
              <a:t> À âge donné, un bras petit prédit fortement le décès, et dans plusieurs…</a:t>
            </a:r>
          </a:p>
          <a:p>
            <a:pPr lvl="0"/>
            <a:r>
              <a:rPr b="1"/>
              <a:t>Il n’exige aucun âge.</a:t>
            </a:r>
            <a:r>
              <a:rPr/>
              <a:t> Ce qui compte énormément dans les populations sans actes de naissance, où l’âge dont un score…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précision décide de ce qu’une mesure peut soutenir — En Python</a:t>
            </a:r>
          </a:p>
        </p:txBody>
      </p:sp>
      <p:sp>
        <p:nvSpPr>
          <p:cNvPr id="3" name="Content Placeholder 2"/>
          <p:cNvSpPr>
            <a:spLocks noGrp="1"/>
          </p:cNvSpPr>
          <p:nvPr>
            <p:ph idx="1"/>
          </p:nvPr>
        </p:nvSpPr>
        <p:spPr/>
        <p:txBody>
          <a:bodyPr/>
          <a:lstStyle/>
          <a:p>
            <a:pPr lvl="0" indent="0">
              <a:buNone/>
            </a:pPr>
            <a:r>
              <a:rPr>
                <a:latin typeface="Courier"/>
              </a:rPr>
              <a:t>muac </a:t>
            </a:r>
            <a:r>
              <a:rPr>
                <a:solidFill>
                  <a:srgbClr val="666666"/>
                </a:solidFill>
                <a:latin typeface="Courier"/>
              </a:rPr>
              <a:t>=</a:t>
            </a:r>
            <a:r>
              <a:rPr>
                <a:latin typeface="Courier"/>
              </a:rPr>
              <a:t> pd.read_csv(</a:t>
            </a:r>
            <a:r>
              <a:rPr>
                <a:solidFill>
                  <a:srgbClr val="4070A0"/>
                </a:solidFill>
                <a:latin typeface="Courier"/>
              </a:rPr>
              <a:t>"muac-screening-artibonite-2024.v1.csv"</a:t>
            </a:r>
            <a:r>
              <a:rPr>
                <a:latin typeface="Courier"/>
              </a:rPr>
              <a:t>)</a:t>
            </a:r>
            <a:br/>
            <a:r>
              <a:rPr>
                <a:latin typeface="Courier"/>
              </a:rPr>
              <a:t>values </a:t>
            </a:r>
            <a:r>
              <a:rPr>
                <a:solidFill>
                  <a:srgbClr val="666666"/>
                </a:solidFill>
                <a:latin typeface="Courier"/>
              </a:rPr>
              <a:t>=</a:t>
            </a:r>
            <a:r>
              <a:rPr>
                <a:latin typeface="Courier"/>
              </a:rPr>
              <a:t> muac.loc[muac[</a:t>
            </a:r>
            <a:r>
              <a:rPr>
                <a:solidFill>
                  <a:srgbClr val="4070A0"/>
                </a:solidFill>
                <a:latin typeface="Courier"/>
              </a:rPr>
              <a:t>"muac_mm"</a:t>
            </a:r>
            <a:r>
              <a:rPr>
                <a:latin typeface="Courier"/>
              </a:rPr>
              <a:t>].notna(), </a:t>
            </a:r>
            <a:r>
              <a:rPr>
                <a:solidFill>
                  <a:srgbClr val="4070A0"/>
                </a:solidFill>
                <a:latin typeface="Courier"/>
              </a:rPr>
              <a:t>"muac_mm"</a:t>
            </a:r>
            <a:r>
              <a:rPr>
                <a:latin typeface="Courier"/>
              </a:rPr>
              <a:t>]</a:t>
            </a:r>
            <a:br/>
            <a:br/>
            <a:r>
              <a:rPr>
                <a:latin typeface="Courier"/>
              </a:rPr>
              <a:t>near_cutoff </a:t>
            </a:r>
            <a:r>
              <a:rPr>
                <a:solidFill>
                  <a:srgbClr val="666666"/>
                </a:solidFill>
                <a:latin typeface="Courier"/>
              </a:rPr>
              <a:t>=</a:t>
            </a:r>
            <a:r>
              <a:rPr>
                <a:latin typeface="Courier"/>
              </a:rPr>
              <a:t> values.between(</a:t>
            </a:r>
            <a:r>
              <a:rPr>
                <a:solidFill>
                  <a:srgbClr val="40A070"/>
                </a:solidFill>
                <a:latin typeface="Courier"/>
              </a:rPr>
              <a:t>123</a:t>
            </a:r>
            <a:r>
              <a:rPr>
                <a:latin typeface="Courier"/>
              </a:rPr>
              <a:t>, </a:t>
            </a:r>
            <a:r>
              <a:rPr>
                <a:solidFill>
                  <a:srgbClr val="40A070"/>
                </a:solidFill>
                <a:latin typeface="Courier"/>
              </a:rPr>
              <a:t>127</a:t>
            </a:r>
            <a:r>
              <a:rPr>
                <a:latin typeface="Courier"/>
              </a:rPr>
              <a:t>).</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near_cutoff</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(values)</a:t>
            </a:r>
            <a:r>
              <a:rPr>
                <a:solidFill>
                  <a:srgbClr val="4070A0"/>
                </a:solidFill>
                <a:latin typeface="Courier"/>
              </a:rPr>
              <a:t>}</a:t>
            </a:r>
            <a:r>
              <a:rPr>
                <a:solidFill>
                  <a:srgbClr val="BB6688"/>
                </a:solidFill>
                <a:latin typeface="Courier"/>
              </a:rPr>
              <a:t> children within 2 mm of the 125 mm cut-off"</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précision décide de ce qu’une mesure peut soutenir — En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(muac_mm))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near =</a:t>
            </a:r>
            <a:r>
              <a:rPr>
                <a:latin typeface="Courier"/>
              </a:rPr>
              <a:t> </a:t>
            </a:r>
            <a:r>
              <a:rPr>
                <a:solidFill>
                  <a:srgbClr val="06287E"/>
                </a:solidFill>
                <a:latin typeface="Courier"/>
              </a:rPr>
              <a:t>sum</a:t>
            </a:r>
            <a:r>
              <a:rPr>
                <a:latin typeface="Courier"/>
              </a:rPr>
              <a:t>(</a:t>
            </a:r>
            <a:r>
              <a:rPr>
                <a:solidFill>
                  <a:srgbClr val="06287E"/>
                </a:solidFill>
                <a:latin typeface="Courier"/>
              </a:rPr>
              <a:t>between</a:t>
            </a:r>
            <a:r>
              <a:rPr>
                <a:latin typeface="Courier"/>
              </a:rPr>
              <a:t>(muac_mm, </a:t>
            </a:r>
            <a:r>
              <a:rPr>
                <a:solidFill>
                  <a:srgbClr val="40A070"/>
                </a:solidFill>
                <a:latin typeface="Courier"/>
              </a:rPr>
              <a:t>123</a:t>
            </a:r>
            <a:r>
              <a:rPr>
                <a:latin typeface="Courier"/>
              </a:rPr>
              <a:t>, </a:t>
            </a:r>
            <a:r>
              <a:rPr>
                <a:solidFill>
                  <a:srgbClr val="40A070"/>
                </a:solidFill>
                <a:latin typeface="Courier"/>
              </a:rPr>
              <a:t>127</a:t>
            </a: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précision décide de ce qu’une mesure peut soutenir</a:t>
            </a:r>
          </a:p>
        </p:txBody>
      </p:sp>
      <p:sp>
        <p:nvSpPr>
          <p:cNvPr id="3" name="Content Placeholder 2"/>
          <p:cNvSpPr>
            <a:spLocks noGrp="1"/>
          </p:cNvSpPr>
          <p:nvPr>
            <p:ph idx="1"/>
          </p:nvPr>
        </p:nvSpPr>
        <p:spPr/>
        <p:txBody>
          <a:bodyPr/>
          <a:lstStyle/>
          <a:p>
            <a:pPr lvl="0"/>
            <a:r>
              <a:rPr b="1"/>
              <a:t>Ne rapportez jamais un taux fondé sur le PB à deux décimales.</a:t>
            </a:r>
            <a:r>
              <a:rPr/>
              <a:t> La mesure ne le soutient pas.</a:t>
            </a:r>
          </a:p>
          <a:p>
            <a:pPr lvl="0"/>
            <a:r>
              <a:rPr b="1"/>
              <a:t>Attendez-vous à un amoncellement au seuil dans les données de programme.</a:t>
            </a:r>
            <a:r>
              <a:rPr/>
              <a:t> Un agent qui lit 114 et sait que 115 est…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Lisez la distribution avant tout calcul — En Python</a:t>
            </a:r>
          </a:p>
        </p:txBody>
      </p:sp>
      <p:sp>
        <p:nvSpPr>
          <p:cNvPr id="3" name="Content Placeholder 2"/>
          <p:cNvSpPr>
            <a:spLocks noGrp="1"/>
          </p:cNvSpPr>
          <p:nvPr>
            <p:ph idx="1"/>
          </p:nvPr>
        </p:nvSpPr>
        <p:spPr/>
        <p:txBody>
          <a:bodyPr/>
          <a:lstStyle/>
          <a:p>
            <a:pPr lvl="0" indent="0">
              <a:buNone/>
            </a:pPr>
            <a:r>
              <a:rPr>
                <a:latin typeface="Courier"/>
              </a:rPr>
              <a:t>cmam </a:t>
            </a:r>
            <a:r>
              <a:rPr>
                <a:solidFill>
                  <a:srgbClr val="666666"/>
                </a:solidFill>
                <a:latin typeface="Courier"/>
              </a:rPr>
              <a:t>=</a:t>
            </a:r>
            <a:r>
              <a:rPr>
                <a:latin typeface="Courier"/>
              </a:rPr>
              <a:t> pd.read_csv(</a:t>
            </a:r>
            <a:r>
              <a:rPr>
                <a:solidFill>
                  <a:srgbClr val="4070A0"/>
                </a:solidFill>
                <a:latin typeface="Courier"/>
              </a:rPr>
              <a:t>"cmam-admissions-2024.v1.csv"</a:t>
            </a:r>
            <a:r>
              <a:rPr>
                <a:latin typeface="Courier"/>
              </a:rPr>
              <a:t>)</a:t>
            </a:r>
            <a:br/>
            <a:br/>
            <a:r>
              <a:rPr>
                <a:solidFill>
                  <a:srgbClr val="008000"/>
                </a:solidFill>
                <a:latin typeface="Courier"/>
              </a:rPr>
              <a:t>print</a:t>
            </a:r>
            <a:r>
              <a:rPr>
                <a:latin typeface="Courier"/>
              </a:rPr>
              <a:t>(cmam[[</a:t>
            </a:r>
            <a:r>
              <a:rPr>
                <a:solidFill>
                  <a:srgbClr val="4070A0"/>
                </a:solidFill>
                <a:latin typeface="Courier"/>
              </a:rPr>
              <a:t>"muac_admission_mm"</a:t>
            </a:r>
            <a:r>
              <a:rPr>
                <a:latin typeface="Courier"/>
              </a:rPr>
              <a:t>, </a:t>
            </a:r>
            <a:r>
              <a:rPr>
                <a:solidFill>
                  <a:srgbClr val="4070A0"/>
                </a:solidFill>
                <a:latin typeface="Courier"/>
              </a:rPr>
              <a:t>"weight_admission_kg"</a:t>
            </a:r>
            <a:r>
              <a:rPr>
                <a:latin typeface="Courier"/>
              </a:rPr>
              <a:t>, </a:t>
            </a:r>
            <a:r>
              <a:rPr>
                <a:solidFill>
                  <a:srgbClr val="4070A0"/>
                </a:solidFill>
                <a:latin typeface="Courier"/>
              </a:rPr>
              <a:t>"height_cm"</a:t>
            </a:r>
            <a:r>
              <a:rPr>
                <a:latin typeface="Courier"/>
              </a:rPr>
              <a:t>]].describe().</a:t>
            </a:r>
            <a:r>
              <a:rPr>
                <a:solidFill>
                  <a:srgbClr val="008000"/>
                </a:solidFill>
                <a:latin typeface="Courier"/>
              </a:rPr>
              <a:t>round</a:t>
            </a:r>
            <a:r>
              <a:rPr>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a:t>
            </a:r>
            <a:r>
              <a:rPr>
                <a:solidFill>
                  <a:srgbClr val="BB6688"/>
                </a:solidFill>
                <a:latin typeface="Courier"/>
              </a:rPr>
              <a:t>f"height missing: </a:t>
            </a:r>
            <a:r>
              <a:rPr>
                <a:solidFill>
                  <a:srgbClr val="4070A0"/>
                </a:solidFill>
                <a:latin typeface="Courier"/>
              </a:rPr>
              <a:t>{</a:t>
            </a:r>
            <a:r>
              <a:rPr>
                <a:latin typeface="Courier"/>
              </a:rPr>
              <a:t>cmam[</a:t>
            </a:r>
            <a:r>
              <a:rPr>
                <a:solidFill>
                  <a:srgbClr val="4070A0"/>
                </a:solidFill>
                <a:latin typeface="Courier"/>
              </a:rPr>
              <a:t>'height_cm'</a:t>
            </a:r>
            <a:r>
              <a:rPr>
                <a:latin typeface="Courier"/>
              </a:rPr>
              <a:t>]</a:t>
            </a:r>
            <a:r>
              <a:rPr>
                <a:solidFill>
                  <a:srgbClr val="4070A0"/>
                </a:solidFill>
                <a:latin typeface="Courier"/>
              </a:rPr>
              <a:t>.</a:t>
            </a:r>
            <a:r>
              <a:rPr>
                <a:latin typeface="Courier"/>
              </a:rPr>
              <a:t>isna()</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(cmam)</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Lisez la distribution avant tout calcul — En R</a:t>
            </a:r>
          </a:p>
        </p:txBody>
      </p:sp>
      <p:sp>
        <p:nvSpPr>
          <p:cNvPr id="3" name="Content Placeholder 2"/>
          <p:cNvSpPr>
            <a:spLocks noGrp="1"/>
          </p:cNvSpPr>
          <p:nvPr>
            <p:ph idx="1"/>
          </p:nvPr>
        </p:nvSpPr>
        <p:spPr/>
        <p:txBody>
          <a:bodyPr/>
          <a:lstStyle/>
          <a:p>
            <a:pPr lvl="0" indent="0">
              <a:buNone/>
            </a:pPr>
            <a:r>
              <a:rPr>
                <a:latin typeface="Courier"/>
              </a:rPr>
              <a:t>cmam </a:t>
            </a:r>
            <a:r>
              <a:rPr>
                <a:solidFill>
                  <a:srgbClr val="007020"/>
                </a:solidFill>
                <a:latin typeface="Courier"/>
              </a:rPr>
              <a:t>&lt;-</a:t>
            </a:r>
            <a:r>
              <a:rPr>
                <a:latin typeface="Courier"/>
              </a:rPr>
              <a:t> readr</a:t>
            </a:r>
            <a:r>
              <a:rPr>
                <a:solidFill>
                  <a:srgbClr val="4070A0"/>
                </a:solidFill>
                <a:latin typeface="Courier"/>
              </a:rPr>
              <a:t>::</a:t>
            </a:r>
            <a:r>
              <a:rPr>
                <a:solidFill>
                  <a:srgbClr val="06287E"/>
                </a:solidFill>
                <a:latin typeface="Courier"/>
              </a:rPr>
              <a:t>read_csv</a:t>
            </a:r>
            <a:r>
              <a:rPr>
                <a:latin typeface="Courier"/>
              </a:rPr>
              <a:t>(</a:t>
            </a:r>
            <a:r>
              <a:rPr>
                <a:solidFill>
                  <a:srgbClr val="4070A0"/>
                </a:solidFill>
                <a:latin typeface="Courier"/>
              </a:rPr>
              <a:t>"cmam-admissions-2024.v1.csv"</a:t>
            </a:r>
            <a:r>
              <a:rPr>
                <a:latin typeface="Courier"/>
              </a:rPr>
              <a:t>)</a:t>
            </a:r>
            <a:br/>
            <a:br/>
            <a:r>
              <a:rPr>
                <a:solidFill>
                  <a:srgbClr val="06287E"/>
                </a:solidFill>
                <a:latin typeface="Courier"/>
              </a:rPr>
              <a:t>summary</a:t>
            </a:r>
            <a:r>
              <a:rPr>
                <a:latin typeface="Courier"/>
              </a:rPr>
              <a:t>(</a:t>
            </a:r>
            <a:r>
              <a:rPr>
                <a:solidFill>
                  <a:srgbClr val="06287E"/>
                </a:solidFill>
                <a:latin typeface="Courier"/>
              </a:rPr>
              <a:t>select</a:t>
            </a:r>
            <a:r>
              <a:rPr>
                <a:latin typeface="Courier"/>
              </a:rPr>
              <a:t>(cmam, muac_admission_mm, weight_admission_kg, height_cm))</a:t>
            </a:r>
            <a:br/>
            <a:r>
              <a:rPr>
                <a:solidFill>
                  <a:srgbClr val="06287E"/>
                </a:solidFill>
                <a:latin typeface="Courier"/>
              </a:rPr>
              <a:t>sum</a:t>
            </a:r>
            <a:r>
              <a:rPr>
                <a:latin typeface="Courier"/>
              </a:rPr>
              <a:t>(</a:t>
            </a:r>
            <a:r>
              <a:rPr>
                <a:solidFill>
                  <a:srgbClr val="06287E"/>
                </a:solidFill>
                <a:latin typeface="Courier"/>
              </a:rPr>
              <a:t>is.na</a:t>
            </a:r>
            <a:r>
              <a:rPr>
                <a:latin typeface="Courier"/>
              </a:rPr>
              <a:t>(cmam</a:t>
            </a:r>
            <a:r>
              <a:rPr>
                <a:solidFill>
                  <a:srgbClr val="4070A0"/>
                </a:solidFill>
                <a:latin typeface="Courier"/>
              </a:rPr>
              <a:t>$</a:t>
            </a:r>
            <a:r>
              <a:rPr>
                <a:latin typeface="Courier"/>
              </a:rPr>
              <a:t>height_cm))</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 analyste nutrition vérifie d’abord</a:t>
            </a:r>
          </a:p>
        </p:txBody>
      </p:sp>
      <p:sp>
        <p:nvSpPr>
          <p:cNvPr id="3" name="Content Placeholder 2"/>
          <p:cNvSpPr>
            <a:spLocks noGrp="1"/>
          </p:cNvSpPr>
          <p:nvPr>
            <p:ph idx="1"/>
          </p:nvPr>
        </p:nvSpPr>
        <p:spPr/>
        <p:txBody>
          <a:bodyPr/>
          <a:lstStyle/>
          <a:p>
            <a:pPr lvl="0"/>
            <a:r>
              <a:rPr b="1"/>
              <a:t>La position est-elle enregistrée ?</a:t>
            </a:r>
            <a:r>
              <a:rPr/>
              <a:t> Sans </a:t>
            </a:r>
            <a:r>
              <a:rPr>
                <a:latin typeface="Courier"/>
              </a:rPr>
              <a:t>measured_lying</a:t>
            </a:r>
            <a:r>
              <a:rPr/>
              <a:t>, l’ajustement de 0,7 cm est une supposition.</a:t>
            </a:r>
          </a:p>
          <a:p>
            <a:pPr lvl="0"/>
            <a:r>
              <a:rPr b="1"/>
              <a:t>L’âge est-il présent, et comment a-t-il été obtenu ?</a:t>
            </a:r>
            <a:r>
              <a:rPr/>
              <a:t> Un score z exige l’âge ; une distribution d’âges attirée par…</a:t>
            </a:r>
          </a:p>
          <a:p>
            <a:pPr lvl="0"/>
            <a:r>
              <a:rPr b="1"/>
              <a:t>Les œdèmes sont-ils un champ distinct ?</a:t>
            </a:r>
            <a:r>
              <a:rPr/>
              <a:t> S’ils sont fondus dans un indicateur général de « complications », le…</a:t>
            </a:r>
          </a:p>
          <a:p>
            <a:pPr lvl="0"/>
            <a:r>
              <a:rPr b="1"/>
              <a:t>Les unités.</a:t>
            </a:r>
            <a:r>
              <a:rPr/>
              <a:t> PB en mm ou en cm, poids en kg, taille en cm. Le cours de nettoyage a trouvé sept saisies en…</a:t>
            </a:r>
          </a:p>
          <a:p>
            <a:pPr lvl="0"/>
            <a:r>
              <a:rPr b="1"/>
              <a:t>Les plages plausibles.</a:t>
            </a:r>
            <a:r>
              <a:rPr/>
              <a:t> PB 80-220 mm, poids 2-30 kg, taille 45-125 cm pour 6-59 mois. Au-delà, c’est une erreur de…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 analyste nutrition vérifie d’abord — En Python</a:t>
            </a:r>
          </a:p>
        </p:txBody>
      </p:sp>
      <p:sp>
        <p:nvSpPr>
          <p:cNvPr id="3" name="Content Placeholder 2"/>
          <p:cNvSpPr>
            <a:spLocks noGrp="1"/>
          </p:cNvSpPr>
          <p:nvPr>
            <p:ph idx="1"/>
          </p:nvPr>
        </p:nvSpPr>
        <p:spPr/>
        <p:txBody>
          <a:bodyPr/>
          <a:lstStyle/>
          <a:p>
            <a:pPr lvl="0" indent="0">
              <a:buNone/>
            </a:pPr>
            <a:r>
              <a:rPr>
                <a:latin typeface="Courier"/>
              </a:rPr>
              <a:t>implausible </a:t>
            </a:r>
            <a:r>
              <a:rPr>
                <a:solidFill>
                  <a:srgbClr val="666666"/>
                </a:solidFill>
                <a:latin typeface="Courier"/>
              </a:rPr>
              <a:t>=</a:t>
            </a:r>
            <a:r>
              <a:rPr>
                <a:latin typeface="Courier"/>
              </a:rPr>
              <a:t> cmam[</a:t>
            </a:r>
            <a:br/>
            <a:r>
              <a:rPr>
                <a:latin typeface="Courier"/>
              </a:rPr>
              <a:t>    </a:t>
            </a:r>
            <a:r>
              <a:rPr>
                <a:solidFill>
                  <a:srgbClr val="666666"/>
                </a:solidFill>
                <a:latin typeface="Courier"/>
              </a:rPr>
              <a:t>~</a:t>
            </a:r>
            <a:r>
              <a:rPr>
                <a:latin typeface="Courier"/>
              </a:rPr>
              <a:t>cmam[</a:t>
            </a:r>
            <a:r>
              <a:rPr>
                <a:solidFill>
                  <a:srgbClr val="4070A0"/>
                </a:solidFill>
                <a:latin typeface="Courier"/>
              </a:rPr>
              <a:t>"muac_admission_mm"</a:t>
            </a:r>
            <a:r>
              <a:rPr>
                <a:latin typeface="Courier"/>
              </a:rPr>
              <a:t>].between(</a:t>
            </a:r>
            <a:r>
              <a:rPr>
                <a:solidFill>
                  <a:srgbClr val="40A070"/>
                </a:solidFill>
                <a:latin typeface="Courier"/>
              </a:rPr>
              <a:t>80</a:t>
            </a:r>
            <a:r>
              <a:rPr>
                <a:latin typeface="Courier"/>
              </a:rPr>
              <a:t>, </a:t>
            </a:r>
            <a:r>
              <a:rPr>
                <a:solidFill>
                  <a:srgbClr val="40A070"/>
                </a:solidFill>
                <a:latin typeface="Courier"/>
              </a:rPr>
              <a:t>220</a:t>
            </a:r>
            <a:r>
              <a:rPr>
                <a:latin typeface="Courier"/>
              </a:rPr>
              <a:t>)</a:t>
            </a:r>
            <a:br/>
            <a:r>
              <a:rPr>
                <a:latin typeface="Courier"/>
              </a:rPr>
              <a:t>    </a:t>
            </a:r>
            <a:r>
              <a:rPr>
                <a:solidFill>
                  <a:srgbClr val="666666"/>
                </a:solidFill>
                <a:latin typeface="Courier"/>
              </a:rPr>
              <a:t>|</a:t>
            </a:r>
            <a:r>
              <a:rPr>
                <a:latin typeface="Courier"/>
              </a:rPr>
              <a:t> </a:t>
            </a:r>
            <a:r>
              <a:rPr>
                <a:solidFill>
                  <a:srgbClr val="666666"/>
                </a:solidFill>
                <a:latin typeface="Courier"/>
              </a:rPr>
              <a:t>~</a:t>
            </a:r>
            <a:r>
              <a:rPr>
                <a:latin typeface="Courier"/>
              </a:rPr>
              <a:t>cmam[</a:t>
            </a:r>
            <a:r>
              <a:rPr>
                <a:solidFill>
                  <a:srgbClr val="4070A0"/>
                </a:solidFill>
                <a:latin typeface="Courier"/>
              </a:rPr>
              <a:t>"weight_admission_kg"</a:t>
            </a:r>
            <a:r>
              <a:rPr>
                <a:latin typeface="Courier"/>
              </a:rPr>
              <a:t>].between(</a:t>
            </a:r>
            <a:r>
              <a:rPr>
                <a:solidFill>
                  <a:srgbClr val="40A070"/>
                </a:solidFill>
                <a:latin typeface="Courier"/>
              </a:rPr>
              <a:t>2</a:t>
            </a:r>
            <a:r>
              <a:rPr>
                <a:latin typeface="Courier"/>
              </a:rPr>
              <a:t>, </a:t>
            </a:r>
            <a:r>
              <a:rPr>
                <a:solidFill>
                  <a:srgbClr val="40A070"/>
                </a:solidFill>
                <a:latin typeface="Courier"/>
              </a:rPr>
              <a:t>30</a:t>
            </a:r>
            <a:r>
              <a:rPr>
                <a:latin typeface="Courier"/>
              </a:rPr>
              <a:t>)</a:t>
            </a:r>
            <a:br/>
            <a:r>
              <a:rPr>
                <a:latin typeface="Courier"/>
              </a:rPr>
              <a:t>    </a:t>
            </a:r>
            <a:r>
              <a:rPr>
                <a:solidFill>
                  <a:srgbClr val="666666"/>
                </a:solidFill>
                <a:latin typeface="Courier"/>
              </a:rPr>
              <a:t>|</a:t>
            </a:r>
            <a:r>
              <a:rPr>
                <a:latin typeface="Courier"/>
              </a:rPr>
              <a:t> </a:t>
            </a:r>
            <a:r>
              <a:rPr>
                <a:solidFill>
                  <a:srgbClr val="666666"/>
                </a:solidFill>
                <a:latin typeface="Courier"/>
              </a:rPr>
              <a:t>~</a:t>
            </a:r>
            <a:r>
              <a:rPr>
                <a:latin typeface="Courier"/>
              </a:rPr>
              <a:t>cmam[</a:t>
            </a:r>
            <a:r>
              <a:rPr>
                <a:solidFill>
                  <a:srgbClr val="4070A0"/>
                </a:solidFill>
                <a:latin typeface="Courier"/>
              </a:rPr>
              <a:t>"height_cm"</a:t>
            </a:r>
            <a:r>
              <a:rPr>
                <a:latin typeface="Courier"/>
              </a:rPr>
              <a:t>].between(</a:t>
            </a:r>
            <a:r>
              <a:rPr>
                <a:solidFill>
                  <a:srgbClr val="40A070"/>
                </a:solidFill>
                <a:latin typeface="Courier"/>
              </a:rPr>
              <a:t>45</a:t>
            </a:r>
            <a:r>
              <a:rPr>
                <a:latin typeface="Courier"/>
              </a:rPr>
              <a:t>, </a:t>
            </a:r>
            <a:r>
              <a:rPr>
                <a:solidFill>
                  <a:srgbClr val="40A070"/>
                </a:solidFill>
                <a:latin typeface="Courier"/>
              </a:rPr>
              <a:t>125</a:t>
            </a:r>
            <a:r>
              <a:rPr>
                <a:latin typeface="Courier"/>
              </a:rPr>
              <a:t>).fillna(</a:t>
            </a:r>
            <a:r>
              <a:rPr>
                <a:solidFill>
                  <a:srgbClr val="19177C"/>
                </a:solidFill>
                <a:latin typeface="Courier"/>
              </a:rPr>
              <a:t>True</a:t>
            </a:r>
            <a:r>
              <a:rPr>
                <a:latin typeface="Courier"/>
              </a:rPr>
              <a:t>)</a:t>
            </a:r>
            <a:b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(implausible)</a:t>
            </a:r>
            <a:r>
              <a:rPr>
                <a:solidFill>
                  <a:srgbClr val="4070A0"/>
                </a:solidFill>
                <a:latin typeface="Courier"/>
              </a:rPr>
              <a:t>}</a:t>
            </a:r>
            <a:r>
              <a:rPr>
                <a:solidFill>
                  <a:srgbClr val="BB6688"/>
                </a:solidFill>
                <a:latin typeface="Courier"/>
              </a:rPr>
              <a:t> admissions outside plausible ranges"</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 analyste nutrition vérifie d’abord — En R</a:t>
            </a:r>
          </a:p>
        </p:txBody>
      </p:sp>
      <p:sp>
        <p:nvSpPr>
          <p:cNvPr id="3" name="Content Placeholder 2"/>
          <p:cNvSpPr>
            <a:spLocks noGrp="1"/>
          </p:cNvSpPr>
          <p:nvPr>
            <p:ph idx="1"/>
          </p:nvPr>
        </p:nvSpPr>
        <p:spPr/>
        <p:txBody>
          <a:bodyPr/>
          <a:lstStyle/>
          <a:p>
            <a:pPr lvl="0" indent="0">
              <a:buNone/>
            </a:pPr>
            <a:r>
              <a:rPr>
                <a:latin typeface="Courier"/>
              </a:rPr>
              <a:t>cmam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between</a:t>
            </a:r>
            <a:r>
              <a:rPr>
                <a:latin typeface="Courier"/>
              </a:rPr>
              <a:t>(muac_admission_mm, </a:t>
            </a:r>
            <a:r>
              <a:rPr>
                <a:solidFill>
                  <a:srgbClr val="40A070"/>
                </a:solidFill>
                <a:latin typeface="Courier"/>
              </a:rPr>
              <a:t>80</a:t>
            </a:r>
            <a:r>
              <a:rPr>
                <a:latin typeface="Courier"/>
              </a:rPr>
              <a:t>, </a:t>
            </a:r>
            <a:r>
              <a:rPr>
                <a:solidFill>
                  <a:srgbClr val="40A070"/>
                </a:solidFill>
                <a:latin typeface="Courier"/>
              </a:rPr>
              <a:t>220</a:t>
            </a:r>
            <a:r>
              <a:rPr>
                <a:latin typeface="Courier"/>
              </a:rPr>
              <a:t>) </a:t>
            </a:r>
            <a:r>
              <a:rPr>
                <a:solidFill>
                  <a:srgbClr val="4070A0"/>
                </a:solidFill>
                <a:latin typeface="Courier"/>
              </a:rPr>
              <a:t>|</a:t>
            </a:r>
            <a:br/>
            <a:r>
              <a:rPr>
                <a:latin typeface="Courier"/>
              </a:rPr>
              <a:t>         </a:t>
            </a:r>
            <a:r>
              <a:rPr>
                <a:solidFill>
                  <a:srgbClr val="4070A0"/>
                </a:solidFill>
                <a:latin typeface="Courier"/>
              </a:rPr>
              <a:t>!</a:t>
            </a:r>
            <a:r>
              <a:rPr>
                <a:solidFill>
                  <a:srgbClr val="06287E"/>
                </a:solidFill>
                <a:latin typeface="Courier"/>
              </a:rPr>
              <a:t>between</a:t>
            </a:r>
            <a:r>
              <a:rPr>
                <a:latin typeface="Courier"/>
              </a:rPr>
              <a:t>(weight_admission_kg, </a:t>
            </a:r>
            <a:r>
              <a:rPr>
                <a:solidFill>
                  <a:srgbClr val="40A070"/>
                </a:solidFill>
                <a:latin typeface="Courier"/>
              </a:rPr>
              <a:t>2</a:t>
            </a:r>
            <a:r>
              <a:rPr>
                <a:latin typeface="Courier"/>
              </a:rPr>
              <a:t>, </a:t>
            </a:r>
            <a:r>
              <a:rPr>
                <a:solidFill>
                  <a:srgbClr val="40A070"/>
                </a:solidFill>
                <a:latin typeface="Courier"/>
              </a:rPr>
              <a:t>30</a:t>
            </a:r>
            <a:r>
              <a:rPr>
                <a:latin typeface="Courier"/>
              </a:rPr>
              <a:t>) </a:t>
            </a:r>
            <a:r>
              <a:rPr>
                <a:solidFill>
                  <a:srgbClr val="4070A0"/>
                </a:solidFill>
                <a:latin typeface="Courier"/>
              </a:rPr>
              <a:t>|</a:t>
            </a:r>
            <a:br/>
            <a:r>
              <a:rPr>
                <a:latin typeface="Courier"/>
              </a:rPr>
              <a:t>         (</a:t>
            </a:r>
            <a:r>
              <a:rPr>
                <a:solidFill>
                  <a:srgbClr val="4070A0"/>
                </a:solidFill>
                <a:latin typeface="Courier"/>
              </a:rPr>
              <a:t>!</a:t>
            </a:r>
            <a:r>
              <a:rPr>
                <a:solidFill>
                  <a:srgbClr val="06287E"/>
                </a:solidFill>
                <a:latin typeface="Courier"/>
              </a:rPr>
              <a:t>is.na</a:t>
            </a:r>
            <a:r>
              <a:rPr>
                <a:latin typeface="Courier"/>
              </a:rPr>
              <a:t>(height_cm) </a:t>
            </a:r>
            <a:r>
              <a:rPr>
                <a:solidFill>
                  <a:srgbClr val="4070A0"/>
                </a:solidFill>
                <a:latin typeface="Courier"/>
              </a:rPr>
              <a:t>&amp;</a:t>
            </a:r>
            <a:r>
              <a:rPr>
                <a:latin typeface="Courier"/>
              </a:rPr>
              <a:t> </a:t>
            </a:r>
            <a:r>
              <a:rPr>
                <a:solidFill>
                  <a:srgbClr val="4070A0"/>
                </a:solidFill>
                <a:latin typeface="Courier"/>
              </a:rPr>
              <a:t>!</a:t>
            </a:r>
            <a:r>
              <a:rPr>
                <a:solidFill>
                  <a:srgbClr val="06287E"/>
                </a:solidFill>
                <a:latin typeface="Courier"/>
              </a:rPr>
              <a:t>between</a:t>
            </a:r>
            <a:r>
              <a:rPr>
                <a:latin typeface="Courier"/>
              </a:rPr>
              <a:t>(height_cm, </a:t>
            </a:r>
            <a:r>
              <a:rPr>
                <a:solidFill>
                  <a:srgbClr val="40A070"/>
                </a:solidFill>
                <a:latin typeface="Courier"/>
              </a:rPr>
              <a:t>45</a:t>
            </a:r>
            <a:r>
              <a:rPr>
                <a:latin typeface="Courier"/>
              </a:rPr>
              <a:t>, </a:t>
            </a:r>
            <a:r>
              <a:rPr>
                <a:solidFill>
                  <a:srgbClr val="40A070"/>
                </a:solidFill>
                <a:latin typeface="Courier"/>
              </a:rPr>
              <a:t>125</a:t>
            </a:r>
            <a:r>
              <a:rPr>
                <a:latin typeface="Courier"/>
              </a:rPr>
              <a:t>))) </a:t>
            </a:r>
            <a:r>
              <a:rPr>
                <a:solidFill>
                  <a:srgbClr val="4070A0"/>
                </a:solidFill>
                <a:latin typeface="Courier"/>
              </a:rPr>
              <a:t>|&gt;</a:t>
            </a:r>
            <a:br/>
            <a:r>
              <a:rPr>
                <a:latin typeface="Courier"/>
              </a:rPr>
              <a:t>  </a:t>
            </a:r>
            <a:r>
              <a:rPr>
                <a:solidFill>
                  <a:srgbClr val="06287E"/>
                </a:solidFill>
                <a:latin typeface="Courier"/>
              </a:rPr>
              <a:t>nrow</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 analyste nutrition vérifie d’abord</a:t>
            </a:r>
          </a:p>
        </p:txBody>
      </p:sp>
      <p:sp>
        <p:nvSpPr>
          <p:cNvPr id="3" name="Content Placeholder 2"/>
          <p:cNvSpPr>
            <a:spLocks noGrp="1"/>
          </p:cNvSpPr>
          <p:nvPr>
            <p:ph idx="1"/>
          </p:nvPr>
        </p:nvSpPr>
        <p:spPr/>
        <p:txBody>
          <a:bodyPr/>
          <a:lstStyle/>
          <a:p>
            <a:pPr lvl="0" indent="0" marL="1270000">
              <a:buNone/>
            </a:pPr>
            <a:r>
              <a:rPr sz="2000"/>
              <a:t>L’anthropométrie est la seule partie des données de ce secteur où l’erreur de mesure est bien caractérisée et publiée. Servez-vous-en : elle dit quelle précision votre indicateur peut porter, et c’est la raison pour laquelle un écart de deux points entre deux enquêtes n’est en général rien.</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avez quatre mesures et savez à quoi sert chacune.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https://data-analysis.cassion.dev/fr/cours/nutrition-analysis-cmam-smart/nutrition-01-anthropometry</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quatre mesures, et à quoi sert chacune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1 sur 8</vt:lpwstr>
  </property>
  <property fmtid="{D5CDD505-2E9C-101B-9397-08002B2CF9AE}" pid="3" name="subtitle">
    <vt:lpwstr>Poids, longueur ou taille, PB et œdèmes. Chacune répond à une question différente, chacune a une précision qui décide de ce qu’elle peut soutenir, et celle qui n’est pas du tout une mesure est celle qui prime sur les autres.</vt:lpwstr>
  </property>
</Properties>
</file>