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notesMaster" Target="notesMasters/notesMaster1.xml" /><Relationship Id="rId28" Type="http://schemas.openxmlformats.org/officeDocument/2006/relationships/viewProps" Target="viewProps.xml" /><Relationship Id="rId27" Type="http://schemas.openxmlformats.org/officeDocument/2006/relationships/presProps" Target="presProps.xml" /><Relationship Id="rId1" Type="http://schemas.openxmlformats.org/officeDocument/2006/relationships/slideMaster" Target="slideMasters/slideMaster1.xml" /><Relationship Id="rId30" Type="http://schemas.openxmlformats.org/officeDocument/2006/relationships/tableStyles" Target="tableStyles.xml" /><Relationship Id="rId2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LMS method, the reference table lookup, the three z-scores and what each measures. Computed on 930 children it gives a mean of -0.67 and a standard deviation of 1.22 — and that second number is already a finding.</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z-score answers one question: how far is this child from the median of a healthy reference population, in standard deviations? A weight-for-height z-score of -2 means this child weighs what a child two standard deviations below the median weighs, for their height. It is not a percentage of anything, and it is not comparable to a percentile without conversion. The reference is the WHO 2006 Child Growth Standards, built from a multi-country study of children raised in conditions that do not constrain growth — breastfed, non-smoking households, adequate healthcare. That construction is deliberate: the standards describe how children </a:t>
            </a:r>
            <a:r>
              <a:rPr i="1"/>
              <a:t>should</a:t>
            </a:r>
            <a:r>
              <a:rPr/>
              <a:t> grow, not how children in any particular place do.</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Weight-for-age is the one to be careful with. It mixes the two deficits, so a low WAZ does not say whether the child is wasted, stunted or both, and the programme response differs. It survives in growth monitoring because it needs no height board, and it should not be used to classify acute malnutrition. This course computes weight-for-height, because that is what the case definitions and the IPC thresholds are built on.</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standards are published as three parameters per sex, per measurement, per 0.1 cm of length or height: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2,404 rows. Read the table; do not reimplement the interpolation from a textbook. R has the official </a:t>
            </a:r>
            <a:r>
              <a:rPr>
                <a:latin typeface="Courier"/>
              </a:rPr>
              <a:t>anthro</a:t>
            </a:r>
            <a:r>
              <a:rPr/>
              <a:t> package; Python has no maintained equivalent that installs cleanly, which is exactly why this table is committed here.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part that goes wrong, and the joining course’s lab was built on it.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things in that function are decisions, not mechanics. The standard follows the age, not the position. A 30-month-old measured lying is still assessed against the height standard, with the adjustment applied. The adjustment goes on the measurement, not the standard. You are converting the measurement into the one the standard expects. The rounding is to one decimal, on both sides, in one place. A float computed from an adjustment is not the same float as one read from a CSV, which is the inexact-key join the joining course spent a lab on.</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864 of 930 computable. The 66 that are not split into three groups and the distinction matters: Report the three separately. “66 children excluded” hides that some were data errors you could have fixed.</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Extreme z-scores are excluded before any prevalence, and there are two conventions.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They exclude different children and give slightly different rates. State which you used; a SMART plausibility report requires it, and two surveys using different rules are not directly comparable.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852 children, mean -0.67, standard deviation 1.22. The mean is unremarkable — a population somewhat below the reference median, which is normal in this sector. The standard deviation is not. A well-measured survey produces a weight-for-height SD between about 0.8 and 1.2, because the reference population’s SD is 1 by construction and real populations are only slightly more variable. 1.22 sits at the edge of acceptable, and an SD above the range means one of three things: measurement error inflating the spread, a genuinely heterogeneous population, or a data entry problem. It is the single most informative number in a plausibility report, and lesson 5 is about reading it properly. Note also what it does to the prevalence. A wider distribution puts more children past a fixed cut-off, so an inflated SD raises GAM without any child being more malnourished.</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Keep the inputs beside the output. When somebody disagrees with a prevalence, the argument is almost never about the arithmetic — it is about the adjustment, the flagging rule or the excluded children, and all three are recoverable only if the inputs travelled with the result.</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have a z-score for every analysable child. The next unit turns it into a classification — the case definitions for severe and moderate acute malnutrition, and the clinical sign that overrides both.</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nutrition-analysis-cmam-smart/nutrition-02-z-scor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From weight and height to a z-score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The LMS method, the reference table lookup, the three z-scores and what each measures. Computed on 930 children it gives a mean of -0.67 and a standard deviation of 1.22 — and that second number is already a finding.</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2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What a z-score says</a:t>
            </a:r>
          </a:p>
          <a:p>
            <a:pPr lvl="0"/>
            <a:r>
              <a:rPr/>
              <a:t>Three z-scores, three questions</a:t>
            </a:r>
          </a:p>
          <a:p>
            <a:pPr lvl="0"/>
            <a:r>
              <a:rPr/>
              <a:t>The LMS method</a:t>
            </a:r>
          </a:p>
          <a:p>
            <a:pPr lvl="0"/>
            <a:r>
              <a:rPr/>
              <a:t>The lookup key has three parts</a:t>
            </a:r>
          </a:p>
          <a:p>
            <a:pPr lvl="0"/>
            <a:r>
              <a:rPr/>
              <a:t>Computing it</a:t>
            </a:r>
          </a:p>
          <a:p>
            <a:pPr lvl="0"/>
            <a:r>
              <a:rPr/>
              <a:t>Flagging: two rules, two answers</a:t>
            </a:r>
          </a:p>
          <a:p>
            <a:pPr lvl="0"/>
            <a:r>
              <a:rPr/>
              <a:t>The standard deviation is already a finding</a:t>
            </a:r>
          </a:p>
          <a:p>
            <a:pPr lvl="0"/>
            <a:r>
              <a:rPr/>
              <a:t>Save the z-scores with their inputs</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z-score says</a:t>
            </a:r>
          </a:p>
        </p:txBody>
      </p:sp>
      <p:sp>
        <p:nvSpPr>
          <p:cNvPr id="3" name="Content Placeholder 2"/>
          <p:cNvSpPr>
            <a:spLocks noGrp="1"/>
          </p:cNvSpPr>
          <p:nvPr>
            <p:ph idx="1"/>
          </p:nvPr>
        </p:nvSpPr>
        <p:spPr/>
        <p:txBody>
          <a:bodyPr/>
          <a:lstStyle/>
          <a:p>
            <a:pPr lvl="0"/>
            <a:r>
              <a:rPr/>
              <a:t>A z-score answers one question: how far is this child from the median of a healthy reference population, in standard deviations?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z-scores, three questions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Score</a:t>
                      </a:r>
                    </a:p>
                  </a:txBody>
                  <a:tcPr/>
                </a:tc>
                <a:tc>
                  <a:txBody>
                    <a:bodyPr/>
                    <a:lstStyle/>
                    <a:p>
                      <a:pPr lvl="0" indent="0" marL="0">
                        <a:buNone/>
                      </a:pPr>
                      <a:r>
                        <a:rPr/>
                        <a:t>Compares</a:t>
                      </a:r>
                    </a:p>
                  </a:txBody>
                  <a:tcPr/>
                </a:tc>
                <a:tc>
                  <a:txBody>
                    <a:bodyPr/>
                    <a:lstStyle/>
                    <a:p>
                      <a:pPr lvl="0" indent="0" marL="0">
                        <a:buNone/>
                      </a:pPr>
                      <a:r>
                        <a:rPr/>
                        <a:t>Deficit it detects</a:t>
                      </a:r>
                    </a:p>
                  </a:txBody>
                  <a:tcPr/>
                </a:tc>
                <a:tc>
                  <a:txBody>
                    <a:bodyPr/>
                    <a:lstStyle/>
                    <a:p>
                      <a:pPr lvl="0" indent="0" marL="0">
                        <a:buNone/>
                      </a:pPr>
                      <a:r>
                        <a:rPr/>
                        <a:t>Recovers?</a:t>
                      </a:r>
                    </a:p>
                  </a:txBody>
                  <a:tcPr/>
                </a:tc>
              </a:tr>
              <a:tr h="0">
                <a:tc>
                  <a:txBody>
                    <a:bodyPr/>
                    <a:lstStyle/>
                    <a:p>
                      <a:pPr lvl="0" indent="0" marL="0">
                        <a:buNone/>
                      </a:pPr>
                      <a:r>
                        <a:rPr b="1"/>
                        <a:t>Weight-for-height (WHZ)</a:t>
                      </a:r>
                    </a:p>
                  </a:txBody>
                </a:tc>
                <a:tc>
                  <a:txBody>
                    <a:bodyPr/>
                    <a:lstStyle/>
                    <a:p>
                      <a:pPr lvl="0" indent="0" marL="0">
                        <a:buNone/>
                      </a:pPr>
                      <a:r>
                        <a:rPr/>
                        <a:t>Weight against height</a:t>
                      </a:r>
                    </a:p>
                  </a:txBody>
                </a:tc>
                <a:tc>
                  <a:txBody>
                    <a:bodyPr/>
                    <a:lstStyle/>
                    <a:p>
                      <a:pPr lvl="0" indent="0" marL="0">
                        <a:buNone/>
                      </a:pPr>
                      <a:r>
                        <a:rPr/>
                        <a:t>Acute — wasting</a:t>
                      </a:r>
                    </a:p>
                  </a:txBody>
                </a:tc>
                <a:tc>
                  <a:txBody>
                    <a:bodyPr/>
                    <a:lstStyle/>
                    <a:p>
                      <a:pPr lvl="0" indent="0" marL="0">
                        <a:buNone/>
                      </a:pPr>
                      <a:r>
                        <a:rPr/>
                        <a:t>Yes, in weeks</a:t>
                      </a:r>
                    </a:p>
                  </a:txBody>
                </a:tc>
              </a:tr>
              <a:tr h="0">
                <a:tc>
                  <a:txBody>
                    <a:bodyPr/>
                    <a:lstStyle/>
                    <a:p>
                      <a:pPr lvl="0" indent="0" marL="0">
                        <a:buNone/>
                      </a:pPr>
                      <a:r>
                        <a:rPr b="1"/>
                        <a:t>Height-for-age (HAZ)</a:t>
                      </a:r>
                    </a:p>
                  </a:txBody>
                </a:tc>
                <a:tc>
                  <a:txBody>
                    <a:bodyPr/>
                    <a:lstStyle/>
                    <a:p>
                      <a:pPr lvl="0" indent="0" marL="0">
                        <a:buNone/>
                      </a:pPr>
                      <a:r>
                        <a:rPr/>
                        <a:t>Height against age</a:t>
                      </a:r>
                    </a:p>
                  </a:txBody>
                </a:tc>
                <a:tc>
                  <a:txBody>
                    <a:bodyPr/>
                    <a:lstStyle/>
                    <a:p>
                      <a:pPr lvl="0" indent="0" marL="0">
                        <a:buNone/>
                      </a:pPr>
                      <a:r>
                        <a:rPr/>
                        <a:t>Chronic — stunting</a:t>
                      </a:r>
                    </a:p>
                  </a:txBody>
                </a:tc>
                <a:tc>
                  <a:txBody>
                    <a:bodyPr/>
                    <a:lstStyle/>
                    <a:p>
                      <a:pPr lvl="0" indent="0" marL="0">
                        <a:buNone/>
                      </a:pPr>
                      <a:r>
                        <a:rPr/>
                        <a:t>No</a:t>
                      </a:r>
                    </a:p>
                  </a:txBody>
                </a:tc>
              </a:tr>
              <a:tr h="0">
                <a:tc>
                  <a:txBody>
                    <a:bodyPr/>
                    <a:lstStyle/>
                    <a:p>
                      <a:pPr lvl="0" indent="0" marL="0">
                        <a:buNone/>
                      </a:pPr>
                      <a:r>
                        <a:rPr b="1"/>
                        <a:t>Weight-for-age (WAZ)</a:t>
                      </a:r>
                    </a:p>
                  </a:txBody>
                </a:tc>
                <a:tc>
                  <a:txBody>
                    <a:bodyPr/>
                    <a:lstStyle/>
                    <a:p>
                      <a:pPr lvl="0" indent="0" marL="0">
                        <a:buNone/>
                      </a:pPr>
                      <a:r>
                        <a:rPr/>
                        <a:t>Weight against age</a:t>
                      </a:r>
                    </a:p>
                  </a:txBody>
                </a:tc>
                <a:tc>
                  <a:txBody>
                    <a:bodyPr/>
                    <a:lstStyle/>
                    <a:p>
                      <a:pPr lvl="0" indent="0" marL="0">
                        <a:buNone/>
                      </a:pPr>
                      <a:r>
                        <a:rPr/>
                        <a:t>Both together — underweight</a:t>
                      </a:r>
                    </a:p>
                  </a:txBody>
                </a:tc>
                <a:tc>
                  <a:txBody>
                    <a:bodyPr/>
                    <a:lstStyle/>
                    <a:p>
                      <a:pPr lvl="0" indent="0" marL="0">
                        <a:buNone/>
                      </a:pPr>
                      <a:r>
                        <a:rPr/>
                        <a:t>Partly</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z-scores, three questions</a:t>
            </a:r>
          </a:p>
        </p:txBody>
      </p:sp>
      <p:sp>
        <p:nvSpPr>
          <p:cNvPr id="3" name="Content Placeholder 2"/>
          <p:cNvSpPr>
            <a:spLocks noGrp="1"/>
          </p:cNvSpPr>
          <p:nvPr>
            <p:ph idx="1"/>
          </p:nvPr>
        </p:nvSpPr>
        <p:spPr/>
        <p:txBody>
          <a:bodyPr/>
          <a:lstStyle/>
          <a:p>
            <a:pPr lvl="0"/>
            <a:r>
              <a:rPr/>
              <a:t>Weight-for-age is the one to be careful with — It mixes the two deficits, so a low WAZ does not say whether the child…</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LMS method</a:t>
            </a:r>
          </a:p>
        </p:txBody>
      </p:sp>
      <p:sp>
        <p:nvSpPr>
          <p:cNvPr id="3" name="Content Placeholder 2"/>
          <p:cNvSpPr>
            <a:spLocks noGrp="1"/>
          </p:cNvSpPr>
          <p:nvPr>
            <p:ph idx="1"/>
          </p:nvPr>
        </p:nvSpPr>
        <p:spPr/>
        <p:txBody>
          <a:bodyPr/>
          <a:lstStyle/>
          <a:p>
            <a:pPr lvl="0"/>
            <a:r>
              <a:rPr b="1"/>
              <a:t>L</a:t>
            </a:r>
            <a:r>
              <a:rPr/>
              <a:t> — the Box-Cox power that normalises a skewed distribution</a:t>
            </a:r>
          </a:p>
          <a:p>
            <a:pPr lvl="0"/>
            <a:r>
              <a:rPr b="1"/>
              <a:t>M</a:t>
            </a:r>
            <a:r>
              <a:rPr/>
              <a:t> — the median</a:t>
            </a:r>
          </a:p>
          <a:p>
            <a:pPr lvl="0"/>
            <a:r>
              <a:rPr b="1"/>
              <a:t>S</a:t>
            </a:r>
            <a:r>
              <a:rPr/>
              <a:t> — the coefficient of variation</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LMS method — Example</a:t>
            </a:r>
          </a:p>
        </p:txBody>
      </p:sp>
      <p:sp>
        <p:nvSpPr>
          <p:cNvPr id="3" name="Content Placeholder 2"/>
          <p:cNvSpPr>
            <a:spLocks noGrp="1"/>
          </p:cNvSpPr>
          <p:nvPr>
            <p:ph idx="1"/>
          </p:nvPr>
        </p:nvSpPr>
        <p:spPr/>
        <p:txBody>
          <a:bodyPr/>
          <a:lstStyle/>
          <a:p>
            <a:pPr lvl="0" indent="0">
              <a:buNone/>
            </a:pPr>
            <a:r>
              <a:rPr>
                <a:latin typeface="Courier"/>
              </a:rPr>
              <a:t>z = ((weight / M)^L - 1) / (L * 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LMS method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reference </a:t>
            </a:r>
            <a:r>
              <a:rPr>
                <a:solidFill>
                  <a:srgbClr val="666666"/>
                </a:solidFill>
                <a:latin typeface="Courier"/>
              </a:rPr>
              <a:t>=</a:t>
            </a:r>
            <a:r>
              <a:rPr>
                <a:latin typeface="Courier"/>
              </a:rPr>
              <a:t> pd.read_csv(</a:t>
            </a:r>
            <a:r>
              <a:rPr>
                <a:solidFill>
                  <a:srgbClr val="4070A0"/>
                </a:solidFill>
                <a:latin typeface="Courier"/>
              </a:rPr>
              <a:t>"who-2006-weight-for-lenhei.csv"</a:t>
            </a:r>
            <a:r>
              <a:rPr>
                <a:latin typeface="Courier"/>
              </a:rPr>
              <a:t>)</a:t>
            </a:r>
            <a:br/>
            <a:r>
              <a:rPr>
                <a:solidFill>
                  <a:srgbClr val="008000"/>
                </a:solidFill>
                <a:latin typeface="Courier"/>
              </a:rPr>
              <a:t>print</a:t>
            </a:r>
            <a:r>
              <a:rPr>
                <a:latin typeface="Courier"/>
              </a:rPr>
              <a:t>(reference.head(</a:t>
            </a:r>
            <a:r>
              <a:rPr>
                <a:solidFill>
                  <a:srgbClr val="40A070"/>
                </a:solidFill>
                <a:latin typeface="Courier"/>
              </a:rPr>
              <a:t>3</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(reference)</a:t>
            </a:r>
            <a:r>
              <a:rPr>
                <a:solidFill>
                  <a:srgbClr val="4070A0"/>
                </a:solidFill>
                <a:latin typeface="Courier"/>
              </a:rPr>
              <a:t>}</a:t>
            </a:r>
            <a:r>
              <a:rPr>
                <a:solidFill>
                  <a:srgbClr val="BB6688"/>
                </a:solidFill>
                <a:latin typeface="Courier"/>
              </a:rPr>
              <a:t> rows: sex x standard x lenhei in 0.1 cm steps"</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LMS method — In R</a:t>
            </a:r>
          </a:p>
        </p:txBody>
      </p:sp>
      <p:sp>
        <p:nvSpPr>
          <p:cNvPr id="3" name="Content Placeholder 2"/>
          <p:cNvSpPr>
            <a:spLocks noGrp="1"/>
          </p:cNvSpPr>
          <p:nvPr>
            <p:ph idx="1"/>
          </p:nvPr>
        </p:nvSpPr>
        <p:spPr/>
        <p:txBody>
          <a:bodyPr/>
          <a:lstStyle/>
          <a:p>
            <a:pPr lvl="0" indent="0">
              <a:buNone/>
            </a:pPr>
            <a:r>
              <a:rPr>
                <a:latin typeface="Courier"/>
              </a:rPr>
              <a:t>reference </a:t>
            </a:r>
            <a:r>
              <a:rPr>
                <a:solidFill>
                  <a:srgbClr val="007020"/>
                </a:solidFill>
                <a:latin typeface="Courier"/>
              </a:rPr>
              <a:t>&lt;-</a:t>
            </a:r>
            <a:r>
              <a:rPr>
                <a:latin typeface="Courier"/>
              </a:rPr>
              <a:t> readr</a:t>
            </a:r>
            <a:r>
              <a:rPr>
                <a:solidFill>
                  <a:srgbClr val="4070A0"/>
                </a:solidFill>
                <a:latin typeface="Courier"/>
              </a:rPr>
              <a:t>::</a:t>
            </a:r>
            <a:r>
              <a:rPr>
                <a:solidFill>
                  <a:srgbClr val="06287E"/>
                </a:solidFill>
                <a:latin typeface="Courier"/>
              </a:rPr>
              <a:t>read_csv</a:t>
            </a:r>
            <a:r>
              <a:rPr>
                <a:latin typeface="Courier"/>
              </a:rPr>
              <a:t>(</a:t>
            </a:r>
            <a:r>
              <a:rPr>
                <a:solidFill>
                  <a:srgbClr val="4070A0"/>
                </a:solidFill>
                <a:latin typeface="Courier"/>
              </a:rPr>
              <a:t>"who-2006-weight-for-lenhei.csv"</a:t>
            </a:r>
            <a:r>
              <a:rPr>
                <a:latin typeface="Courier"/>
              </a:rPr>
              <a:t>)</a:t>
            </a:r>
            <a:br/>
            <a:r>
              <a:rPr>
                <a:solidFill>
                  <a:srgbClr val="06287E"/>
                </a:solidFill>
                <a:latin typeface="Courier"/>
              </a:rPr>
              <a:t>nrow</a:t>
            </a:r>
            <a:r>
              <a:rPr>
                <a:latin typeface="Courier"/>
              </a:rPr>
              <a:t>(reference)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lookup key has three parts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lookup_key(row):</a:t>
            </a:r>
            <a:br/>
            <a:r>
              <a:rPr>
                <a:latin typeface="Courier"/>
              </a:rPr>
              <a:t>    lying </a:t>
            </a:r>
            <a:r>
              <a:rPr>
                <a:solidFill>
                  <a:srgbClr val="666666"/>
                </a:solidFill>
                <a:latin typeface="Courier"/>
              </a:rPr>
              <a:t>=</a:t>
            </a:r>
            <a:r>
              <a:rPr>
                <a:latin typeface="Courier"/>
              </a:rPr>
              <a:t> row[</a:t>
            </a:r>
            <a:r>
              <a:rPr>
                <a:solidFill>
                  <a:srgbClr val="4070A0"/>
                </a:solidFill>
                <a:latin typeface="Courier"/>
              </a:rPr>
              <a:t>"measured_lying"</a:t>
            </a:r>
            <a:r>
              <a:rPr>
                <a:latin typeface="Courier"/>
              </a:rPr>
              <a:t>] </a:t>
            </a:r>
            <a:r>
              <a:rPr>
                <a:solidFill>
                  <a:srgbClr val="666666"/>
                </a:solidFill>
                <a:latin typeface="Courier"/>
              </a:rPr>
              <a:t>==</a:t>
            </a:r>
            <a:r>
              <a:rPr>
                <a:latin typeface="Courier"/>
              </a:rPr>
              <a:t> </a:t>
            </a:r>
            <a:r>
              <a:rPr>
                <a:solidFill>
                  <a:srgbClr val="4070A0"/>
                </a:solidFill>
                <a:latin typeface="Courier"/>
              </a:rPr>
              <a:t>"true"</a:t>
            </a:r>
            <a:br/>
            <a:r>
              <a:rPr>
                <a:latin typeface="Courier"/>
              </a:rPr>
              <a:t>    standard </a:t>
            </a:r>
            <a:r>
              <a:rPr>
                <a:solidFill>
                  <a:srgbClr val="666666"/>
                </a:solidFill>
                <a:latin typeface="Courier"/>
              </a:rPr>
              <a:t>=</a:t>
            </a:r>
            <a:r>
              <a:rPr>
                <a:latin typeface="Courier"/>
              </a:rPr>
              <a:t> </a:t>
            </a:r>
            <a:r>
              <a:rPr>
                <a:solidFill>
                  <a:srgbClr val="4070A0"/>
                </a:solidFill>
                <a:latin typeface="Courier"/>
              </a:rPr>
              <a:t>"L"</a:t>
            </a:r>
            <a:r>
              <a:rPr>
                <a:latin typeface="Courier"/>
              </a:rPr>
              <a:t> </a:t>
            </a:r>
            <a:r>
              <a:rPr b="1">
                <a:solidFill>
                  <a:srgbClr val="007020"/>
                </a:solidFill>
                <a:latin typeface="Courier"/>
              </a:rPr>
              <a:t>if</a:t>
            </a:r>
            <a:r>
              <a:rPr>
                <a:latin typeface="Courier"/>
              </a:rPr>
              <a:t> row[</a:t>
            </a:r>
            <a:r>
              <a:rPr>
                <a:solidFill>
                  <a:srgbClr val="4070A0"/>
                </a:solidFill>
                <a:latin typeface="Courier"/>
              </a:rPr>
              <a:t>"age_months"</a:t>
            </a:r>
            <a:r>
              <a:rPr>
                <a:latin typeface="Courier"/>
              </a:rPr>
              <a:t>] </a:t>
            </a:r>
            <a:r>
              <a:rPr>
                <a:solidFill>
                  <a:srgbClr val="666666"/>
                </a:solidFill>
                <a:latin typeface="Courier"/>
              </a:rPr>
              <a:t>&lt;</a:t>
            </a:r>
            <a:r>
              <a:rPr>
                <a:latin typeface="Courier"/>
              </a:rPr>
              <a:t> </a:t>
            </a:r>
            <a:r>
              <a:rPr>
                <a:solidFill>
                  <a:srgbClr val="40A070"/>
                </a:solidFill>
                <a:latin typeface="Courier"/>
              </a:rPr>
              <a:t>24</a:t>
            </a:r>
            <a:r>
              <a:rPr>
                <a:latin typeface="Courier"/>
              </a:rPr>
              <a:t> </a:t>
            </a:r>
            <a:r>
              <a:rPr b="1">
                <a:solidFill>
                  <a:srgbClr val="007020"/>
                </a:solidFill>
                <a:latin typeface="Courier"/>
              </a:rPr>
              <a:t>else</a:t>
            </a:r>
            <a:r>
              <a:rPr>
                <a:latin typeface="Courier"/>
              </a:rPr>
              <a:t> </a:t>
            </a:r>
            <a:r>
              <a:rPr>
                <a:solidFill>
                  <a:srgbClr val="4070A0"/>
                </a:solidFill>
                <a:latin typeface="Courier"/>
              </a:rPr>
              <a:t>"H"</a:t>
            </a:r>
            <a:br/>
            <a:br/>
            <a:r>
              <a:rPr>
                <a:latin typeface="Courier"/>
              </a:rPr>
              <a:t>    lenhei </a:t>
            </a:r>
            <a:r>
              <a:rPr>
                <a:solidFill>
                  <a:srgbClr val="666666"/>
                </a:solidFill>
                <a:latin typeface="Courier"/>
              </a:rPr>
              <a:t>=</a:t>
            </a:r>
            <a:r>
              <a:rPr>
                <a:latin typeface="Courier"/>
              </a:rPr>
              <a:t> row[</a:t>
            </a:r>
            <a:r>
              <a:rPr>
                <a:solidFill>
                  <a:srgbClr val="4070A0"/>
                </a:solidFill>
                <a:latin typeface="Courier"/>
              </a:rPr>
              <a:t>"height_cm"</a:t>
            </a:r>
            <a:r>
              <a:rPr>
                <a:latin typeface="Courier"/>
              </a:rPr>
              <a:t>]</a:t>
            </a:r>
            <a:br/>
            <a:r>
              <a:rPr>
                <a:latin typeface="Courier"/>
              </a:rPr>
              <a:t>    </a:t>
            </a:r>
            <a:r>
              <a:rPr b="1">
                <a:solidFill>
                  <a:srgbClr val="007020"/>
                </a:solidFill>
                <a:latin typeface="Courier"/>
              </a:rPr>
              <a:t>if</a:t>
            </a:r>
            <a:r>
              <a:rPr>
                <a:latin typeface="Courier"/>
              </a:rPr>
              <a:t> standard </a:t>
            </a:r>
            <a:r>
              <a:rPr>
                <a:solidFill>
                  <a:srgbClr val="666666"/>
                </a:solidFill>
                <a:latin typeface="Courier"/>
              </a:rPr>
              <a:t>==</a:t>
            </a:r>
            <a:r>
              <a:rPr>
                <a:latin typeface="Courier"/>
              </a:rPr>
              <a:t> </a:t>
            </a:r>
            <a:r>
              <a:rPr>
                <a:solidFill>
                  <a:srgbClr val="4070A0"/>
                </a:solidFill>
                <a:latin typeface="Courier"/>
              </a:rPr>
              <a:t>"L"</a:t>
            </a:r>
            <a:r>
              <a:rPr>
                <a:latin typeface="Courier"/>
              </a:rPr>
              <a:t> </a:t>
            </a:r>
            <a:r>
              <a:rPr b="1">
                <a:solidFill>
                  <a:srgbClr val="007020"/>
                </a:solidFill>
                <a:latin typeface="Courier"/>
              </a:rPr>
              <a:t>and</a:t>
            </a:r>
            <a:r>
              <a:rPr>
                <a:latin typeface="Courier"/>
              </a:rPr>
              <a:t> </a:t>
            </a:r>
            <a:r>
              <a:rPr b="1">
                <a:solidFill>
                  <a:srgbClr val="007020"/>
                </a:solidFill>
                <a:latin typeface="Courier"/>
              </a:rPr>
              <a:t>not</a:t>
            </a:r>
            <a:r>
              <a:rPr>
                <a:latin typeface="Courier"/>
              </a:rPr>
              <a:t> lying:</a:t>
            </a:r>
            <a:br/>
            <a:r>
              <a:rPr>
                <a:latin typeface="Courier"/>
              </a:rPr>
              <a:t>        lenhei </a:t>
            </a:r>
            <a:r>
              <a:rPr>
                <a:solidFill>
                  <a:srgbClr val="666666"/>
                </a:solidFill>
                <a:latin typeface="Courier"/>
              </a:rPr>
              <a:t>+=</a:t>
            </a:r>
            <a:r>
              <a:rPr>
                <a:latin typeface="Courier"/>
              </a:rPr>
              <a:t> </a:t>
            </a:r>
            <a:r>
              <a:rPr>
                <a:solidFill>
                  <a:srgbClr val="40A070"/>
                </a:solidFill>
                <a:latin typeface="Courier"/>
              </a:rPr>
              <a:t>0.7</a:t>
            </a:r>
            <a:br/>
            <a:r>
              <a:rPr>
                <a:latin typeface="Courier"/>
              </a:rPr>
              <a:t>    </a:t>
            </a:r>
            <a:r>
              <a:rPr b="1">
                <a:solidFill>
                  <a:srgbClr val="007020"/>
                </a:solidFill>
                <a:latin typeface="Courier"/>
              </a:rPr>
              <a:t>elif</a:t>
            </a:r>
            <a:r>
              <a:rPr>
                <a:latin typeface="Courier"/>
              </a:rPr>
              <a:t> standard </a:t>
            </a:r>
            <a:r>
              <a:rPr>
                <a:solidFill>
                  <a:srgbClr val="666666"/>
                </a:solidFill>
                <a:latin typeface="Courier"/>
              </a:rPr>
              <a:t>==</a:t>
            </a:r>
            <a:r>
              <a:rPr>
                <a:latin typeface="Courier"/>
              </a:rPr>
              <a:t> </a:t>
            </a:r>
            <a:r>
              <a:rPr>
                <a:solidFill>
                  <a:srgbClr val="4070A0"/>
                </a:solidFill>
                <a:latin typeface="Courier"/>
              </a:rPr>
              <a:t>"H"</a:t>
            </a:r>
            <a:r>
              <a:rPr>
                <a:latin typeface="Courier"/>
              </a:rPr>
              <a:t> </a:t>
            </a:r>
            <a:r>
              <a:rPr b="1">
                <a:solidFill>
                  <a:srgbClr val="007020"/>
                </a:solidFill>
                <a:latin typeface="Courier"/>
              </a:rPr>
              <a:t>and</a:t>
            </a:r>
            <a:r>
              <a:rPr>
                <a:latin typeface="Courier"/>
              </a:rPr>
              <a:t> lying:</a:t>
            </a:r>
            <a:br/>
            <a:r>
              <a:rPr>
                <a:latin typeface="Courier"/>
              </a:rPr>
              <a:t>        lenhei </a:t>
            </a:r>
            <a:r>
              <a:rPr>
                <a:solidFill>
                  <a:srgbClr val="666666"/>
                </a:solidFill>
                <a:latin typeface="Courier"/>
              </a:rPr>
              <a:t>-=</a:t>
            </a:r>
            <a:r>
              <a:rPr>
                <a:latin typeface="Courier"/>
              </a:rPr>
              <a:t> </a:t>
            </a:r>
            <a:r>
              <a:rPr>
                <a:solidFill>
                  <a:srgbClr val="40A070"/>
                </a:solidFill>
                <a:latin typeface="Courier"/>
              </a:rPr>
              <a:t>0.7</a:t>
            </a:r>
            <a:br/>
            <a:br/>
            <a:r>
              <a:rPr>
                <a:latin typeface="Courier"/>
              </a:rPr>
              <a:t>    </a:t>
            </a:r>
            <a:r>
              <a:rPr b="1">
                <a:solidFill>
                  <a:srgbClr val="007020"/>
                </a:solidFill>
                <a:latin typeface="Courier"/>
              </a:rPr>
              <a:t>return</a:t>
            </a:r>
            <a:r>
              <a:rPr>
                <a:latin typeface="Courier"/>
              </a:rPr>
              <a:t> row[</a:t>
            </a:r>
            <a:r>
              <a:rPr>
                <a:solidFill>
                  <a:srgbClr val="4070A0"/>
                </a:solidFill>
                <a:latin typeface="Courier"/>
              </a:rPr>
              <a:t>"sex"</a:t>
            </a:r>
            <a:r>
              <a:rPr>
                <a:latin typeface="Courier"/>
              </a:rPr>
              <a:t>], standard, </a:t>
            </a:r>
            <a:r>
              <a:rPr>
                <a:solidFill>
                  <a:srgbClr val="008000"/>
                </a:solidFill>
                <a:latin typeface="Courier"/>
              </a:rPr>
              <a:t>round</a:t>
            </a:r>
            <a:r>
              <a:rPr>
                <a:latin typeface="Courier"/>
              </a:rPr>
              <a:t>(lenhei, </a:t>
            </a:r>
            <a:r>
              <a:rPr>
                <a:solidFill>
                  <a:srgbClr val="40A070"/>
                </a:solidFill>
                <a:latin typeface="Courier"/>
              </a:rPr>
              <a:t>1</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lookup key has three parts — In R</a:t>
            </a:r>
          </a:p>
        </p:txBody>
      </p:sp>
      <p:sp>
        <p:nvSpPr>
          <p:cNvPr id="3" name="Content Placeholder 2"/>
          <p:cNvSpPr>
            <a:spLocks noGrp="1"/>
          </p:cNvSpPr>
          <p:nvPr>
            <p:ph idx="1"/>
          </p:nvPr>
        </p:nvSpPr>
        <p:spPr/>
        <p:txBody>
          <a:bodyPr/>
          <a:lstStyle/>
          <a:p>
            <a:pPr lvl="0" indent="0">
              <a:buNone/>
            </a:pPr>
            <a:r>
              <a:rPr>
                <a:latin typeface="Courier"/>
              </a:rPr>
              <a:t>lookup_key </a:t>
            </a:r>
            <a:r>
              <a:rPr>
                <a:solidFill>
                  <a:srgbClr val="007020"/>
                </a:solidFill>
                <a:latin typeface="Courier"/>
              </a:rPr>
              <a:t>&lt;-</a:t>
            </a:r>
            <a:r>
              <a:rPr>
                <a:latin typeface="Courier"/>
              </a:rPr>
              <a:t> </a:t>
            </a:r>
            <a:r>
              <a:rPr b="1">
                <a:solidFill>
                  <a:srgbClr val="007020"/>
                </a:solidFill>
                <a:latin typeface="Courier"/>
              </a:rPr>
              <a:t>function</a:t>
            </a:r>
            <a:r>
              <a:rPr>
                <a:latin typeface="Courier"/>
              </a:rPr>
              <a:t>(sex, age, height, lying) {</a:t>
            </a:r>
            <a:br/>
            <a:r>
              <a:rPr>
                <a:latin typeface="Courier"/>
              </a:rPr>
              <a:t>  standard </a:t>
            </a:r>
            <a:r>
              <a:rPr>
                <a:solidFill>
                  <a:srgbClr val="007020"/>
                </a:solidFill>
                <a:latin typeface="Courier"/>
              </a:rPr>
              <a:t>&lt;-</a:t>
            </a:r>
            <a:r>
              <a:rPr>
                <a:latin typeface="Courier"/>
              </a:rPr>
              <a:t> </a:t>
            </a:r>
            <a:r>
              <a:rPr b="1">
                <a:solidFill>
                  <a:srgbClr val="007020"/>
                </a:solidFill>
                <a:latin typeface="Courier"/>
              </a:rPr>
              <a:t>if</a:t>
            </a:r>
            <a:r>
              <a:rPr>
                <a:latin typeface="Courier"/>
              </a:rPr>
              <a:t> (age </a:t>
            </a:r>
            <a:r>
              <a:rPr>
                <a:solidFill>
                  <a:srgbClr val="4070A0"/>
                </a:solidFill>
                <a:latin typeface="Courier"/>
              </a:rPr>
              <a:t>&lt;</a:t>
            </a:r>
            <a:r>
              <a:rPr>
                <a:latin typeface="Courier"/>
              </a:rPr>
              <a:t> </a:t>
            </a:r>
            <a:r>
              <a:rPr>
                <a:solidFill>
                  <a:srgbClr val="40A070"/>
                </a:solidFill>
                <a:latin typeface="Courier"/>
              </a:rPr>
              <a:t>24</a:t>
            </a:r>
            <a:r>
              <a:rPr>
                <a:latin typeface="Courier"/>
              </a:rPr>
              <a:t>) </a:t>
            </a:r>
            <a:r>
              <a:rPr>
                <a:solidFill>
                  <a:srgbClr val="4070A0"/>
                </a:solidFill>
                <a:latin typeface="Courier"/>
              </a:rPr>
              <a:t>"L"</a:t>
            </a:r>
            <a:r>
              <a:rPr>
                <a:latin typeface="Courier"/>
              </a:rPr>
              <a:t> </a:t>
            </a:r>
            <a:r>
              <a:rPr b="1">
                <a:solidFill>
                  <a:srgbClr val="007020"/>
                </a:solidFill>
                <a:latin typeface="Courier"/>
              </a:rPr>
              <a:t>else</a:t>
            </a:r>
            <a:r>
              <a:rPr>
                <a:latin typeface="Courier"/>
              </a:rPr>
              <a:t> </a:t>
            </a:r>
            <a:r>
              <a:rPr>
                <a:solidFill>
                  <a:srgbClr val="4070A0"/>
                </a:solidFill>
                <a:latin typeface="Courier"/>
              </a:rPr>
              <a:t>"H"</a:t>
            </a:r>
            <a:br/>
            <a:r>
              <a:rPr>
                <a:latin typeface="Courier"/>
              </a:rPr>
              <a:t>  lenhei </a:t>
            </a:r>
            <a:r>
              <a:rPr>
                <a:solidFill>
                  <a:srgbClr val="007020"/>
                </a:solidFill>
                <a:latin typeface="Courier"/>
              </a:rPr>
              <a:t>&lt;-</a:t>
            </a:r>
            <a:r>
              <a:rPr>
                <a:latin typeface="Courier"/>
              </a:rPr>
              <a:t> height </a:t>
            </a:r>
            <a:r>
              <a:rPr>
                <a:solidFill>
                  <a:srgbClr val="4070A0"/>
                </a:solidFill>
                <a:latin typeface="Courier"/>
              </a:rPr>
              <a:t>+</a:t>
            </a:r>
            <a:br/>
            <a:r>
              <a:rPr>
                <a:latin typeface="Courier"/>
              </a:rPr>
              <a:t>    </a:t>
            </a:r>
            <a:r>
              <a:rPr b="1">
                <a:solidFill>
                  <a:srgbClr val="007020"/>
                </a:solidFill>
                <a:latin typeface="Courier"/>
              </a:rPr>
              <a:t>if</a:t>
            </a:r>
            <a:r>
              <a:rPr>
                <a:latin typeface="Courier"/>
              </a:rPr>
              <a:t> (standard </a:t>
            </a:r>
            <a:r>
              <a:rPr>
                <a:solidFill>
                  <a:srgbClr val="4070A0"/>
                </a:solidFill>
                <a:latin typeface="Courier"/>
              </a:rPr>
              <a:t>==</a:t>
            </a:r>
            <a:r>
              <a:rPr>
                <a:latin typeface="Courier"/>
              </a:rPr>
              <a:t> </a:t>
            </a:r>
            <a:r>
              <a:rPr>
                <a:solidFill>
                  <a:srgbClr val="4070A0"/>
                </a:solidFill>
                <a:latin typeface="Courier"/>
              </a:rPr>
              <a:t>"L"</a:t>
            </a:r>
            <a:r>
              <a:rPr>
                <a:latin typeface="Courier"/>
              </a:rPr>
              <a:t> </a:t>
            </a:r>
            <a:r>
              <a:rPr>
                <a:solidFill>
                  <a:srgbClr val="4070A0"/>
                </a:solidFill>
                <a:latin typeface="Courier"/>
              </a:rPr>
              <a:t>&amp;&amp;</a:t>
            </a:r>
            <a:r>
              <a:rPr>
                <a:latin typeface="Courier"/>
              </a:rPr>
              <a:t> </a:t>
            </a:r>
            <a:r>
              <a:rPr>
                <a:solidFill>
                  <a:srgbClr val="4070A0"/>
                </a:solidFill>
                <a:latin typeface="Courier"/>
              </a:rPr>
              <a:t>!</a:t>
            </a:r>
            <a:r>
              <a:rPr>
                <a:latin typeface="Courier"/>
              </a:rPr>
              <a:t>lying) </a:t>
            </a:r>
            <a:r>
              <a:rPr>
                <a:solidFill>
                  <a:srgbClr val="40A070"/>
                </a:solidFill>
                <a:latin typeface="Courier"/>
              </a:rPr>
              <a:t>0.7</a:t>
            </a:r>
            <a:r>
              <a:rPr>
                <a:latin typeface="Courier"/>
              </a:rPr>
              <a:t> </a:t>
            </a:r>
            <a:r>
              <a:rPr b="1">
                <a:solidFill>
                  <a:srgbClr val="007020"/>
                </a:solidFill>
                <a:latin typeface="Courier"/>
              </a:rPr>
              <a:t>else</a:t>
            </a:r>
            <a:r>
              <a:rPr>
                <a:latin typeface="Courier"/>
              </a:rPr>
              <a:t> </a:t>
            </a:r>
            <a:r>
              <a:rPr b="1">
                <a:solidFill>
                  <a:srgbClr val="007020"/>
                </a:solidFill>
                <a:latin typeface="Courier"/>
              </a:rPr>
              <a:t>if</a:t>
            </a:r>
            <a:r>
              <a:rPr>
                <a:latin typeface="Courier"/>
              </a:rPr>
              <a:t> (standard </a:t>
            </a:r>
            <a:r>
              <a:rPr>
                <a:solidFill>
                  <a:srgbClr val="4070A0"/>
                </a:solidFill>
                <a:latin typeface="Courier"/>
              </a:rPr>
              <a:t>==</a:t>
            </a:r>
            <a:r>
              <a:rPr>
                <a:latin typeface="Courier"/>
              </a:rPr>
              <a:t> </a:t>
            </a:r>
            <a:r>
              <a:rPr>
                <a:solidFill>
                  <a:srgbClr val="4070A0"/>
                </a:solidFill>
                <a:latin typeface="Courier"/>
              </a:rPr>
              <a:t>"H"</a:t>
            </a:r>
            <a:r>
              <a:rPr>
                <a:latin typeface="Courier"/>
              </a:rPr>
              <a:t> </a:t>
            </a:r>
            <a:r>
              <a:rPr>
                <a:solidFill>
                  <a:srgbClr val="4070A0"/>
                </a:solidFill>
                <a:latin typeface="Courier"/>
              </a:rPr>
              <a:t>&amp;&amp;</a:t>
            </a:r>
            <a:r>
              <a:rPr>
                <a:latin typeface="Courier"/>
              </a:rPr>
              <a:t> lying) </a:t>
            </a:r>
            <a:r>
              <a:rPr>
                <a:solidFill>
                  <a:srgbClr val="4070A0"/>
                </a:solidFill>
                <a:latin typeface="Courier"/>
              </a:rPr>
              <a:t>-</a:t>
            </a:r>
            <a:r>
              <a:rPr>
                <a:solidFill>
                  <a:srgbClr val="40A070"/>
                </a:solidFill>
                <a:latin typeface="Courier"/>
              </a:rPr>
              <a:t>0.7</a:t>
            </a:r>
            <a:r>
              <a:rPr>
                <a:latin typeface="Courier"/>
              </a:rPr>
              <a:t> </a:t>
            </a:r>
            <a:r>
              <a:rPr b="1">
                <a:solidFill>
                  <a:srgbClr val="007020"/>
                </a:solidFill>
                <a:latin typeface="Courier"/>
              </a:rPr>
              <a:t>else</a:t>
            </a:r>
            <a:r>
              <a:rPr>
                <a:latin typeface="Courier"/>
              </a:rPr>
              <a:t> </a:t>
            </a:r>
            <a:r>
              <a:rPr>
                <a:solidFill>
                  <a:srgbClr val="40A070"/>
                </a:solidFill>
                <a:latin typeface="Courier"/>
              </a:rPr>
              <a:t>0</a:t>
            </a:r>
            <a:br/>
            <a:r>
              <a:rPr>
                <a:latin typeface="Courier"/>
              </a:rPr>
              <a:t>  </a:t>
            </a:r>
            <a:r>
              <a:rPr>
                <a:solidFill>
                  <a:srgbClr val="06287E"/>
                </a:solidFill>
                <a:latin typeface="Courier"/>
              </a:rPr>
              <a:t>list</a:t>
            </a:r>
            <a:r>
              <a:rPr>
                <a:latin typeface="Courier"/>
              </a:rPr>
              <a:t>(</a:t>
            </a:r>
            <a:r>
              <a:rPr>
                <a:solidFill>
                  <a:srgbClr val="7D9029"/>
                </a:solidFill>
                <a:latin typeface="Courier"/>
              </a:rPr>
              <a:t>sex =</a:t>
            </a:r>
            <a:r>
              <a:rPr>
                <a:latin typeface="Courier"/>
              </a:rPr>
              <a:t> sex, </a:t>
            </a:r>
            <a:r>
              <a:rPr>
                <a:solidFill>
                  <a:srgbClr val="7D9029"/>
                </a:solidFill>
                <a:latin typeface="Courier"/>
              </a:rPr>
              <a:t>lorh =</a:t>
            </a:r>
            <a:r>
              <a:rPr>
                <a:latin typeface="Courier"/>
              </a:rPr>
              <a:t> standard, </a:t>
            </a:r>
            <a:r>
              <a:rPr>
                <a:solidFill>
                  <a:srgbClr val="7D9029"/>
                </a:solidFill>
                <a:latin typeface="Courier"/>
              </a:rPr>
              <a:t>lenhei =</a:t>
            </a:r>
            <a:r>
              <a:rPr>
                <a:latin typeface="Courier"/>
              </a:rPr>
              <a:t> </a:t>
            </a:r>
            <a:r>
              <a:rPr>
                <a:solidFill>
                  <a:srgbClr val="06287E"/>
                </a:solidFill>
                <a:latin typeface="Courier"/>
              </a:rPr>
              <a:t>round</a:t>
            </a:r>
            <a:r>
              <a:rPr>
                <a:latin typeface="Courier"/>
              </a:rPr>
              <a:t>(lenhei, </a:t>
            </a:r>
            <a:r>
              <a:rPr>
                <a:solidFill>
                  <a:srgbClr val="40A070"/>
                </a:solidFill>
                <a:latin typeface="Courier"/>
              </a:rPr>
              <a:t>1</a:t>
            </a:r>
            <a:r>
              <a:rPr>
                <a:latin typeface="Courier"/>
              </a:rPr>
              <a:t>))</a:t>
            </a:r>
            <a:b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lookup key has three parts</a:t>
            </a:r>
          </a:p>
        </p:txBody>
      </p:sp>
      <p:sp>
        <p:nvSpPr>
          <p:cNvPr id="3" name="Content Placeholder 2"/>
          <p:cNvSpPr>
            <a:spLocks noGrp="1"/>
          </p:cNvSpPr>
          <p:nvPr>
            <p:ph idx="1"/>
          </p:nvPr>
        </p:nvSpPr>
        <p:spPr/>
        <p:txBody>
          <a:bodyPr/>
          <a:lstStyle/>
          <a:p>
            <a:pPr lvl="0"/>
            <a:r>
              <a:rPr/>
              <a:t>The standard follows the age — not the position</a:t>
            </a:r>
          </a:p>
          <a:p>
            <a:pPr lvl="0"/>
            <a:r>
              <a:rPr/>
              <a:t>The adjustment goes on the measurement, not the standard — You are converting the measurement into the one the standard…</a:t>
            </a:r>
          </a:p>
          <a:p>
            <a:pPr lvl="0"/>
            <a:r>
              <a:rPr/>
              <a:t>The rounding is to one decimal, on both sides, in one place — A float computed from an adjustment is not the same float…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Computing it — In Python</a:t>
            </a:r>
          </a:p>
        </p:txBody>
      </p:sp>
      <p:sp>
        <p:nvSpPr>
          <p:cNvPr id="3" name="Content Placeholder 2"/>
          <p:cNvSpPr>
            <a:spLocks noGrp="1"/>
          </p:cNvSpPr>
          <p:nvPr>
            <p:ph idx="1"/>
          </p:nvPr>
        </p:nvSpPr>
        <p:spPr/>
        <p:txBody>
          <a:bodyPr/>
          <a:lstStyle/>
          <a:p>
            <a:pPr lvl="0" indent="0">
              <a:buNone/>
            </a:pPr>
            <a:r>
              <a:rPr>
                <a:latin typeface="Courier"/>
              </a:rPr>
              <a:t>reference[</a:t>
            </a:r>
            <a:r>
              <a:rPr>
                <a:solidFill>
                  <a:srgbClr val="4070A0"/>
                </a:solidFill>
                <a:latin typeface="Courier"/>
              </a:rPr>
              <a:t>"key"</a:t>
            </a:r>
            <a:r>
              <a:rPr>
                <a:latin typeface="Courier"/>
              </a:rPr>
              <a:t>] </a:t>
            </a:r>
            <a:r>
              <a:rPr>
                <a:solidFill>
                  <a:srgbClr val="666666"/>
                </a:solidFill>
                <a:latin typeface="Courier"/>
              </a:rPr>
              <a:t>=</a:t>
            </a:r>
            <a:r>
              <a:rPr>
                <a:latin typeface="Courier"/>
              </a:rPr>
              <a:t> </a:t>
            </a:r>
            <a:r>
              <a:rPr>
                <a:solidFill>
                  <a:srgbClr val="008000"/>
                </a:solidFill>
                <a:latin typeface="Courier"/>
              </a:rPr>
              <a:t>list</a:t>
            </a:r>
            <a:r>
              <a:rPr>
                <a:latin typeface="Courier"/>
              </a:rPr>
              <a:t>(</a:t>
            </a:r>
            <a:r>
              <a:rPr>
                <a:solidFill>
                  <a:srgbClr val="008000"/>
                </a:solidFill>
                <a:latin typeface="Courier"/>
              </a:rPr>
              <a:t>zip</a:t>
            </a:r>
            <a:r>
              <a:rPr>
                <a:latin typeface="Courier"/>
              </a:rPr>
              <a:t>(reference[</a:t>
            </a:r>
            <a:r>
              <a:rPr>
                <a:solidFill>
                  <a:srgbClr val="4070A0"/>
                </a:solidFill>
                <a:latin typeface="Courier"/>
              </a:rPr>
              <a:t>"sex"</a:t>
            </a:r>
            <a:r>
              <a:rPr>
                <a:latin typeface="Courier"/>
              </a:rPr>
              <a:t>], reference[</a:t>
            </a:r>
            <a:r>
              <a:rPr>
                <a:solidFill>
                  <a:srgbClr val="4070A0"/>
                </a:solidFill>
                <a:latin typeface="Courier"/>
              </a:rPr>
              <a:t>"lorh"</a:t>
            </a:r>
            <a:r>
              <a:rPr>
                <a:latin typeface="Courier"/>
              </a:rPr>
              <a:t>],</a:t>
            </a:r>
            <a:br/>
            <a:r>
              <a:rPr>
                <a:latin typeface="Courier"/>
              </a:rPr>
              <a:t>                            reference[</a:t>
            </a:r>
            <a:r>
              <a:rPr>
                <a:solidFill>
                  <a:srgbClr val="4070A0"/>
                </a:solidFill>
                <a:latin typeface="Courier"/>
              </a:rPr>
              <a:t>"lenhei"</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br/>
            <a:r>
              <a:rPr>
                <a:latin typeface="Courier"/>
              </a:rPr>
              <a:t>lms </a:t>
            </a:r>
            <a:r>
              <a:rPr>
                <a:solidFill>
                  <a:srgbClr val="666666"/>
                </a:solidFill>
                <a:latin typeface="Courier"/>
              </a:rPr>
              <a:t>=</a:t>
            </a:r>
            <a:r>
              <a:rPr>
                <a:latin typeface="Courier"/>
              </a:rPr>
              <a:t> reference.set_index(</a:t>
            </a:r>
            <a:r>
              <a:rPr>
                <a:solidFill>
                  <a:srgbClr val="4070A0"/>
                </a:solidFill>
                <a:latin typeface="Courier"/>
              </a:rPr>
              <a:t>"key"</a:t>
            </a:r>
            <a:r>
              <a:rPr>
                <a:latin typeface="Courier"/>
              </a:rPr>
              <a:t>)[[</a:t>
            </a:r>
            <a:r>
              <a:rPr>
                <a:solidFill>
                  <a:srgbClr val="4070A0"/>
                </a:solidFill>
                <a:latin typeface="Courier"/>
              </a:rPr>
              <a:t>"l"</a:t>
            </a:r>
            <a:r>
              <a:rPr>
                <a:latin typeface="Courier"/>
              </a:rPr>
              <a:t>, </a:t>
            </a:r>
            <a:r>
              <a:rPr>
                <a:solidFill>
                  <a:srgbClr val="4070A0"/>
                </a:solidFill>
                <a:latin typeface="Courier"/>
              </a:rPr>
              <a:t>"m"</a:t>
            </a:r>
            <a:r>
              <a:rPr>
                <a:latin typeface="Courier"/>
              </a:rPr>
              <a:t>, </a:t>
            </a:r>
            <a:r>
              <a:rPr>
                <a:solidFill>
                  <a:srgbClr val="4070A0"/>
                </a:solidFill>
                <a:latin typeface="Courier"/>
              </a:rPr>
              <a:t>"s"</a:t>
            </a:r>
            <a:r>
              <a:rPr>
                <a:latin typeface="Courier"/>
              </a:rPr>
              <a:t>]]</a:t>
            </a:r>
            <a:br/>
            <a:br/>
            <a:r>
              <a:rPr b="1">
                <a:solidFill>
                  <a:srgbClr val="007020"/>
                </a:solidFill>
                <a:latin typeface="Courier"/>
              </a:rPr>
              <a:t>def</a:t>
            </a:r>
            <a:r>
              <a:rPr>
                <a:latin typeface="Courier"/>
              </a:rPr>
              <a:t> whz(row):</a:t>
            </a:r>
            <a:br/>
            <a:r>
              <a:rPr>
                <a:latin typeface="Courier"/>
              </a:rPr>
              <a:t>    key </a:t>
            </a:r>
            <a:r>
              <a:rPr>
                <a:solidFill>
                  <a:srgbClr val="666666"/>
                </a:solidFill>
                <a:latin typeface="Courier"/>
              </a:rPr>
              <a:t>=</a:t>
            </a:r>
            <a:r>
              <a:rPr>
                <a:latin typeface="Courier"/>
              </a:rPr>
              <a:t> lookup_key(row)</a:t>
            </a:r>
            <a:br/>
            <a:r>
              <a:rPr>
                <a:latin typeface="Courier"/>
              </a:rPr>
              <a:t>    </a:t>
            </a:r>
            <a:r>
              <a:rPr b="1">
                <a:solidFill>
                  <a:srgbClr val="007020"/>
                </a:solidFill>
                <a:latin typeface="Courier"/>
              </a:rPr>
              <a:t>if</a:t>
            </a:r>
            <a:r>
              <a:rPr>
                <a:latin typeface="Courier"/>
              </a:rPr>
              <a:t> key </a:t>
            </a:r>
            <a:r>
              <a:rPr b="1">
                <a:solidFill>
                  <a:srgbClr val="007020"/>
                </a:solidFill>
                <a:latin typeface="Courier"/>
              </a:rPr>
              <a:t>not</a:t>
            </a:r>
            <a:r>
              <a:rPr>
                <a:latin typeface="Courier"/>
              </a:rPr>
              <a:t> </a:t>
            </a:r>
            <a:r>
              <a:rPr b="1">
                <a:solidFill>
                  <a:srgbClr val="007020"/>
                </a:solidFill>
                <a:latin typeface="Courier"/>
              </a:rPr>
              <a:t>in</a:t>
            </a:r>
            <a:r>
              <a:rPr>
                <a:latin typeface="Courier"/>
              </a:rPr>
              <a:t> lms.index </a:t>
            </a:r>
            <a:r>
              <a:rPr b="1">
                <a:solidFill>
                  <a:srgbClr val="007020"/>
                </a:solidFill>
                <a:latin typeface="Courier"/>
              </a:rPr>
              <a:t>or</a:t>
            </a:r>
            <a:r>
              <a:rPr>
                <a:latin typeface="Courier"/>
              </a:rPr>
              <a:t> pd.isna(row[</a:t>
            </a:r>
            <a:r>
              <a:rPr>
                <a:solidFill>
                  <a:srgbClr val="4070A0"/>
                </a:solidFill>
                <a:latin typeface="Courier"/>
              </a:rPr>
              <a:t>"weight_kg"</a:t>
            </a:r>
            <a:r>
              <a:rPr>
                <a:latin typeface="Courier"/>
              </a:rPr>
              <a:t>]):</a:t>
            </a:r>
            <a:br/>
            <a:r>
              <a:rPr>
                <a:latin typeface="Courier"/>
              </a:rPr>
              <a:t>        </a:t>
            </a:r>
            <a:r>
              <a:rPr b="1">
                <a:solidFill>
                  <a:srgbClr val="007020"/>
                </a:solidFill>
                <a:latin typeface="Courier"/>
              </a:rPr>
              <a:t>return</a:t>
            </a:r>
            <a:r>
              <a:rPr>
                <a:latin typeface="Courier"/>
              </a:rPr>
              <a:t> </a:t>
            </a:r>
            <a:r>
              <a:rPr>
                <a:solidFill>
                  <a:srgbClr val="19177C"/>
                </a:solidFill>
                <a:latin typeface="Courier"/>
              </a:rPr>
              <a:t>None</a:t>
            </a:r>
            <a:br/>
            <a:r>
              <a:rPr>
                <a:latin typeface="Courier"/>
              </a:rPr>
              <a:t>    l, m, s </a:t>
            </a:r>
            <a:r>
              <a:rPr>
                <a:solidFill>
                  <a:srgbClr val="666666"/>
                </a:solidFill>
                <a:latin typeface="Courier"/>
              </a:rPr>
              <a:t>=</a:t>
            </a:r>
            <a:r>
              <a:rPr>
                <a:latin typeface="Courier"/>
              </a:rPr>
              <a:t> lms.loc[key]</a:t>
            </a:r>
            <a:br/>
            <a:r>
              <a:rPr>
                <a:latin typeface="Courier"/>
              </a:rPr>
              <a:t>    </a:t>
            </a:r>
            <a:r>
              <a:rPr b="1">
                <a:solidFill>
                  <a:srgbClr val="007020"/>
                </a:solidFill>
                <a:latin typeface="Courier"/>
              </a:rPr>
              <a:t>return</a:t>
            </a:r>
            <a:r>
              <a:rPr>
                <a:latin typeface="Courier"/>
              </a:rPr>
              <a:t> (((row[</a:t>
            </a:r>
            <a:r>
              <a:rPr>
                <a:solidFill>
                  <a:srgbClr val="4070A0"/>
                </a:solidFill>
                <a:latin typeface="Courier"/>
              </a:rPr>
              <a:t>"weight_kg"</a:t>
            </a:r>
            <a:r>
              <a:rPr>
                <a:latin typeface="Courier"/>
              </a:rPr>
              <a:t>] </a:t>
            </a:r>
            <a:r>
              <a:rPr>
                <a:solidFill>
                  <a:srgbClr val="666666"/>
                </a:solidFill>
                <a:latin typeface="Courier"/>
              </a:rPr>
              <a:t>/</a:t>
            </a:r>
            <a:r>
              <a:rPr>
                <a:latin typeface="Courier"/>
              </a:rPr>
              <a:t> m) </a:t>
            </a:r>
            <a:r>
              <a:rPr>
                <a:solidFill>
                  <a:srgbClr val="666666"/>
                </a:solidFill>
                <a:latin typeface="Courier"/>
              </a:rPr>
              <a:t>**</a:t>
            </a:r>
            <a:r>
              <a:rPr>
                <a:latin typeface="Courier"/>
              </a:rPr>
              <a:t> l)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(l </a:t>
            </a:r>
            <a:r>
              <a:rPr>
                <a:solidFill>
                  <a:srgbClr val="666666"/>
                </a:solidFill>
                <a:latin typeface="Courier"/>
              </a:rPr>
              <a:t>*</a:t>
            </a:r>
            <a:r>
              <a:rPr>
                <a:latin typeface="Courier"/>
              </a:rPr>
              <a:t> s)</a:t>
            </a:r>
            <a:br/>
            <a:br/>
            <a:r>
              <a:rPr>
                <a:latin typeface="Courier"/>
              </a:rPr>
              <a:t>smart[</a:t>
            </a:r>
            <a:r>
              <a:rPr>
                <a:solidFill>
                  <a:srgbClr val="4070A0"/>
                </a:solidFill>
                <a:latin typeface="Courier"/>
              </a:rPr>
              <a:t>"whz"</a:t>
            </a:r>
            <a:r>
              <a:rPr>
                <a:latin typeface="Courier"/>
              </a:rPr>
              <a:t>] </a:t>
            </a:r>
            <a:r>
              <a:rPr>
                <a:solidFill>
                  <a:srgbClr val="666666"/>
                </a:solidFill>
                <a:latin typeface="Courier"/>
              </a:rPr>
              <a:t>=</a:t>
            </a:r>
            <a:r>
              <a:rPr>
                <a:latin typeface="Courier"/>
              </a:rPr>
              <a:t> smart.</a:t>
            </a:r>
            <a:r>
              <a:rPr>
                <a:solidFill>
                  <a:srgbClr val="008000"/>
                </a:solidFill>
                <a:latin typeface="Courier"/>
              </a:rPr>
              <a:t>apply</a:t>
            </a:r>
            <a:r>
              <a:rPr>
                <a:latin typeface="Courier"/>
              </a:rPr>
              <a:t>(whz, axis</a:t>
            </a:r>
            <a:r>
              <a:rPr>
                <a:solidFill>
                  <a:srgbClr val="666666"/>
                </a:solidFill>
                <a:latin typeface="Courier"/>
              </a:rPr>
              <a:t>=</a:t>
            </a:r>
            <a:r>
              <a:rPr>
                <a:solidFill>
                  <a:srgbClr val="40A070"/>
                </a:solidFill>
                <a:latin typeface="Courier"/>
              </a:rPr>
              <a:t>1</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smart[</a:t>
            </a:r>
            <a:r>
              <a:rPr>
                <a:solidFill>
                  <a:srgbClr val="4070A0"/>
                </a:solidFill>
                <a:latin typeface="Courier"/>
              </a:rPr>
              <a:t>'whz'</a:t>
            </a:r>
            <a:r>
              <a:rPr>
                <a:latin typeface="Courier"/>
              </a:rPr>
              <a:t>]</a:t>
            </a:r>
            <a:r>
              <a:rPr>
                <a:solidFill>
                  <a:srgbClr val="4070A0"/>
                </a:solidFill>
                <a:latin typeface="Courier"/>
              </a:rPr>
              <a:t>.</a:t>
            </a:r>
            <a:r>
              <a:rPr>
                <a:latin typeface="Courier"/>
              </a:rPr>
              <a:t>notna()</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(smart)</a:t>
            </a:r>
            <a:r>
              <a:rPr>
                <a:solidFill>
                  <a:srgbClr val="4070A0"/>
                </a:solidFill>
                <a:latin typeface="Courier"/>
              </a:rPr>
              <a:t>}</a:t>
            </a:r>
            <a:r>
              <a:rPr>
                <a:solidFill>
                  <a:srgbClr val="BB6688"/>
                </a:solidFill>
                <a:latin typeface="Courier"/>
              </a:rPr>
              <a:t> computable"</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Computing it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In R, use the official package rather than the table:</a:t>
            </a:r>
            <a:br/>
            <a:r>
              <a:rPr i="1">
                <a:solidFill>
                  <a:srgbClr val="60A0B0"/>
                </a:solidFill>
                <a:latin typeface="Courier"/>
              </a:rPr>
              <a:t># anthro::anthro_zscores(sex = ..., age = ..., weight = ..., lenhei = ..., measure = ...)</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Computing it</a:t>
            </a:r>
          </a:p>
        </p:txBody>
      </p:sp>
      <p:sp>
        <p:nvSpPr>
          <p:cNvPr id="3" name="Content Placeholder 2"/>
          <p:cNvSpPr>
            <a:spLocks noGrp="1"/>
          </p:cNvSpPr>
          <p:nvPr>
            <p:ph idx="1"/>
          </p:nvPr>
        </p:nvSpPr>
        <p:spPr/>
        <p:txBody>
          <a:bodyPr/>
          <a:lstStyle/>
          <a:p>
            <a:pPr lvl="0"/>
            <a:r>
              <a:rPr b="1"/>
              <a:t>Missing weight or age</a:t>
            </a:r>
            <a:r>
              <a:rPr/>
              <a:t> — 32 children, and they are missing data.</a:t>
            </a:r>
          </a:p>
          <a:p>
            <a:pPr lvl="0"/>
            <a:r>
              <a:rPr b="1"/>
              <a:t>Height outside the reference range</a:t>
            </a:r>
            <a:r>
              <a:rPr/>
              <a:t> — the length standard runs 45.0 to 110.0 cm and the height standard 65.0 to…</a:t>
            </a:r>
          </a:p>
          <a:p>
            <a:pPr lvl="0"/>
            <a:r>
              <a:rPr b="1"/>
              <a:t>A measurement in the wrong unit</a:t>
            </a:r>
            <a:r>
              <a:rPr/>
              <a:t> — four heights recorded in metres, which the joining course’s lab found by…</a:t>
            </a:r>
          </a:p>
          <a:p>
            <a:pPr lvl="0"/>
            <a:r>
              <a:rPr/>
              <a:t>Report the three separately — “66 children excluded” hides that some were data errors you could have fixed</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Flagging: two rules, two answers</a:t>
            </a:r>
          </a:p>
        </p:txBody>
      </p:sp>
      <p:sp>
        <p:nvSpPr>
          <p:cNvPr id="3" name="Content Placeholder 2"/>
          <p:cNvSpPr>
            <a:spLocks noGrp="1"/>
          </p:cNvSpPr>
          <p:nvPr>
            <p:ph idx="1"/>
          </p:nvPr>
        </p:nvSpPr>
        <p:spPr/>
        <p:txBody>
          <a:bodyPr/>
          <a:lstStyle/>
          <a:p>
            <a:pPr lvl="0"/>
            <a:r>
              <a:rPr b="1"/>
              <a:t>WHO flags</a:t>
            </a:r>
            <a:r>
              <a:rPr/>
              <a:t> — fixed bounds, exclude z outside -5 to +5. Absolute, comparable across surveys.</a:t>
            </a:r>
          </a:p>
          <a:p>
            <a:pPr lvl="0"/>
            <a:r>
              <a:rPr b="1"/>
              <a:t>SMART flags</a:t>
            </a:r>
            <a:r>
              <a:rPr/>
              <a:t> — relative, exclude observations more than 3 SD from the </a:t>
            </a:r>
            <a:r>
              <a:rPr i="1"/>
              <a:t>survey’s own</a:t>
            </a:r>
            <a:r>
              <a:rPr/>
              <a:t> mean. Adapts to the survey, and…</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Flagging: two rules, two answers — In Python</a:t>
            </a:r>
          </a:p>
        </p:txBody>
      </p:sp>
      <p:sp>
        <p:nvSpPr>
          <p:cNvPr id="3" name="Content Placeholder 2"/>
          <p:cNvSpPr>
            <a:spLocks noGrp="1"/>
          </p:cNvSpPr>
          <p:nvPr>
            <p:ph idx="1"/>
          </p:nvPr>
        </p:nvSpPr>
        <p:spPr/>
        <p:txBody>
          <a:bodyPr/>
          <a:lstStyle/>
          <a:p>
            <a:pPr lvl="0" indent="0">
              <a:buNone/>
            </a:pPr>
            <a:r>
              <a:rPr>
                <a:latin typeface="Courier"/>
              </a:rPr>
              <a:t>who_flagged </a:t>
            </a:r>
            <a:r>
              <a:rPr>
                <a:solidFill>
                  <a:srgbClr val="666666"/>
                </a:solidFill>
                <a:latin typeface="Courier"/>
              </a:rPr>
              <a:t>=</a:t>
            </a:r>
            <a:r>
              <a:rPr>
                <a:latin typeface="Courier"/>
              </a:rPr>
              <a:t> smart[</a:t>
            </a:r>
            <a:r>
              <a:rPr>
                <a:solidFill>
                  <a:srgbClr val="4070A0"/>
                </a:solidFill>
                <a:latin typeface="Courier"/>
              </a:rPr>
              <a:t>"whz"</a:t>
            </a:r>
            <a:r>
              <a:rPr>
                <a:latin typeface="Courier"/>
              </a:rPr>
              <a:t>].between(</a:t>
            </a:r>
            <a:r>
              <a:rPr>
                <a:solidFill>
                  <a:srgbClr val="666666"/>
                </a:solidFill>
                <a:latin typeface="Courier"/>
              </a:rPr>
              <a:t>-</a:t>
            </a:r>
            <a:r>
              <a:rPr>
                <a:solidFill>
                  <a:srgbClr val="40A070"/>
                </a:solidFill>
                <a:latin typeface="Courier"/>
              </a:rPr>
              <a:t>5</a:t>
            </a:r>
            <a:r>
              <a:rPr>
                <a:latin typeface="Courier"/>
              </a:rPr>
              <a:t>, </a:t>
            </a:r>
            <a:r>
              <a:rPr>
                <a:solidFill>
                  <a:srgbClr val="40A070"/>
                </a:solidFill>
                <a:latin typeface="Courier"/>
              </a:rPr>
              <a:t>5</a:t>
            </a:r>
            <a:r>
              <a:rPr>
                <a:latin typeface="Courier"/>
              </a:rPr>
              <a:t>)</a:t>
            </a:r>
            <a:br/>
            <a:br/>
            <a:r>
              <a:rPr>
                <a:latin typeface="Courier"/>
              </a:rPr>
              <a:t>mean, sd </a:t>
            </a:r>
            <a:r>
              <a:rPr>
                <a:solidFill>
                  <a:srgbClr val="666666"/>
                </a:solidFill>
                <a:latin typeface="Courier"/>
              </a:rPr>
              <a:t>=</a:t>
            </a:r>
            <a:r>
              <a:rPr>
                <a:latin typeface="Courier"/>
              </a:rPr>
              <a:t> smart[</a:t>
            </a:r>
            <a:r>
              <a:rPr>
                <a:solidFill>
                  <a:srgbClr val="4070A0"/>
                </a:solidFill>
                <a:latin typeface="Courier"/>
              </a:rPr>
              <a:t>"whz"</a:t>
            </a:r>
            <a:r>
              <a:rPr>
                <a:latin typeface="Courier"/>
              </a:rPr>
              <a:t>].mean(), smart[</a:t>
            </a:r>
            <a:r>
              <a:rPr>
                <a:solidFill>
                  <a:srgbClr val="4070A0"/>
                </a:solidFill>
                <a:latin typeface="Courier"/>
              </a:rPr>
              <a:t>"whz"</a:t>
            </a:r>
            <a:r>
              <a:rPr>
                <a:latin typeface="Courier"/>
              </a:rPr>
              <a:t>].std()</a:t>
            </a:r>
            <a:br/>
            <a:r>
              <a:rPr>
                <a:latin typeface="Courier"/>
              </a:rPr>
              <a:t>smart_flagged </a:t>
            </a:r>
            <a:r>
              <a:rPr>
                <a:solidFill>
                  <a:srgbClr val="666666"/>
                </a:solidFill>
                <a:latin typeface="Courier"/>
              </a:rPr>
              <a:t>=</a:t>
            </a:r>
            <a:r>
              <a:rPr>
                <a:latin typeface="Courier"/>
              </a:rPr>
              <a:t> smart[</a:t>
            </a:r>
            <a:r>
              <a:rPr>
                <a:solidFill>
                  <a:srgbClr val="4070A0"/>
                </a:solidFill>
                <a:latin typeface="Courier"/>
              </a:rPr>
              <a:t>"whz"</a:t>
            </a:r>
            <a:r>
              <a:rPr>
                <a:latin typeface="Courier"/>
              </a:rPr>
              <a:t>].between(mean </a:t>
            </a:r>
            <a:r>
              <a:rPr>
                <a:solidFill>
                  <a:srgbClr val="666666"/>
                </a:solidFill>
                <a:latin typeface="Courier"/>
              </a:rPr>
              <a:t>-</a:t>
            </a:r>
            <a:r>
              <a:rPr>
                <a:latin typeface="Courier"/>
              </a:rPr>
              <a:t> </a:t>
            </a:r>
            <a:r>
              <a:rPr>
                <a:solidFill>
                  <a:srgbClr val="40A070"/>
                </a:solidFill>
                <a:latin typeface="Courier"/>
              </a:rPr>
              <a:t>3</a:t>
            </a:r>
            <a:r>
              <a:rPr>
                <a:latin typeface="Courier"/>
              </a:rPr>
              <a:t> </a:t>
            </a:r>
            <a:r>
              <a:rPr>
                <a:solidFill>
                  <a:srgbClr val="666666"/>
                </a:solidFill>
                <a:latin typeface="Courier"/>
              </a:rPr>
              <a:t>*</a:t>
            </a:r>
            <a:r>
              <a:rPr>
                <a:latin typeface="Courier"/>
              </a:rPr>
              <a:t> sd, mean </a:t>
            </a:r>
            <a:r>
              <a:rPr>
                <a:solidFill>
                  <a:srgbClr val="666666"/>
                </a:solidFill>
                <a:latin typeface="Courier"/>
              </a:rPr>
              <a:t>+</a:t>
            </a:r>
            <a:r>
              <a:rPr>
                <a:latin typeface="Courier"/>
              </a:rPr>
              <a:t> </a:t>
            </a:r>
            <a:r>
              <a:rPr>
                <a:solidFill>
                  <a:srgbClr val="40A070"/>
                </a:solidFill>
                <a:latin typeface="Courier"/>
              </a:rPr>
              <a:t>3</a:t>
            </a:r>
            <a:r>
              <a:rPr>
                <a:latin typeface="Courier"/>
              </a:rPr>
              <a:t> </a:t>
            </a:r>
            <a:r>
              <a:rPr>
                <a:solidFill>
                  <a:srgbClr val="666666"/>
                </a:solidFill>
                <a:latin typeface="Courier"/>
              </a:rPr>
              <a:t>*</a:t>
            </a:r>
            <a:r>
              <a:rPr>
                <a:latin typeface="Courier"/>
              </a:rPr>
              <a:t> sd)</a:t>
            </a:r>
            <a:br/>
            <a:br/>
            <a:r>
              <a:rPr>
                <a:solidFill>
                  <a:srgbClr val="008000"/>
                </a:solidFill>
                <a:latin typeface="Courier"/>
              </a:rPr>
              <a:t>print</a:t>
            </a:r>
            <a:r>
              <a:rPr>
                <a:latin typeface="Courier"/>
              </a:rPr>
              <a:t>(</a:t>
            </a:r>
            <a:r>
              <a:rPr>
                <a:solidFill>
                  <a:srgbClr val="BB6688"/>
                </a:solidFill>
                <a:latin typeface="Courier"/>
              </a:rPr>
              <a:t>f"WHO flags keep </a:t>
            </a:r>
            <a:r>
              <a:rPr>
                <a:solidFill>
                  <a:srgbClr val="4070A0"/>
                </a:solidFill>
                <a:latin typeface="Courier"/>
              </a:rPr>
              <a:t>{</a:t>
            </a:r>
            <a:r>
              <a:rPr>
                <a:latin typeface="Courier"/>
              </a:rPr>
              <a:t>who_flagged</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SMART flags keep </a:t>
            </a:r>
            <a:r>
              <a:rPr>
                <a:solidFill>
                  <a:srgbClr val="4070A0"/>
                </a:solidFill>
                <a:latin typeface="Courier"/>
              </a:rPr>
              <a:t>{</a:t>
            </a:r>
            <a:r>
              <a:rPr>
                <a:latin typeface="Courier"/>
              </a:rPr>
              <a:t>smart_flagged</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Flagging: two rules, two answers — In R</a:t>
            </a:r>
          </a:p>
        </p:txBody>
      </p:sp>
      <p:sp>
        <p:nvSpPr>
          <p:cNvPr id="3" name="Content Placeholder 2"/>
          <p:cNvSpPr>
            <a:spLocks noGrp="1"/>
          </p:cNvSpPr>
          <p:nvPr>
            <p:ph idx="1"/>
          </p:nvPr>
        </p:nvSpPr>
        <p:spPr/>
        <p:txBody>
          <a:bodyPr/>
          <a:lstStyle/>
          <a:p>
            <a:pPr lvl="0" indent="0">
              <a:buNone/>
            </a:pPr>
            <a:r>
              <a:rPr>
                <a:latin typeface="Courier"/>
              </a:rPr>
              <a:t>smart </a:t>
            </a:r>
            <a:r>
              <a:rPr>
                <a:solidFill>
                  <a:srgbClr val="007020"/>
                </a:solidFill>
                <a:latin typeface="Courier"/>
              </a:rPr>
              <a:t>&lt;-</a:t>
            </a:r>
            <a:r>
              <a:rPr>
                <a:latin typeface="Courier"/>
              </a:rPr>
              <a:t> smart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who_ok =</a:t>
            </a:r>
            <a:r>
              <a:rPr>
                <a:latin typeface="Courier"/>
              </a:rPr>
              <a:t> </a:t>
            </a:r>
            <a:r>
              <a:rPr>
                <a:solidFill>
                  <a:srgbClr val="06287E"/>
                </a:solidFill>
                <a:latin typeface="Courier"/>
              </a:rPr>
              <a:t>between</a:t>
            </a:r>
            <a:r>
              <a:rPr>
                <a:latin typeface="Courier"/>
              </a:rPr>
              <a:t>(whz, </a:t>
            </a:r>
            <a:r>
              <a:rPr>
                <a:solidFill>
                  <a:srgbClr val="4070A0"/>
                </a:solidFill>
                <a:latin typeface="Courier"/>
              </a:rPr>
              <a:t>-</a:t>
            </a:r>
            <a:r>
              <a:rPr>
                <a:solidFill>
                  <a:srgbClr val="40A070"/>
                </a:solidFill>
                <a:latin typeface="Courier"/>
              </a:rPr>
              <a:t>5</a:t>
            </a:r>
            <a:r>
              <a:rPr>
                <a:latin typeface="Courier"/>
              </a:rPr>
              <a:t>, </a:t>
            </a:r>
            <a:r>
              <a:rPr>
                <a:solidFill>
                  <a:srgbClr val="40A070"/>
                </a:solidFill>
                <a:latin typeface="Courier"/>
              </a:rPr>
              <a:t>5</a:t>
            </a:r>
            <a:r>
              <a:rPr>
                <a:latin typeface="Courier"/>
              </a:rPr>
              <a:t>),</a:t>
            </a:r>
            <a:br/>
            <a:r>
              <a:rPr>
                <a:latin typeface="Courier"/>
              </a:rPr>
              <a:t>         </a:t>
            </a:r>
            <a:r>
              <a:rPr>
                <a:solidFill>
                  <a:srgbClr val="7D9029"/>
                </a:solidFill>
                <a:latin typeface="Courier"/>
              </a:rPr>
              <a:t>smart_ok =</a:t>
            </a:r>
            <a:r>
              <a:rPr>
                <a:latin typeface="Courier"/>
              </a:rPr>
              <a:t> </a:t>
            </a:r>
            <a:r>
              <a:rPr>
                <a:solidFill>
                  <a:srgbClr val="06287E"/>
                </a:solidFill>
                <a:latin typeface="Courier"/>
              </a:rPr>
              <a:t>between</a:t>
            </a:r>
            <a:r>
              <a:rPr>
                <a:latin typeface="Courier"/>
              </a:rPr>
              <a:t>(whz, </a:t>
            </a:r>
            <a:r>
              <a:rPr>
                <a:solidFill>
                  <a:srgbClr val="06287E"/>
                </a:solidFill>
                <a:latin typeface="Courier"/>
              </a:rPr>
              <a:t>mean</a:t>
            </a:r>
            <a:r>
              <a:rPr>
                <a:latin typeface="Courier"/>
              </a:rPr>
              <a:t>(whz, </a:t>
            </a:r>
            <a:r>
              <a:rPr>
                <a:solidFill>
                  <a:srgbClr val="7D9029"/>
                </a:solidFill>
                <a:latin typeface="Courier"/>
              </a:rPr>
              <a:t>na.rm =</a:t>
            </a:r>
            <a:r>
              <a:rPr>
                <a:latin typeface="Courier"/>
              </a:rPr>
              <a:t> </a:t>
            </a:r>
            <a:r>
              <a:rPr>
                <a:solidFill>
                  <a:srgbClr val="880000"/>
                </a:solidFill>
                <a:latin typeface="Courier"/>
              </a:rPr>
              <a:t>TRUE</a:t>
            </a:r>
            <a:r>
              <a:rPr>
                <a:latin typeface="Courier"/>
              </a:rPr>
              <a:t>) </a:t>
            </a:r>
            <a:r>
              <a:rPr>
                <a:solidFill>
                  <a:srgbClr val="4070A0"/>
                </a:solidFill>
                <a:latin typeface="Courier"/>
              </a:rPr>
              <a:t>-</a:t>
            </a:r>
            <a:r>
              <a:rPr>
                <a:latin typeface="Courier"/>
              </a:rPr>
              <a:t> </a:t>
            </a:r>
            <a:r>
              <a:rPr>
                <a:solidFill>
                  <a:srgbClr val="40A070"/>
                </a:solidFill>
                <a:latin typeface="Courier"/>
              </a:rPr>
              <a:t>3</a:t>
            </a:r>
            <a:r>
              <a:rPr>
                <a:latin typeface="Courier"/>
              </a:rPr>
              <a:t> </a:t>
            </a:r>
            <a:r>
              <a:rPr>
                <a:solidFill>
                  <a:srgbClr val="4070A0"/>
                </a:solidFill>
                <a:latin typeface="Courier"/>
              </a:rPr>
              <a:t>*</a:t>
            </a:r>
            <a:r>
              <a:rPr>
                <a:latin typeface="Courier"/>
              </a:rPr>
              <a:t> </a:t>
            </a:r>
            <a:r>
              <a:rPr>
                <a:solidFill>
                  <a:srgbClr val="06287E"/>
                </a:solidFill>
                <a:latin typeface="Courier"/>
              </a:rPr>
              <a:t>sd</a:t>
            </a:r>
            <a:r>
              <a:rPr>
                <a:latin typeface="Courier"/>
              </a:rPr>
              <a:t>(whz,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06287E"/>
                </a:solidFill>
                <a:latin typeface="Courier"/>
              </a:rPr>
              <a:t>mean</a:t>
            </a:r>
            <a:r>
              <a:rPr>
                <a:latin typeface="Courier"/>
              </a:rPr>
              <a:t>(whz, </a:t>
            </a:r>
            <a:r>
              <a:rPr>
                <a:solidFill>
                  <a:srgbClr val="7D9029"/>
                </a:solidFill>
                <a:latin typeface="Courier"/>
              </a:rPr>
              <a:t>na.rm =</a:t>
            </a:r>
            <a:r>
              <a:rPr>
                <a:latin typeface="Courier"/>
              </a:rPr>
              <a:t> </a:t>
            </a:r>
            <a:r>
              <a:rPr>
                <a:solidFill>
                  <a:srgbClr val="880000"/>
                </a:solidFill>
                <a:latin typeface="Courier"/>
              </a:rPr>
              <a:t>TRUE</a:t>
            </a:r>
            <a:r>
              <a:rPr>
                <a:latin typeface="Courier"/>
              </a:rPr>
              <a:t>) </a:t>
            </a:r>
            <a:r>
              <a:rPr>
                <a:solidFill>
                  <a:srgbClr val="4070A0"/>
                </a:solidFill>
                <a:latin typeface="Courier"/>
              </a:rPr>
              <a:t>+</a:t>
            </a:r>
            <a:r>
              <a:rPr>
                <a:latin typeface="Courier"/>
              </a:rPr>
              <a:t> </a:t>
            </a:r>
            <a:r>
              <a:rPr>
                <a:solidFill>
                  <a:srgbClr val="40A070"/>
                </a:solidFill>
                <a:latin typeface="Courier"/>
              </a:rPr>
              <a:t>3</a:t>
            </a:r>
            <a:r>
              <a:rPr>
                <a:latin typeface="Courier"/>
              </a:rPr>
              <a:t> </a:t>
            </a:r>
            <a:r>
              <a:rPr>
                <a:solidFill>
                  <a:srgbClr val="4070A0"/>
                </a:solidFill>
                <a:latin typeface="Courier"/>
              </a:rPr>
              <a:t>*</a:t>
            </a:r>
            <a:r>
              <a:rPr>
                <a:latin typeface="Courier"/>
              </a:rPr>
              <a:t> </a:t>
            </a:r>
            <a:r>
              <a:rPr>
                <a:solidFill>
                  <a:srgbClr val="06287E"/>
                </a:solidFill>
                <a:latin typeface="Courier"/>
              </a:rPr>
              <a:t>sd</a:t>
            </a:r>
            <a:r>
              <a:rPr>
                <a:latin typeface="Courier"/>
              </a:rPr>
              <a:t>(whz, </a:t>
            </a:r>
            <a:r>
              <a:rPr>
                <a:solidFill>
                  <a:srgbClr val="7D9029"/>
                </a:solidFill>
                <a:latin typeface="Courier"/>
              </a:rPr>
              <a:t>na.rm =</a:t>
            </a:r>
            <a:r>
              <a:rPr>
                <a:latin typeface="Courier"/>
              </a:rPr>
              <a:t> </a:t>
            </a:r>
            <a:r>
              <a:rPr>
                <a:solidFill>
                  <a:srgbClr val="880000"/>
                </a:solidFill>
                <a:latin typeface="Courier"/>
              </a:rPr>
              <a:t>TRUE</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standard deviation is already a finding — In Python</a:t>
            </a:r>
          </a:p>
        </p:txBody>
      </p:sp>
      <p:sp>
        <p:nvSpPr>
          <p:cNvPr id="3" name="Content Placeholder 2"/>
          <p:cNvSpPr>
            <a:spLocks noGrp="1"/>
          </p:cNvSpPr>
          <p:nvPr>
            <p:ph idx="1"/>
          </p:nvPr>
        </p:nvSpPr>
        <p:spPr/>
        <p:txBody>
          <a:bodyPr/>
          <a:lstStyle/>
          <a:p>
            <a:pPr lvl="0" indent="0">
              <a:buNone/>
            </a:pPr>
            <a:r>
              <a:rPr>
                <a:latin typeface="Courier"/>
              </a:rPr>
              <a:t>analysable </a:t>
            </a:r>
            <a:r>
              <a:rPr>
                <a:solidFill>
                  <a:srgbClr val="666666"/>
                </a:solidFill>
                <a:latin typeface="Courier"/>
              </a:rPr>
              <a:t>=</a:t>
            </a:r>
            <a:r>
              <a:rPr>
                <a:latin typeface="Courier"/>
              </a:rPr>
              <a:t> smart.loc[who_flagged, </a:t>
            </a:r>
            <a:r>
              <a:rPr>
                <a:solidFill>
                  <a:srgbClr val="4070A0"/>
                </a:solidFill>
                <a:latin typeface="Courier"/>
              </a:rPr>
              <a:t>"whz"</a:t>
            </a:r>
            <a:r>
              <a:rPr>
                <a:latin typeface="Courier"/>
              </a:rPr>
              <a:t>]</a:t>
            </a:r>
            <a:br/>
            <a:r>
              <a:rPr>
                <a:solidFill>
                  <a:srgbClr val="008000"/>
                </a:solidFill>
                <a:latin typeface="Courier"/>
              </a:rPr>
              <a:t>print</a:t>
            </a:r>
            <a:r>
              <a:rPr>
                <a:latin typeface="Courier"/>
              </a:rPr>
              <a:t>(</a:t>
            </a:r>
            <a:r>
              <a:rPr>
                <a:solidFill>
                  <a:srgbClr val="BB6688"/>
                </a:solidFill>
                <a:latin typeface="Courier"/>
              </a:rPr>
              <a:t>f"n = </a:t>
            </a:r>
            <a:r>
              <a:rPr>
                <a:solidFill>
                  <a:srgbClr val="4070A0"/>
                </a:solidFill>
                <a:latin typeface="Courier"/>
              </a:rPr>
              <a:t>{</a:t>
            </a:r>
            <a:r>
              <a:rPr>
                <a:solidFill>
                  <a:srgbClr val="008000"/>
                </a:solidFill>
                <a:latin typeface="Courier"/>
              </a:rPr>
              <a:t>len</a:t>
            </a:r>
            <a:r>
              <a:rPr>
                <a:latin typeface="Courier"/>
              </a:rPr>
              <a:t>(analysable)</a:t>
            </a:r>
            <a:r>
              <a:rPr>
                <a:solidFill>
                  <a:srgbClr val="4070A0"/>
                </a:solidFill>
                <a:latin typeface="Courier"/>
              </a:rPr>
              <a:t>}</a:t>
            </a:r>
            <a:r>
              <a:rPr>
                <a:solidFill>
                  <a:srgbClr val="BB6688"/>
                </a:solidFill>
                <a:latin typeface="Courier"/>
              </a:rPr>
              <a:t>, mean = </a:t>
            </a:r>
            <a:r>
              <a:rPr>
                <a:solidFill>
                  <a:srgbClr val="4070A0"/>
                </a:solidFill>
                <a:latin typeface="Courier"/>
              </a:rPr>
              <a:t>{</a:t>
            </a:r>
            <a:r>
              <a:rPr>
                <a:latin typeface="Courier"/>
              </a:rPr>
              <a:t>analysable</a:t>
            </a:r>
            <a:r>
              <a:rPr>
                <a:solidFill>
                  <a:srgbClr val="4070A0"/>
                </a:solidFill>
                <a:latin typeface="Courier"/>
              </a:rPr>
              <a:t>.</a:t>
            </a:r>
            <a:r>
              <a:rPr>
                <a:latin typeface="Courier"/>
              </a:rPr>
              <a:t>mean()</a:t>
            </a:r>
            <a:r>
              <a:rPr>
                <a:solidFill>
                  <a:srgbClr val="4070A0"/>
                </a:solidFill>
                <a:latin typeface="Courier"/>
              </a:rPr>
              <a:t>:.2f}</a:t>
            </a:r>
            <a:r>
              <a:rPr>
                <a:solidFill>
                  <a:srgbClr val="BB6688"/>
                </a:solidFill>
                <a:latin typeface="Courier"/>
              </a:rPr>
              <a:t>, "</a:t>
            </a:r>
            <a:br/>
            <a:r>
              <a:rPr>
                <a:latin typeface="Courier"/>
              </a:rPr>
              <a:t>      </a:t>
            </a:r>
            <a:r>
              <a:rPr>
                <a:solidFill>
                  <a:srgbClr val="BB6688"/>
                </a:solidFill>
                <a:latin typeface="Courier"/>
              </a:rPr>
              <a:t>f"sd = </a:t>
            </a:r>
            <a:r>
              <a:rPr>
                <a:solidFill>
                  <a:srgbClr val="4070A0"/>
                </a:solidFill>
                <a:latin typeface="Courier"/>
              </a:rPr>
              <a:t>{</a:t>
            </a:r>
            <a:r>
              <a:rPr>
                <a:latin typeface="Courier"/>
              </a:rPr>
              <a:t>analysable</a:t>
            </a:r>
            <a:r>
              <a:rPr>
                <a:solidFill>
                  <a:srgbClr val="4070A0"/>
                </a:solidFill>
                <a:latin typeface="Courier"/>
              </a:rPr>
              <a:t>.</a:t>
            </a:r>
            <a:r>
              <a:rPr>
                <a:latin typeface="Courier"/>
              </a:rPr>
              <a:t>std()</a:t>
            </a:r>
            <a:r>
              <a:rPr>
                <a:solidFill>
                  <a:srgbClr val="4070A0"/>
                </a:solidFill>
                <a:latin typeface="Courier"/>
              </a:rPr>
              <a:t>:.2f}</a:t>
            </a:r>
            <a:r>
              <a:rPr>
                <a:solidFill>
                  <a:srgbClr val="BB6688"/>
                </a:solidFill>
                <a:latin typeface="Courier"/>
              </a:rPr>
              <a:t>"</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standard deviation is already a finding — In R</a:t>
            </a:r>
          </a:p>
        </p:txBody>
      </p:sp>
      <p:sp>
        <p:nvSpPr>
          <p:cNvPr id="3" name="Content Placeholder 2"/>
          <p:cNvSpPr>
            <a:spLocks noGrp="1"/>
          </p:cNvSpPr>
          <p:nvPr>
            <p:ph idx="1"/>
          </p:nvPr>
        </p:nvSpPr>
        <p:spPr/>
        <p:txBody>
          <a:bodyPr/>
          <a:lstStyle/>
          <a:p>
            <a:pPr lvl="0" indent="0">
              <a:buNone/>
            </a:pPr>
            <a:r>
              <a:rPr>
                <a:latin typeface="Courier"/>
              </a:rPr>
              <a:t>smart </a:t>
            </a:r>
            <a:r>
              <a:rPr>
                <a:solidFill>
                  <a:srgbClr val="4070A0"/>
                </a:solidFill>
                <a:latin typeface="Courier"/>
              </a:rPr>
              <a:t>|&gt;</a:t>
            </a:r>
            <a:r>
              <a:rPr>
                <a:latin typeface="Courier"/>
              </a:rPr>
              <a:t> </a:t>
            </a:r>
            <a:r>
              <a:rPr>
                <a:solidFill>
                  <a:srgbClr val="06287E"/>
                </a:solidFill>
                <a:latin typeface="Courier"/>
              </a:rPr>
              <a:t>filter</a:t>
            </a:r>
            <a:r>
              <a:rPr>
                <a:latin typeface="Courier"/>
              </a:rPr>
              <a:t>(who_ok)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mean =</a:t>
            </a:r>
            <a:r>
              <a:rPr>
                <a:latin typeface="Courier"/>
              </a:rPr>
              <a:t> </a:t>
            </a:r>
            <a:r>
              <a:rPr>
                <a:solidFill>
                  <a:srgbClr val="06287E"/>
                </a:solidFill>
                <a:latin typeface="Courier"/>
              </a:rPr>
              <a:t>mean</a:t>
            </a:r>
            <a:r>
              <a:rPr>
                <a:latin typeface="Courier"/>
              </a:rPr>
              <a:t>(whz), </a:t>
            </a:r>
            <a:r>
              <a:rPr>
                <a:solidFill>
                  <a:srgbClr val="7D9029"/>
                </a:solidFill>
                <a:latin typeface="Courier"/>
              </a:rPr>
              <a:t>sd =</a:t>
            </a:r>
            <a:r>
              <a:rPr>
                <a:latin typeface="Courier"/>
              </a:rPr>
              <a:t> </a:t>
            </a:r>
            <a:r>
              <a:rPr>
                <a:solidFill>
                  <a:srgbClr val="06287E"/>
                </a:solidFill>
                <a:latin typeface="Courier"/>
              </a:rPr>
              <a:t>sd</a:t>
            </a:r>
            <a:r>
              <a:rPr>
                <a:latin typeface="Courier"/>
              </a:rPr>
              <a:t>(whz))</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Save the z-scores with their inputs — In Python</a:t>
            </a:r>
          </a:p>
        </p:txBody>
      </p:sp>
      <p:sp>
        <p:nvSpPr>
          <p:cNvPr id="3" name="Content Placeholder 2"/>
          <p:cNvSpPr>
            <a:spLocks noGrp="1"/>
          </p:cNvSpPr>
          <p:nvPr>
            <p:ph idx="1"/>
          </p:nvPr>
        </p:nvSpPr>
        <p:spPr/>
        <p:txBody>
          <a:bodyPr/>
          <a:lstStyle/>
          <a:p>
            <a:pPr lvl="0" indent="0">
              <a:buNone/>
            </a:pPr>
            <a:r>
              <a:rPr>
                <a:latin typeface="Courier"/>
              </a:rPr>
              <a:t>smart[[</a:t>
            </a:r>
            <a:r>
              <a:rPr>
                <a:solidFill>
                  <a:srgbClr val="4070A0"/>
                </a:solidFill>
                <a:latin typeface="Courier"/>
              </a:rPr>
              <a:t>"child_id"</a:t>
            </a:r>
            <a:r>
              <a:rPr>
                <a:latin typeface="Courier"/>
              </a:rPr>
              <a:t>, </a:t>
            </a:r>
            <a:r>
              <a:rPr>
                <a:solidFill>
                  <a:srgbClr val="4070A0"/>
                </a:solidFill>
                <a:latin typeface="Courier"/>
              </a:rPr>
              <a:t>"cluster"</a:t>
            </a:r>
            <a:r>
              <a:rPr>
                <a:latin typeface="Courier"/>
              </a:rPr>
              <a:t>, </a:t>
            </a:r>
            <a:r>
              <a:rPr>
                <a:solidFill>
                  <a:srgbClr val="4070A0"/>
                </a:solidFill>
                <a:latin typeface="Courier"/>
              </a:rPr>
              <a:t>"team"</a:t>
            </a:r>
            <a:r>
              <a:rPr>
                <a:latin typeface="Courier"/>
              </a:rPr>
              <a:t>, </a:t>
            </a:r>
            <a:r>
              <a:rPr>
                <a:solidFill>
                  <a:srgbClr val="4070A0"/>
                </a:solidFill>
                <a:latin typeface="Courier"/>
              </a:rPr>
              <a:t>"age_months"</a:t>
            </a:r>
            <a:r>
              <a:rPr>
                <a:latin typeface="Courier"/>
              </a:rPr>
              <a:t>, </a:t>
            </a:r>
            <a:r>
              <a:rPr>
                <a:solidFill>
                  <a:srgbClr val="4070A0"/>
                </a:solidFill>
                <a:latin typeface="Courier"/>
              </a:rPr>
              <a:t>"sex"</a:t>
            </a:r>
            <a:r>
              <a:rPr>
                <a:latin typeface="Courier"/>
              </a:rPr>
              <a:t>, </a:t>
            </a:r>
            <a:r>
              <a:rPr>
                <a:solidFill>
                  <a:srgbClr val="4070A0"/>
                </a:solidFill>
                <a:latin typeface="Courier"/>
              </a:rPr>
              <a:t>"weight_kg"</a:t>
            </a:r>
            <a:r>
              <a:rPr>
                <a:latin typeface="Courier"/>
              </a:rPr>
              <a:t>,</a:t>
            </a:r>
            <a:br/>
            <a:r>
              <a:rPr>
                <a:latin typeface="Courier"/>
              </a:rPr>
              <a:t>       </a:t>
            </a:r>
            <a:r>
              <a:rPr>
                <a:solidFill>
                  <a:srgbClr val="4070A0"/>
                </a:solidFill>
                <a:latin typeface="Courier"/>
              </a:rPr>
              <a:t>"height_cm"</a:t>
            </a:r>
            <a:r>
              <a:rPr>
                <a:latin typeface="Courier"/>
              </a:rPr>
              <a:t>, </a:t>
            </a:r>
            <a:r>
              <a:rPr>
                <a:solidFill>
                  <a:srgbClr val="4070A0"/>
                </a:solidFill>
                <a:latin typeface="Courier"/>
              </a:rPr>
              <a:t>"measured_lying"</a:t>
            </a:r>
            <a:r>
              <a:rPr>
                <a:latin typeface="Courier"/>
              </a:rPr>
              <a:t>, </a:t>
            </a:r>
            <a:r>
              <a:rPr>
                <a:solidFill>
                  <a:srgbClr val="4070A0"/>
                </a:solidFill>
                <a:latin typeface="Courier"/>
              </a:rPr>
              <a:t>"oedema"</a:t>
            </a:r>
            <a:r>
              <a:rPr>
                <a:latin typeface="Courier"/>
              </a:rPr>
              <a:t>, </a:t>
            </a:r>
            <a:r>
              <a:rPr>
                <a:solidFill>
                  <a:srgbClr val="4070A0"/>
                </a:solidFill>
                <a:latin typeface="Courier"/>
              </a:rPr>
              <a:t>"whz"</a:t>
            </a:r>
            <a:r>
              <a:rPr>
                <a:latin typeface="Courier"/>
              </a:rPr>
              <a:t>]].to_csv(</a:t>
            </a:r>
            <a:br/>
            <a:r>
              <a:rPr>
                <a:latin typeface="Courier"/>
              </a:rPr>
              <a:t>    </a:t>
            </a:r>
            <a:r>
              <a:rPr>
                <a:solidFill>
                  <a:srgbClr val="4070A0"/>
                </a:solidFill>
                <a:latin typeface="Courier"/>
              </a:rPr>
              <a:t>"outputs/smart_with_zscores.csv"</a:t>
            </a:r>
            <a:r>
              <a:rPr>
                <a:latin typeface="Courier"/>
              </a:rPr>
              <a:t>, index</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Save the z-scores with their inputs — In R</a:t>
            </a:r>
          </a:p>
        </p:txBody>
      </p:sp>
      <p:sp>
        <p:nvSpPr>
          <p:cNvPr id="3" name="Content Placeholder 2"/>
          <p:cNvSpPr>
            <a:spLocks noGrp="1"/>
          </p:cNvSpPr>
          <p:nvPr>
            <p:ph idx="1"/>
          </p:nvPr>
        </p:nvSpPr>
        <p:spPr/>
        <p:txBody>
          <a:bodyPr/>
          <a:lstStyle/>
          <a:p>
            <a:pPr lvl="0" indent="0">
              <a:buNone/>
            </a:pPr>
            <a:r>
              <a:rPr>
                <a:latin typeface="Courier"/>
              </a:rPr>
              <a:t>readr</a:t>
            </a:r>
            <a:r>
              <a:rPr>
                <a:solidFill>
                  <a:srgbClr val="4070A0"/>
                </a:solidFill>
                <a:latin typeface="Courier"/>
              </a:rPr>
              <a:t>::</a:t>
            </a:r>
            <a:r>
              <a:rPr>
                <a:solidFill>
                  <a:srgbClr val="06287E"/>
                </a:solidFill>
                <a:latin typeface="Courier"/>
              </a:rPr>
              <a:t>write_csv</a:t>
            </a:r>
            <a:r>
              <a:rPr>
                <a:latin typeface="Courier"/>
              </a:rPr>
              <a:t>(smart, 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"smart_with_zscores.csv"</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have a z-score for every analysable child.</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https://data-analysis.cassion.dev/courses/nutrition-analysis-cmam-smart/nutrition-02-z-scores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weight and height to a z-score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2 of 8</vt:lpwstr>
  </property>
  <property fmtid="{D5CDD505-2E9C-101B-9397-08002B2CF9AE}" pid="3" name="subtitle">
    <vt:lpwstr>The LMS method, the reference table lookup, the three z-scores and what each measures. Computed on 930 children it gives a mean of -0.67 and a standard deviation of 1.22 — and that second number is already a finding.</vt:lpwstr>
  </property>
</Properties>
</file>