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méthode LMS, la recherche dans la table de référence, les trois scores z et ce que chacun mesure. Calculé sur 930 enfants, il donne une moyenne de -0,67 et un écart-type de 1,22 — et ce second nombre est déjà un constat.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score z répond à une seule question — à quelle distance cet enfant est-il de la médiane d’une population de référence en bonne santé, en écarts-types ? Un score z poids-pour-taille de -2 signifie que cet enfant pèse ce que pèse un enfant situé à deux écarts-types sous la médiane, pour sa taille. Ce n’est un pourcentage de rien, et ce n’est pas comparable à un percentile sans conversion. La référence est constituée par les normes OMS 2006 de croissance de l’enfant, bâties sur une étude multi-pays d’enfants élevés dans des conditions ne limitant pas la croissance — allaités, foyers non-fumeurs, soins adéquats. Cette construction est délibérée : les normes décrivent comment les enfants </a:t>
            </a:r>
            <a:r>
              <a:rPr i="1"/>
              <a:t>devraient</a:t>
            </a:r>
            <a:r>
              <a:rPr/>
              <a:t> grandir, non comment les enfants d’un lieu donné grandissent.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poids-pour-âge est celui dont il faut se méfier. Il mélange les deux déficits, si bien qu’un WAZ bas ne dit pas si l’enfant est émacié, en retard de croissance ou les deux, et la réponse programmatique diffère. Il survit en suivi de la croissance parce qu’il n’exige pas de toise, et il ne doit pas servir à classer la malnutrition aiguë. Ce cours calcule le poids-pour-taille, car c’est sur lui que reposent les définitions de cas et les seuils IPC.</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normes sont publiées sous forme de trois paramètres, par sexe, par mesure et par tranche de 0,1 cm de longueur ou de taille.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2 404 lignes. Lisez la table ; ne réimplémentez pas l’interpolation d’après un manuel. R dispose du paquet officiel </a:t>
            </a:r>
            <a:r>
              <a:rPr>
                <a:latin typeface="Courier"/>
              </a:rPr>
              <a:t>anthro</a:t>
            </a:r>
            <a:r>
              <a:rPr/>
              <a:t> ; Python n’a pas d’équivalent maintenu qui s’installe proprement, et c’est exactement pourquoi cette table est livrée ici.</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partie qui dérape, et le laboratoire du cours sur les jointures était bâti dessus.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éléments de cette fonction sont des décisions, non de la mécanique. Le standard suit l’âge, non la position. Un enfant de 30 mois mesuré couché est malgré tout évalué selon le standard de taille, avec l’ajustement appliqué. L’ajustement porte sur la mesure, non sur le standard. Vous convertissez la mesure en celle que le standard attend. L’arrondi est à une décimale, des deux côtés, en un seul endroit. Un flottant issu d’un ajustement n’est pas le même flottant que celui lu dans un CSV, ce qui est la jointure sur clé inexacte à laquelle le cours sur les jointures a consacré un laboratoire.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864 sur 930 calculables. Les 66 restants se répartissent en trois groupes et la distinction compte. Rapportez les trois séparément. « 66 enfants exclus » masque le fait que certains étaient des erreurs corrigeables.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scores z extrêmes sont exclus avant toute prévalence, et il existe deux conventions.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Elles excluent des enfants différents et donnent des taux légèrement différents. Dites laquelle vous avez employée ; un rapport de plausibilité SMART l’exige, et deux enquêtes employant des règles différentes ne sont pas directement comparables.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852 enfants, moyenne -0,67, écart-type 1,22. La moyenne n’a rien de remarquable — une population un peu sous la médiane de référence, ce qui est normal dans ce secteur. L’écart-type, si. Une enquête bien mesurée produit un écart-type de poids-pour-taille compris entre environ 0,8 et 1,2, car l’écart-type de la population de référence vaut 1 par construction et les populations réelles ne sont que légèrement plus dispersées. 1,22 se situe à la limite de l’acceptable, et un écart-type au-dessus de la plage signifie l’une de trois choses — une erreur de mesure qui gonfle la dispersion, une population réellement hétérogène, ou un problème de saisie. C’est le nombre le plus informatif d’un rapport de plausibilité, et la leçon 5 apprend à le lire correctement. Remarquez aussi ce qu’il fait à la prévalence. Une distribution plus large place davantage d’enfants au-delà d’un seuil fixe, si bien qu’un écart-type gonflé fait monter la MAG sans qu’aucun enfant ne soit plus malnutri.</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Gardez les entrées à côté du résultat. Quand quelqu’un conteste une prévalence, la discussion ne porte presque jamais sur l’arithmétique — elle porte sur l’ajustement, la règle de signalement ou les enfants exclus, et les trois ne sont récupérables que si les entrées ont voyagé avec le résultat.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avez un score z pour chaque enfant analysable. L’unité suivante en fait une classification — les définitions de cas de la malnutrition aiguë sévère et modérée, et le signe clinique qui prime sur les deux.</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nutrition-analysis-cmam-smart/nutrition-02-z-scor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Du poids et de la taille au score z</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 méthode LMS, la recherche dans la table de référence, les trois scores z et ce que chacun mesure. Calculé sur 930 enfants, il donne une moyenne de -0,67 et un écart-type de 1,22 — et ce second nombre est déjà un constat.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Ce que dit un score z</a:t>
            </a:r>
          </a:p>
          <a:p>
            <a:pPr lvl="0"/>
            <a:r>
              <a:rPr/>
              <a:t>Trois scores z, trois questions</a:t>
            </a:r>
          </a:p>
          <a:p>
            <a:pPr lvl="0"/>
            <a:r>
              <a:rPr/>
              <a:t>La méthode LMS</a:t>
            </a:r>
          </a:p>
          <a:p>
            <a:pPr lvl="0"/>
            <a:r>
              <a:rPr/>
              <a:t>La clé de recherche a trois parties</a:t>
            </a:r>
          </a:p>
          <a:p>
            <a:pPr lvl="0"/>
            <a:r>
              <a:rPr/>
              <a:t>Le calcul</a:t>
            </a:r>
          </a:p>
          <a:p>
            <a:pPr lvl="0"/>
            <a:r>
              <a:rPr/>
              <a:t>Le signalement — deux règles, deux réponses</a:t>
            </a:r>
          </a:p>
          <a:p>
            <a:pPr lvl="0"/>
            <a:r>
              <a:rPr/>
              <a:t>L’écart-type est déjà un constat</a:t>
            </a:r>
          </a:p>
          <a:p>
            <a:pPr lvl="0"/>
            <a:r>
              <a:rPr/>
              <a:t>Enregistrez les scores z avec leurs entrées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dit un score z</a:t>
            </a:r>
          </a:p>
        </p:txBody>
      </p:sp>
      <p:sp>
        <p:nvSpPr>
          <p:cNvPr id="3" name="Content Placeholder 2"/>
          <p:cNvSpPr>
            <a:spLocks noGrp="1"/>
          </p:cNvSpPr>
          <p:nvPr>
            <p:ph idx="1"/>
          </p:nvPr>
        </p:nvSpPr>
        <p:spPr/>
        <p:txBody>
          <a:bodyPr/>
          <a:lstStyle/>
          <a:p>
            <a:pPr lvl="0"/>
            <a:r>
              <a:rPr/>
              <a:t>Un score z répond à une seule question — à quelle distance cet enfant est-il de la médiane d’une population de référence en bonne santé, en écarts-types ?</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scores z, trois questions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Score</a:t>
                      </a:r>
                    </a:p>
                  </a:txBody>
                  <a:tcPr/>
                </a:tc>
                <a:tc>
                  <a:txBody>
                    <a:bodyPr/>
                    <a:lstStyle/>
                    <a:p>
                      <a:pPr lvl="0" indent="0" marL="0">
                        <a:buNone/>
                      </a:pPr>
                      <a:r>
                        <a:rPr/>
                        <a:t>Compare</a:t>
                      </a:r>
                    </a:p>
                  </a:txBody>
                  <a:tcPr/>
                </a:tc>
                <a:tc>
                  <a:txBody>
                    <a:bodyPr/>
                    <a:lstStyle/>
                    <a:p>
                      <a:pPr lvl="0" indent="0" marL="0">
                        <a:buNone/>
                      </a:pPr>
                      <a:r>
                        <a:rPr/>
                        <a:t>Déficit détecté</a:t>
                      </a:r>
                    </a:p>
                  </a:txBody>
                  <a:tcPr/>
                </a:tc>
                <a:tc>
                  <a:txBody>
                    <a:bodyPr/>
                    <a:lstStyle/>
                    <a:p>
                      <a:pPr lvl="0" indent="0" marL="0">
                        <a:buNone/>
                      </a:pPr>
                      <a:r>
                        <a:rPr/>
                        <a:t>Récupérable ?</a:t>
                      </a:r>
                    </a:p>
                  </a:txBody>
                  <a:tcPr/>
                </a:tc>
              </a:tr>
              <a:tr h="0">
                <a:tc>
                  <a:txBody>
                    <a:bodyPr/>
                    <a:lstStyle/>
                    <a:p>
                      <a:pPr lvl="0" indent="0" marL="0">
                        <a:buNone/>
                      </a:pPr>
                      <a:r>
                        <a:rPr b="1"/>
                        <a:t>Poids-pour-taille (WHZ)</a:t>
                      </a:r>
                    </a:p>
                  </a:txBody>
                </a:tc>
                <a:tc>
                  <a:txBody>
                    <a:bodyPr/>
                    <a:lstStyle/>
                    <a:p>
                      <a:pPr lvl="0" indent="0" marL="0">
                        <a:buNone/>
                      </a:pPr>
                      <a:r>
                        <a:rPr/>
                        <a:t>Le poids à la taille</a:t>
                      </a:r>
                    </a:p>
                  </a:txBody>
                </a:tc>
                <a:tc>
                  <a:txBody>
                    <a:bodyPr/>
                    <a:lstStyle/>
                    <a:p>
                      <a:pPr lvl="0" indent="0" marL="0">
                        <a:buNone/>
                      </a:pPr>
                      <a:r>
                        <a:rPr/>
                        <a:t>Aigu — émaciation</a:t>
                      </a:r>
                    </a:p>
                  </a:txBody>
                </a:tc>
                <a:tc>
                  <a:txBody>
                    <a:bodyPr/>
                    <a:lstStyle/>
                    <a:p>
                      <a:pPr lvl="0" indent="0" marL="0">
                        <a:buNone/>
                      </a:pPr>
                      <a:r>
                        <a:rPr/>
                        <a:t>Oui, en semaines</a:t>
                      </a:r>
                    </a:p>
                  </a:txBody>
                </a:tc>
              </a:tr>
              <a:tr h="0">
                <a:tc>
                  <a:txBody>
                    <a:bodyPr/>
                    <a:lstStyle/>
                    <a:p>
                      <a:pPr lvl="0" indent="0" marL="0">
                        <a:buNone/>
                      </a:pPr>
                      <a:r>
                        <a:rPr b="1"/>
                        <a:t>Taille-pour-âge (HAZ)</a:t>
                      </a:r>
                    </a:p>
                  </a:txBody>
                </a:tc>
                <a:tc>
                  <a:txBody>
                    <a:bodyPr/>
                    <a:lstStyle/>
                    <a:p>
                      <a:pPr lvl="0" indent="0" marL="0">
                        <a:buNone/>
                      </a:pPr>
                      <a:r>
                        <a:rPr/>
                        <a:t>La taille à l’âge</a:t>
                      </a:r>
                    </a:p>
                  </a:txBody>
                </a:tc>
                <a:tc>
                  <a:txBody>
                    <a:bodyPr/>
                    <a:lstStyle/>
                    <a:p>
                      <a:pPr lvl="0" indent="0" marL="0">
                        <a:buNone/>
                      </a:pPr>
                      <a:r>
                        <a:rPr/>
                        <a:t>Chronique — retard de croissance</a:t>
                      </a:r>
                    </a:p>
                  </a:txBody>
                </a:tc>
                <a:tc>
                  <a:txBody>
                    <a:bodyPr/>
                    <a:lstStyle/>
                    <a:p>
                      <a:pPr lvl="0" indent="0" marL="0">
                        <a:buNone/>
                      </a:pPr>
                      <a:r>
                        <a:rPr/>
                        <a:t>Non</a:t>
                      </a:r>
                    </a:p>
                  </a:txBody>
                </a:tc>
              </a:tr>
              <a:tr h="0">
                <a:tc>
                  <a:txBody>
                    <a:bodyPr/>
                    <a:lstStyle/>
                    <a:p>
                      <a:pPr lvl="0" indent="0" marL="0">
                        <a:buNone/>
                      </a:pPr>
                      <a:r>
                        <a:rPr b="1"/>
                        <a:t>Poids-pour-âge (WAZ)</a:t>
                      </a:r>
                    </a:p>
                  </a:txBody>
                </a:tc>
                <a:tc>
                  <a:txBody>
                    <a:bodyPr/>
                    <a:lstStyle/>
                    <a:p>
                      <a:pPr lvl="0" indent="0" marL="0">
                        <a:buNone/>
                      </a:pPr>
                      <a:r>
                        <a:rPr/>
                        <a:t>Le poids à l’âge</a:t>
                      </a:r>
                    </a:p>
                  </a:txBody>
                </a:tc>
                <a:tc>
                  <a:txBody>
                    <a:bodyPr/>
                    <a:lstStyle/>
                    <a:p>
                      <a:pPr lvl="0" indent="0" marL="0">
                        <a:buNone/>
                      </a:pPr>
                      <a:r>
                        <a:rPr/>
                        <a:t>Les deux à la fois — insuffisance pondérale</a:t>
                      </a:r>
                    </a:p>
                  </a:txBody>
                </a:tc>
                <a:tc>
                  <a:txBody>
                    <a:bodyPr/>
                    <a:lstStyle/>
                    <a:p>
                      <a:pPr lvl="0" indent="0" marL="0">
                        <a:buNone/>
                      </a:pPr>
                      <a:r>
                        <a:rPr/>
                        <a:t>En partie</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scores z, trois questions</a:t>
            </a:r>
          </a:p>
        </p:txBody>
      </p:sp>
      <p:sp>
        <p:nvSpPr>
          <p:cNvPr id="3" name="Content Placeholder 2"/>
          <p:cNvSpPr>
            <a:spLocks noGrp="1"/>
          </p:cNvSpPr>
          <p:nvPr>
            <p:ph idx="1"/>
          </p:nvPr>
        </p:nvSpPr>
        <p:spPr/>
        <p:txBody>
          <a:bodyPr/>
          <a:lstStyle/>
          <a:p>
            <a:pPr lvl="0"/>
            <a:r>
              <a:rPr/>
              <a:t>Le poids-pour-âge est celui dont il faut se méfier — Il mélange les deux déficits, si bien qu’un WAZ bas ne dit pas si…</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méthode LMS</a:t>
            </a:r>
          </a:p>
        </p:txBody>
      </p:sp>
      <p:sp>
        <p:nvSpPr>
          <p:cNvPr id="3" name="Content Placeholder 2"/>
          <p:cNvSpPr>
            <a:spLocks noGrp="1"/>
          </p:cNvSpPr>
          <p:nvPr>
            <p:ph idx="1"/>
          </p:nvPr>
        </p:nvSpPr>
        <p:spPr/>
        <p:txBody>
          <a:bodyPr/>
          <a:lstStyle/>
          <a:p>
            <a:pPr lvl="0"/>
            <a:r>
              <a:rPr b="1"/>
              <a:t>L</a:t>
            </a:r>
            <a:r>
              <a:rPr/>
              <a:t> — la puissance de Box-Cox qui normalise une distribution asymétrique</a:t>
            </a:r>
          </a:p>
          <a:p>
            <a:pPr lvl="0"/>
            <a:r>
              <a:rPr b="1"/>
              <a:t>M</a:t>
            </a:r>
            <a:r>
              <a:rPr/>
              <a:t> — la médiane</a:t>
            </a:r>
          </a:p>
          <a:p>
            <a:pPr lvl="0"/>
            <a:r>
              <a:rPr b="1"/>
              <a:t>S</a:t>
            </a:r>
            <a:r>
              <a:rPr/>
              <a:t> — le coefficient de variation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méthode LMS — Exemple</a:t>
            </a:r>
          </a:p>
        </p:txBody>
      </p:sp>
      <p:sp>
        <p:nvSpPr>
          <p:cNvPr id="3" name="Content Placeholder 2"/>
          <p:cNvSpPr>
            <a:spLocks noGrp="1"/>
          </p:cNvSpPr>
          <p:nvPr>
            <p:ph idx="1"/>
          </p:nvPr>
        </p:nvSpPr>
        <p:spPr/>
        <p:txBody>
          <a:bodyPr/>
          <a:lstStyle/>
          <a:p>
            <a:pPr lvl="0" indent="0">
              <a:buNone/>
            </a:pPr>
            <a:r>
              <a:rPr>
                <a:latin typeface="Courier"/>
              </a:rPr>
              <a:t>z = ((weight / M)^L - 1) / (L * 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méthode LMS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reference </a:t>
            </a:r>
            <a:r>
              <a:rPr>
                <a:solidFill>
                  <a:srgbClr val="666666"/>
                </a:solidFill>
                <a:latin typeface="Courier"/>
              </a:rPr>
              <a:t>=</a:t>
            </a:r>
            <a:r>
              <a:rPr>
                <a:latin typeface="Courier"/>
              </a:rPr>
              <a:t> pd.read_csv(</a:t>
            </a:r>
            <a:r>
              <a:rPr>
                <a:solidFill>
                  <a:srgbClr val="4070A0"/>
                </a:solidFill>
                <a:latin typeface="Courier"/>
              </a:rPr>
              <a:t>"who-2006-weight-for-lenhei.csv"</a:t>
            </a:r>
            <a:r>
              <a:rPr>
                <a:latin typeface="Courier"/>
              </a:rPr>
              <a:t>)</a:t>
            </a:r>
            <a:br/>
            <a:r>
              <a:rPr>
                <a:solidFill>
                  <a:srgbClr val="008000"/>
                </a:solidFill>
                <a:latin typeface="Courier"/>
              </a:rPr>
              <a:t>print</a:t>
            </a:r>
            <a:r>
              <a:rPr>
                <a:latin typeface="Courier"/>
              </a:rPr>
              <a:t>(reference.head(</a:t>
            </a:r>
            <a:r>
              <a:rPr>
                <a:solidFill>
                  <a:srgbClr val="40A070"/>
                </a:solidFill>
                <a:latin typeface="Courier"/>
              </a:rPr>
              <a:t>3</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(reference)</a:t>
            </a:r>
            <a:r>
              <a:rPr>
                <a:solidFill>
                  <a:srgbClr val="4070A0"/>
                </a:solidFill>
                <a:latin typeface="Courier"/>
              </a:rPr>
              <a:t>}</a:t>
            </a:r>
            <a:r>
              <a:rPr>
                <a:solidFill>
                  <a:srgbClr val="BB6688"/>
                </a:solidFill>
                <a:latin typeface="Courier"/>
              </a:rPr>
              <a:t> rows: sex x standard x lenhei in 0.1 cm steps"</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méthode LMS — En R</a:t>
            </a:r>
          </a:p>
        </p:txBody>
      </p:sp>
      <p:sp>
        <p:nvSpPr>
          <p:cNvPr id="3" name="Content Placeholder 2"/>
          <p:cNvSpPr>
            <a:spLocks noGrp="1"/>
          </p:cNvSpPr>
          <p:nvPr>
            <p:ph idx="1"/>
          </p:nvPr>
        </p:nvSpPr>
        <p:spPr/>
        <p:txBody>
          <a:bodyPr/>
          <a:lstStyle/>
          <a:p>
            <a:pPr lvl="0" indent="0">
              <a:buNone/>
            </a:pPr>
            <a:r>
              <a:rPr>
                <a:latin typeface="Courier"/>
              </a:rPr>
              <a:t>reference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a:t>
            </a:r>
            <a:r>
              <a:rPr>
                <a:solidFill>
                  <a:srgbClr val="4070A0"/>
                </a:solidFill>
                <a:latin typeface="Courier"/>
              </a:rPr>
              <a:t>"who-2006-weight-for-lenhei.csv"</a:t>
            </a:r>
            <a:r>
              <a:rPr>
                <a:latin typeface="Courier"/>
              </a:rPr>
              <a:t>)</a:t>
            </a:r>
            <a:br/>
            <a:r>
              <a:rPr>
                <a:solidFill>
                  <a:srgbClr val="06287E"/>
                </a:solidFill>
                <a:latin typeface="Courier"/>
              </a:rPr>
              <a:t>nrow</a:t>
            </a:r>
            <a:r>
              <a:rPr>
                <a:latin typeface="Courier"/>
              </a:rPr>
              <a:t>(reference)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clé de recherche a trois parties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lookup_key(row):</a:t>
            </a:r>
            <a:br/>
            <a:r>
              <a:rPr>
                <a:latin typeface="Courier"/>
              </a:rPr>
              <a:t>    lying </a:t>
            </a:r>
            <a:r>
              <a:rPr>
                <a:solidFill>
                  <a:srgbClr val="666666"/>
                </a:solidFill>
                <a:latin typeface="Courier"/>
              </a:rPr>
              <a:t>=</a:t>
            </a:r>
            <a:r>
              <a:rPr>
                <a:latin typeface="Courier"/>
              </a:rPr>
              <a:t> row[</a:t>
            </a:r>
            <a:r>
              <a:rPr>
                <a:solidFill>
                  <a:srgbClr val="4070A0"/>
                </a:solidFill>
                <a:latin typeface="Courier"/>
              </a:rPr>
              <a:t>"measured_lying"</a:t>
            </a:r>
            <a:r>
              <a:rPr>
                <a:latin typeface="Courier"/>
              </a:rPr>
              <a:t>] </a:t>
            </a:r>
            <a:r>
              <a:rPr>
                <a:solidFill>
                  <a:srgbClr val="666666"/>
                </a:solidFill>
                <a:latin typeface="Courier"/>
              </a:rPr>
              <a:t>==</a:t>
            </a:r>
            <a:r>
              <a:rPr>
                <a:latin typeface="Courier"/>
              </a:rPr>
              <a:t> </a:t>
            </a:r>
            <a:r>
              <a:rPr>
                <a:solidFill>
                  <a:srgbClr val="4070A0"/>
                </a:solidFill>
                <a:latin typeface="Courier"/>
              </a:rPr>
              <a:t>"true"</a:t>
            </a:r>
            <a:br/>
            <a:r>
              <a:rPr>
                <a:latin typeface="Courier"/>
              </a:rPr>
              <a:t>    standard </a:t>
            </a:r>
            <a:r>
              <a:rPr>
                <a:solidFill>
                  <a:srgbClr val="666666"/>
                </a:solidFill>
                <a:latin typeface="Courier"/>
              </a:rPr>
              <a:t>=</a:t>
            </a:r>
            <a:r>
              <a:rPr>
                <a:latin typeface="Courier"/>
              </a:rPr>
              <a:t> </a:t>
            </a:r>
            <a:r>
              <a:rPr>
                <a:solidFill>
                  <a:srgbClr val="4070A0"/>
                </a:solidFill>
                <a:latin typeface="Courier"/>
              </a:rPr>
              <a:t>"L"</a:t>
            </a:r>
            <a:r>
              <a:rPr>
                <a:latin typeface="Courier"/>
              </a:rPr>
              <a:t> </a:t>
            </a:r>
            <a:r>
              <a:rPr b="1">
                <a:solidFill>
                  <a:srgbClr val="007020"/>
                </a:solidFill>
                <a:latin typeface="Courier"/>
              </a:rPr>
              <a:t>if</a:t>
            </a:r>
            <a:r>
              <a:rPr>
                <a:latin typeface="Courier"/>
              </a:rPr>
              <a:t> row[</a:t>
            </a:r>
            <a:r>
              <a:rPr>
                <a:solidFill>
                  <a:srgbClr val="4070A0"/>
                </a:solidFill>
                <a:latin typeface="Courier"/>
              </a:rPr>
              <a:t>"age_months"</a:t>
            </a:r>
            <a:r>
              <a:rPr>
                <a:latin typeface="Courier"/>
              </a:rPr>
              <a:t>] </a:t>
            </a:r>
            <a:r>
              <a:rPr>
                <a:solidFill>
                  <a:srgbClr val="666666"/>
                </a:solidFill>
                <a:latin typeface="Courier"/>
              </a:rPr>
              <a:t>&lt;</a:t>
            </a:r>
            <a:r>
              <a:rPr>
                <a:latin typeface="Courier"/>
              </a:rPr>
              <a:t> </a:t>
            </a:r>
            <a:r>
              <a:rPr>
                <a:solidFill>
                  <a:srgbClr val="40A070"/>
                </a:solidFill>
                <a:latin typeface="Courier"/>
              </a:rPr>
              <a:t>24</a:t>
            </a:r>
            <a:r>
              <a:rPr>
                <a:latin typeface="Courier"/>
              </a:rPr>
              <a:t> </a:t>
            </a:r>
            <a:r>
              <a:rPr b="1">
                <a:solidFill>
                  <a:srgbClr val="007020"/>
                </a:solidFill>
                <a:latin typeface="Courier"/>
              </a:rPr>
              <a:t>else</a:t>
            </a:r>
            <a:r>
              <a:rPr>
                <a:latin typeface="Courier"/>
              </a:rPr>
              <a:t> </a:t>
            </a:r>
            <a:r>
              <a:rPr>
                <a:solidFill>
                  <a:srgbClr val="4070A0"/>
                </a:solidFill>
                <a:latin typeface="Courier"/>
              </a:rPr>
              <a:t>"H"</a:t>
            </a:r>
            <a:br/>
            <a:br/>
            <a:r>
              <a:rPr>
                <a:latin typeface="Courier"/>
              </a:rPr>
              <a:t>    lenhei </a:t>
            </a:r>
            <a:r>
              <a:rPr>
                <a:solidFill>
                  <a:srgbClr val="666666"/>
                </a:solidFill>
                <a:latin typeface="Courier"/>
              </a:rPr>
              <a:t>=</a:t>
            </a:r>
            <a:r>
              <a:rPr>
                <a:latin typeface="Courier"/>
              </a:rPr>
              <a:t> row[</a:t>
            </a:r>
            <a:r>
              <a:rPr>
                <a:solidFill>
                  <a:srgbClr val="4070A0"/>
                </a:solidFill>
                <a:latin typeface="Courier"/>
              </a:rPr>
              <a:t>"height_cm"</a:t>
            </a:r>
            <a:r>
              <a:rPr>
                <a:latin typeface="Courier"/>
              </a:rPr>
              <a:t>]</a:t>
            </a:r>
            <a:br/>
            <a:r>
              <a:rPr>
                <a:latin typeface="Courier"/>
              </a:rPr>
              <a:t>    </a:t>
            </a:r>
            <a:r>
              <a:rPr b="1">
                <a:solidFill>
                  <a:srgbClr val="007020"/>
                </a:solidFill>
                <a:latin typeface="Courier"/>
              </a:rPr>
              <a:t>if</a:t>
            </a:r>
            <a:r>
              <a:rPr>
                <a:latin typeface="Courier"/>
              </a:rPr>
              <a:t> standard </a:t>
            </a:r>
            <a:r>
              <a:rPr>
                <a:solidFill>
                  <a:srgbClr val="666666"/>
                </a:solidFill>
                <a:latin typeface="Courier"/>
              </a:rPr>
              <a:t>==</a:t>
            </a:r>
            <a:r>
              <a:rPr>
                <a:latin typeface="Courier"/>
              </a:rPr>
              <a:t> </a:t>
            </a:r>
            <a:r>
              <a:rPr>
                <a:solidFill>
                  <a:srgbClr val="4070A0"/>
                </a:solidFill>
                <a:latin typeface="Courier"/>
              </a:rPr>
              <a:t>"L"</a:t>
            </a:r>
            <a:r>
              <a:rPr>
                <a:latin typeface="Courier"/>
              </a:rPr>
              <a:t> </a:t>
            </a:r>
            <a:r>
              <a:rPr b="1">
                <a:solidFill>
                  <a:srgbClr val="007020"/>
                </a:solidFill>
                <a:latin typeface="Courier"/>
              </a:rPr>
              <a:t>and</a:t>
            </a:r>
            <a:r>
              <a:rPr>
                <a:latin typeface="Courier"/>
              </a:rPr>
              <a:t> </a:t>
            </a:r>
            <a:r>
              <a:rPr b="1">
                <a:solidFill>
                  <a:srgbClr val="007020"/>
                </a:solidFill>
                <a:latin typeface="Courier"/>
              </a:rPr>
              <a:t>not</a:t>
            </a:r>
            <a:r>
              <a:rPr>
                <a:latin typeface="Courier"/>
              </a:rPr>
              <a:t> lying:</a:t>
            </a:r>
            <a:br/>
            <a:r>
              <a:rPr>
                <a:latin typeface="Courier"/>
              </a:rPr>
              <a:t>        lenhei </a:t>
            </a:r>
            <a:r>
              <a:rPr>
                <a:solidFill>
                  <a:srgbClr val="666666"/>
                </a:solidFill>
                <a:latin typeface="Courier"/>
              </a:rPr>
              <a:t>+=</a:t>
            </a:r>
            <a:r>
              <a:rPr>
                <a:latin typeface="Courier"/>
              </a:rPr>
              <a:t> </a:t>
            </a:r>
            <a:r>
              <a:rPr>
                <a:solidFill>
                  <a:srgbClr val="40A070"/>
                </a:solidFill>
                <a:latin typeface="Courier"/>
              </a:rPr>
              <a:t>0.7</a:t>
            </a:r>
            <a:br/>
            <a:r>
              <a:rPr>
                <a:latin typeface="Courier"/>
              </a:rPr>
              <a:t>    </a:t>
            </a:r>
            <a:r>
              <a:rPr b="1">
                <a:solidFill>
                  <a:srgbClr val="007020"/>
                </a:solidFill>
                <a:latin typeface="Courier"/>
              </a:rPr>
              <a:t>elif</a:t>
            </a:r>
            <a:r>
              <a:rPr>
                <a:latin typeface="Courier"/>
              </a:rPr>
              <a:t> standard </a:t>
            </a:r>
            <a:r>
              <a:rPr>
                <a:solidFill>
                  <a:srgbClr val="666666"/>
                </a:solidFill>
                <a:latin typeface="Courier"/>
              </a:rPr>
              <a:t>==</a:t>
            </a:r>
            <a:r>
              <a:rPr>
                <a:latin typeface="Courier"/>
              </a:rPr>
              <a:t> </a:t>
            </a:r>
            <a:r>
              <a:rPr>
                <a:solidFill>
                  <a:srgbClr val="4070A0"/>
                </a:solidFill>
                <a:latin typeface="Courier"/>
              </a:rPr>
              <a:t>"H"</a:t>
            </a:r>
            <a:r>
              <a:rPr>
                <a:latin typeface="Courier"/>
              </a:rPr>
              <a:t> </a:t>
            </a:r>
            <a:r>
              <a:rPr b="1">
                <a:solidFill>
                  <a:srgbClr val="007020"/>
                </a:solidFill>
                <a:latin typeface="Courier"/>
              </a:rPr>
              <a:t>and</a:t>
            </a:r>
            <a:r>
              <a:rPr>
                <a:latin typeface="Courier"/>
              </a:rPr>
              <a:t> lying:</a:t>
            </a:r>
            <a:br/>
            <a:r>
              <a:rPr>
                <a:latin typeface="Courier"/>
              </a:rPr>
              <a:t>        lenhei </a:t>
            </a:r>
            <a:r>
              <a:rPr>
                <a:solidFill>
                  <a:srgbClr val="666666"/>
                </a:solidFill>
                <a:latin typeface="Courier"/>
              </a:rPr>
              <a:t>-=</a:t>
            </a:r>
            <a:r>
              <a:rPr>
                <a:latin typeface="Courier"/>
              </a:rPr>
              <a:t> </a:t>
            </a:r>
            <a:r>
              <a:rPr>
                <a:solidFill>
                  <a:srgbClr val="40A070"/>
                </a:solidFill>
                <a:latin typeface="Courier"/>
              </a:rPr>
              <a:t>0.7</a:t>
            </a:r>
            <a:br/>
            <a:br/>
            <a:r>
              <a:rPr>
                <a:latin typeface="Courier"/>
              </a:rPr>
              <a:t>    </a:t>
            </a:r>
            <a:r>
              <a:rPr b="1">
                <a:solidFill>
                  <a:srgbClr val="007020"/>
                </a:solidFill>
                <a:latin typeface="Courier"/>
              </a:rPr>
              <a:t>return</a:t>
            </a:r>
            <a:r>
              <a:rPr>
                <a:latin typeface="Courier"/>
              </a:rPr>
              <a:t> row[</a:t>
            </a:r>
            <a:r>
              <a:rPr>
                <a:solidFill>
                  <a:srgbClr val="4070A0"/>
                </a:solidFill>
                <a:latin typeface="Courier"/>
              </a:rPr>
              <a:t>"sex"</a:t>
            </a:r>
            <a:r>
              <a:rPr>
                <a:latin typeface="Courier"/>
              </a:rPr>
              <a:t>], standard, </a:t>
            </a:r>
            <a:r>
              <a:rPr>
                <a:solidFill>
                  <a:srgbClr val="008000"/>
                </a:solidFill>
                <a:latin typeface="Courier"/>
              </a:rPr>
              <a:t>round</a:t>
            </a:r>
            <a:r>
              <a:rPr>
                <a:latin typeface="Courier"/>
              </a:rPr>
              <a:t>(lenhei, </a:t>
            </a:r>
            <a:r>
              <a:rPr>
                <a:solidFill>
                  <a:srgbClr val="40A070"/>
                </a:solidFill>
                <a:latin typeface="Courier"/>
              </a:rPr>
              <a:t>1</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clé de recherche a trois parties — En R</a:t>
            </a:r>
          </a:p>
        </p:txBody>
      </p:sp>
      <p:sp>
        <p:nvSpPr>
          <p:cNvPr id="3" name="Content Placeholder 2"/>
          <p:cNvSpPr>
            <a:spLocks noGrp="1"/>
          </p:cNvSpPr>
          <p:nvPr>
            <p:ph idx="1"/>
          </p:nvPr>
        </p:nvSpPr>
        <p:spPr/>
        <p:txBody>
          <a:bodyPr/>
          <a:lstStyle/>
          <a:p>
            <a:pPr lvl="0" indent="0">
              <a:buNone/>
            </a:pPr>
            <a:r>
              <a:rPr>
                <a:latin typeface="Courier"/>
              </a:rPr>
              <a:t>lookup_key </a:t>
            </a:r>
            <a:r>
              <a:rPr>
                <a:solidFill>
                  <a:srgbClr val="007020"/>
                </a:solidFill>
                <a:latin typeface="Courier"/>
              </a:rPr>
              <a:t>&lt;-</a:t>
            </a:r>
            <a:r>
              <a:rPr>
                <a:latin typeface="Courier"/>
              </a:rPr>
              <a:t> </a:t>
            </a:r>
            <a:r>
              <a:rPr b="1">
                <a:solidFill>
                  <a:srgbClr val="007020"/>
                </a:solidFill>
                <a:latin typeface="Courier"/>
              </a:rPr>
              <a:t>function</a:t>
            </a:r>
            <a:r>
              <a:rPr>
                <a:latin typeface="Courier"/>
              </a:rPr>
              <a:t>(sex, age, height, lying) {</a:t>
            </a:r>
            <a:br/>
            <a:r>
              <a:rPr>
                <a:latin typeface="Courier"/>
              </a:rPr>
              <a:t>  standard </a:t>
            </a:r>
            <a:r>
              <a:rPr>
                <a:solidFill>
                  <a:srgbClr val="007020"/>
                </a:solidFill>
                <a:latin typeface="Courier"/>
              </a:rPr>
              <a:t>&lt;-</a:t>
            </a:r>
            <a:r>
              <a:rPr>
                <a:latin typeface="Courier"/>
              </a:rPr>
              <a:t> </a:t>
            </a:r>
            <a:r>
              <a:rPr b="1">
                <a:solidFill>
                  <a:srgbClr val="007020"/>
                </a:solidFill>
                <a:latin typeface="Courier"/>
              </a:rPr>
              <a:t>if</a:t>
            </a:r>
            <a:r>
              <a:rPr>
                <a:latin typeface="Courier"/>
              </a:rPr>
              <a:t> (age </a:t>
            </a:r>
            <a:r>
              <a:rPr>
                <a:solidFill>
                  <a:srgbClr val="4070A0"/>
                </a:solidFill>
                <a:latin typeface="Courier"/>
              </a:rPr>
              <a:t>&lt;</a:t>
            </a:r>
            <a:r>
              <a:rPr>
                <a:latin typeface="Courier"/>
              </a:rPr>
              <a:t> </a:t>
            </a:r>
            <a:r>
              <a:rPr>
                <a:solidFill>
                  <a:srgbClr val="40A070"/>
                </a:solidFill>
                <a:latin typeface="Courier"/>
              </a:rPr>
              <a:t>24</a:t>
            </a:r>
            <a:r>
              <a:rPr>
                <a:latin typeface="Courier"/>
              </a:rPr>
              <a:t>) </a:t>
            </a:r>
            <a:r>
              <a:rPr>
                <a:solidFill>
                  <a:srgbClr val="4070A0"/>
                </a:solidFill>
                <a:latin typeface="Courier"/>
              </a:rPr>
              <a:t>"L"</a:t>
            </a:r>
            <a:r>
              <a:rPr>
                <a:latin typeface="Courier"/>
              </a:rPr>
              <a:t> </a:t>
            </a:r>
            <a:r>
              <a:rPr b="1">
                <a:solidFill>
                  <a:srgbClr val="007020"/>
                </a:solidFill>
                <a:latin typeface="Courier"/>
              </a:rPr>
              <a:t>else</a:t>
            </a:r>
            <a:r>
              <a:rPr>
                <a:latin typeface="Courier"/>
              </a:rPr>
              <a:t> </a:t>
            </a:r>
            <a:r>
              <a:rPr>
                <a:solidFill>
                  <a:srgbClr val="4070A0"/>
                </a:solidFill>
                <a:latin typeface="Courier"/>
              </a:rPr>
              <a:t>"H"</a:t>
            </a:r>
            <a:br/>
            <a:r>
              <a:rPr>
                <a:latin typeface="Courier"/>
              </a:rPr>
              <a:t>  lenhei </a:t>
            </a:r>
            <a:r>
              <a:rPr>
                <a:solidFill>
                  <a:srgbClr val="007020"/>
                </a:solidFill>
                <a:latin typeface="Courier"/>
              </a:rPr>
              <a:t>&lt;-</a:t>
            </a:r>
            <a:r>
              <a:rPr>
                <a:latin typeface="Courier"/>
              </a:rPr>
              <a:t> height </a:t>
            </a:r>
            <a:r>
              <a:rPr>
                <a:solidFill>
                  <a:srgbClr val="4070A0"/>
                </a:solidFill>
                <a:latin typeface="Courier"/>
              </a:rPr>
              <a:t>+</a:t>
            </a:r>
            <a:br/>
            <a:r>
              <a:rPr>
                <a:latin typeface="Courier"/>
              </a:rPr>
              <a:t>    </a:t>
            </a:r>
            <a:r>
              <a:rPr b="1">
                <a:solidFill>
                  <a:srgbClr val="007020"/>
                </a:solidFill>
                <a:latin typeface="Courier"/>
              </a:rPr>
              <a:t>if</a:t>
            </a:r>
            <a:r>
              <a:rPr>
                <a:latin typeface="Courier"/>
              </a:rPr>
              <a:t> (standard </a:t>
            </a:r>
            <a:r>
              <a:rPr>
                <a:solidFill>
                  <a:srgbClr val="4070A0"/>
                </a:solidFill>
                <a:latin typeface="Courier"/>
              </a:rPr>
              <a:t>==</a:t>
            </a:r>
            <a:r>
              <a:rPr>
                <a:latin typeface="Courier"/>
              </a:rPr>
              <a:t> </a:t>
            </a:r>
            <a:r>
              <a:rPr>
                <a:solidFill>
                  <a:srgbClr val="4070A0"/>
                </a:solidFill>
                <a:latin typeface="Courier"/>
              </a:rPr>
              <a:t>"L"</a:t>
            </a:r>
            <a:r>
              <a:rPr>
                <a:latin typeface="Courier"/>
              </a:rPr>
              <a:t> </a:t>
            </a:r>
            <a:r>
              <a:rPr>
                <a:solidFill>
                  <a:srgbClr val="4070A0"/>
                </a:solidFill>
                <a:latin typeface="Courier"/>
              </a:rPr>
              <a:t>&amp;&amp;</a:t>
            </a:r>
            <a:r>
              <a:rPr>
                <a:latin typeface="Courier"/>
              </a:rPr>
              <a:t> </a:t>
            </a:r>
            <a:r>
              <a:rPr>
                <a:solidFill>
                  <a:srgbClr val="4070A0"/>
                </a:solidFill>
                <a:latin typeface="Courier"/>
              </a:rPr>
              <a:t>!</a:t>
            </a:r>
            <a:r>
              <a:rPr>
                <a:latin typeface="Courier"/>
              </a:rPr>
              <a:t>lying) </a:t>
            </a:r>
            <a:r>
              <a:rPr>
                <a:solidFill>
                  <a:srgbClr val="40A070"/>
                </a:solidFill>
                <a:latin typeface="Courier"/>
              </a:rPr>
              <a:t>0.7</a:t>
            </a:r>
            <a:r>
              <a:rPr>
                <a:latin typeface="Courier"/>
              </a:rPr>
              <a:t> </a:t>
            </a:r>
            <a:r>
              <a:rPr b="1">
                <a:solidFill>
                  <a:srgbClr val="007020"/>
                </a:solidFill>
                <a:latin typeface="Courier"/>
              </a:rPr>
              <a:t>else</a:t>
            </a:r>
            <a:r>
              <a:rPr>
                <a:latin typeface="Courier"/>
              </a:rPr>
              <a:t> </a:t>
            </a:r>
            <a:r>
              <a:rPr b="1">
                <a:solidFill>
                  <a:srgbClr val="007020"/>
                </a:solidFill>
                <a:latin typeface="Courier"/>
              </a:rPr>
              <a:t>if</a:t>
            </a:r>
            <a:r>
              <a:rPr>
                <a:latin typeface="Courier"/>
              </a:rPr>
              <a:t> (standard </a:t>
            </a:r>
            <a:r>
              <a:rPr>
                <a:solidFill>
                  <a:srgbClr val="4070A0"/>
                </a:solidFill>
                <a:latin typeface="Courier"/>
              </a:rPr>
              <a:t>==</a:t>
            </a:r>
            <a:r>
              <a:rPr>
                <a:latin typeface="Courier"/>
              </a:rPr>
              <a:t> </a:t>
            </a:r>
            <a:r>
              <a:rPr>
                <a:solidFill>
                  <a:srgbClr val="4070A0"/>
                </a:solidFill>
                <a:latin typeface="Courier"/>
              </a:rPr>
              <a:t>"H"</a:t>
            </a:r>
            <a:r>
              <a:rPr>
                <a:latin typeface="Courier"/>
              </a:rPr>
              <a:t> </a:t>
            </a:r>
            <a:r>
              <a:rPr>
                <a:solidFill>
                  <a:srgbClr val="4070A0"/>
                </a:solidFill>
                <a:latin typeface="Courier"/>
              </a:rPr>
              <a:t>&amp;&amp;</a:t>
            </a:r>
            <a:r>
              <a:rPr>
                <a:latin typeface="Courier"/>
              </a:rPr>
              <a:t> lying) </a:t>
            </a:r>
            <a:r>
              <a:rPr>
                <a:solidFill>
                  <a:srgbClr val="4070A0"/>
                </a:solidFill>
                <a:latin typeface="Courier"/>
              </a:rPr>
              <a:t>-</a:t>
            </a:r>
            <a:r>
              <a:rPr>
                <a:solidFill>
                  <a:srgbClr val="40A070"/>
                </a:solidFill>
                <a:latin typeface="Courier"/>
              </a:rPr>
              <a:t>0.7</a:t>
            </a:r>
            <a:r>
              <a:rPr>
                <a:latin typeface="Courier"/>
              </a:rPr>
              <a:t> </a:t>
            </a:r>
            <a:r>
              <a:rPr b="1">
                <a:solidFill>
                  <a:srgbClr val="007020"/>
                </a:solidFill>
                <a:latin typeface="Courier"/>
              </a:rPr>
              <a:t>else</a:t>
            </a:r>
            <a:r>
              <a:rPr>
                <a:latin typeface="Courier"/>
              </a:rPr>
              <a:t> </a:t>
            </a:r>
            <a:r>
              <a:rPr>
                <a:solidFill>
                  <a:srgbClr val="40A070"/>
                </a:solidFill>
                <a:latin typeface="Courier"/>
              </a:rPr>
              <a:t>0</a:t>
            </a:r>
            <a:br/>
            <a:r>
              <a:rPr>
                <a:latin typeface="Courier"/>
              </a:rPr>
              <a:t>  </a:t>
            </a:r>
            <a:r>
              <a:rPr>
                <a:solidFill>
                  <a:srgbClr val="06287E"/>
                </a:solidFill>
                <a:latin typeface="Courier"/>
              </a:rPr>
              <a:t>list</a:t>
            </a:r>
            <a:r>
              <a:rPr>
                <a:latin typeface="Courier"/>
              </a:rPr>
              <a:t>(</a:t>
            </a:r>
            <a:r>
              <a:rPr>
                <a:solidFill>
                  <a:srgbClr val="7D9029"/>
                </a:solidFill>
                <a:latin typeface="Courier"/>
              </a:rPr>
              <a:t>sex =</a:t>
            </a:r>
            <a:r>
              <a:rPr>
                <a:latin typeface="Courier"/>
              </a:rPr>
              <a:t> sex, </a:t>
            </a:r>
            <a:r>
              <a:rPr>
                <a:solidFill>
                  <a:srgbClr val="7D9029"/>
                </a:solidFill>
                <a:latin typeface="Courier"/>
              </a:rPr>
              <a:t>lorh =</a:t>
            </a:r>
            <a:r>
              <a:rPr>
                <a:latin typeface="Courier"/>
              </a:rPr>
              <a:t> standard, </a:t>
            </a:r>
            <a:r>
              <a:rPr>
                <a:solidFill>
                  <a:srgbClr val="7D9029"/>
                </a:solidFill>
                <a:latin typeface="Courier"/>
              </a:rPr>
              <a:t>lenhei =</a:t>
            </a:r>
            <a:r>
              <a:rPr>
                <a:latin typeface="Courier"/>
              </a:rPr>
              <a:t> </a:t>
            </a:r>
            <a:r>
              <a:rPr>
                <a:solidFill>
                  <a:srgbClr val="06287E"/>
                </a:solidFill>
                <a:latin typeface="Courier"/>
              </a:rPr>
              <a:t>round</a:t>
            </a:r>
            <a:r>
              <a:rPr>
                <a:latin typeface="Courier"/>
              </a:rPr>
              <a:t>(lenhei, </a:t>
            </a:r>
            <a:r>
              <a:rPr>
                <a:solidFill>
                  <a:srgbClr val="40A070"/>
                </a:solidFill>
                <a:latin typeface="Courier"/>
              </a:rPr>
              <a:t>1</a:t>
            </a:r>
            <a:r>
              <a:rPr>
                <a:latin typeface="Courier"/>
              </a:rPr>
              <a:t>))</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clé de recherche a trois parties</a:t>
            </a:r>
          </a:p>
        </p:txBody>
      </p:sp>
      <p:sp>
        <p:nvSpPr>
          <p:cNvPr id="3" name="Content Placeholder 2"/>
          <p:cNvSpPr>
            <a:spLocks noGrp="1"/>
          </p:cNvSpPr>
          <p:nvPr>
            <p:ph idx="1"/>
          </p:nvPr>
        </p:nvSpPr>
        <p:spPr/>
        <p:txBody>
          <a:bodyPr/>
          <a:lstStyle/>
          <a:p>
            <a:pPr lvl="0"/>
            <a:r>
              <a:rPr/>
              <a:t>Le standard suit l’âge — non la position</a:t>
            </a:r>
          </a:p>
          <a:p>
            <a:pPr lvl="0"/>
            <a:r>
              <a:rPr/>
              <a:t>L’ajustement porte sur la mesure, non sur le standard — Vous convertissez la mesure en celle que le standard attend</a:t>
            </a:r>
          </a:p>
          <a:p>
            <a:pPr lvl="0"/>
            <a:r>
              <a:rPr/>
              <a:t>L’arrondi est à une décimale, des deux côtés, en un seul endroit — Un flottant issu d’un ajustement n’est pas le même…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calcul — En Python</a:t>
            </a:r>
          </a:p>
        </p:txBody>
      </p:sp>
      <p:sp>
        <p:nvSpPr>
          <p:cNvPr id="3" name="Content Placeholder 2"/>
          <p:cNvSpPr>
            <a:spLocks noGrp="1"/>
          </p:cNvSpPr>
          <p:nvPr>
            <p:ph idx="1"/>
          </p:nvPr>
        </p:nvSpPr>
        <p:spPr/>
        <p:txBody>
          <a:bodyPr/>
          <a:lstStyle/>
          <a:p>
            <a:pPr lvl="0" indent="0">
              <a:buNone/>
            </a:pPr>
            <a:r>
              <a:rPr>
                <a:latin typeface="Courier"/>
              </a:rPr>
              <a:t>reference[</a:t>
            </a:r>
            <a:r>
              <a:rPr>
                <a:solidFill>
                  <a:srgbClr val="4070A0"/>
                </a:solidFill>
                <a:latin typeface="Courier"/>
              </a:rPr>
              <a:t>"key"</a:t>
            </a:r>
            <a:r>
              <a:rPr>
                <a:latin typeface="Courier"/>
              </a:rPr>
              <a:t>] </a:t>
            </a:r>
            <a:r>
              <a:rPr>
                <a:solidFill>
                  <a:srgbClr val="666666"/>
                </a:solidFill>
                <a:latin typeface="Courier"/>
              </a:rPr>
              <a:t>=</a:t>
            </a:r>
            <a:r>
              <a:rPr>
                <a:latin typeface="Courier"/>
              </a:rPr>
              <a:t> </a:t>
            </a:r>
            <a:r>
              <a:rPr>
                <a:solidFill>
                  <a:srgbClr val="008000"/>
                </a:solidFill>
                <a:latin typeface="Courier"/>
              </a:rPr>
              <a:t>list</a:t>
            </a:r>
            <a:r>
              <a:rPr>
                <a:latin typeface="Courier"/>
              </a:rPr>
              <a:t>(</a:t>
            </a:r>
            <a:r>
              <a:rPr>
                <a:solidFill>
                  <a:srgbClr val="008000"/>
                </a:solidFill>
                <a:latin typeface="Courier"/>
              </a:rPr>
              <a:t>zip</a:t>
            </a:r>
            <a:r>
              <a:rPr>
                <a:latin typeface="Courier"/>
              </a:rPr>
              <a:t>(reference[</a:t>
            </a:r>
            <a:r>
              <a:rPr>
                <a:solidFill>
                  <a:srgbClr val="4070A0"/>
                </a:solidFill>
                <a:latin typeface="Courier"/>
              </a:rPr>
              <a:t>"sex"</a:t>
            </a:r>
            <a:r>
              <a:rPr>
                <a:latin typeface="Courier"/>
              </a:rPr>
              <a:t>], reference[</a:t>
            </a:r>
            <a:r>
              <a:rPr>
                <a:solidFill>
                  <a:srgbClr val="4070A0"/>
                </a:solidFill>
                <a:latin typeface="Courier"/>
              </a:rPr>
              <a:t>"lorh"</a:t>
            </a:r>
            <a:r>
              <a:rPr>
                <a:latin typeface="Courier"/>
              </a:rPr>
              <a:t>],</a:t>
            </a:r>
            <a:br/>
            <a:r>
              <a:rPr>
                <a:latin typeface="Courier"/>
              </a:rPr>
              <a:t>                            reference[</a:t>
            </a:r>
            <a:r>
              <a:rPr>
                <a:solidFill>
                  <a:srgbClr val="4070A0"/>
                </a:solidFill>
                <a:latin typeface="Courier"/>
              </a:rPr>
              <a:t>"lenhei"</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latin typeface="Courier"/>
              </a:rPr>
              <a:t>lms </a:t>
            </a:r>
            <a:r>
              <a:rPr>
                <a:solidFill>
                  <a:srgbClr val="666666"/>
                </a:solidFill>
                <a:latin typeface="Courier"/>
              </a:rPr>
              <a:t>=</a:t>
            </a:r>
            <a:r>
              <a:rPr>
                <a:latin typeface="Courier"/>
              </a:rPr>
              <a:t> reference.set_index(</a:t>
            </a:r>
            <a:r>
              <a:rPr>
                <a:solidFill>
                  <a:srgbClr val="4070A0"/>
                </a:solidFill>
                <a:latin typeface="Courier"/>
              </a:rPr>
              <a:t>"key"</a:t>
            </a:r>
            <a:r>
              <a:rPr>
                <a:latin typeface="Courier"/>
              </a:rPr>
              <a:t>)[[</a:t>
            </a:r>
            <a:r>
              <a:rPr>
                <a:solidFill>
                  <a:srgbClr val="4070A0"/>
                </a:solidFill>
                <a:latin typeface="Courier"/>
              </a:rPr>
              <a:t>"l"</a:t>
            </a:r>
            <a:r>
              <a:rPr>
                <a:latin typeface="Courier"/>
              </a:rPr>
              <a:t>, </a:t>
            </a:r>
            <a:r>
              <a:rPr>
                <a:solidFill>
                  <a:srgbClr val="4070A0"/>
                </a:solidFill>
                <a:latin typeface="Courier"/>
              </a:rPr>
              <a:t>"m"</a:t>
            </a:r>
            <a:r>
              <a:rPr>
                <a:latin typeface="Courier"/>
              </a:rPr>
              <a:t>, </a:t>
            </a:r>
            <a:r>
              <a:rPr>
                <a:solidFill>
                  <a:srgbClr val="4070A0"/>
                </a:solidFill>
                <a:latin typeface="Courier"/>
              </a:rPr>
              <a:t>"s"</a:t>
            </a:r>
            <a:r>
              <a:rPr>
                <a:latin typeface="Courier"/>
              </a:rPr>
              <a:t>]]</a:t>
            </a:r>
            <a:br/>
            <a:br/>
            <a:r>
              <a:rPr b="1">
                <a:solidFill>
                  <a:srgbClr val="007020"/>
                </a:solidFill>
                <a:latin typeface="Courier"/>
              </a:rPr>
              <a:t>def</a:t>
            </a:r>
            <a:r>
              <a:rPr>
                <a:latin typeface="Courier"/>
              </a:rPr>
              <a:t> whz(row):</a:t>
            </a:r>
            <a:br/>
            <a:r>
              <a:rPr>
                <a:latin typeface="Courier"/>
              </a:rPr>
              <a:t>    key </a:t>
            </a:r>
            <a:r>
              <a:rPr>
                <a:solidFill>
                  <a:srgbClr val="666666"/>
                </a:solidFill>
                <a:latin typeface="Courier"/>
              </a:rPr>
              <a:t>=</a:t>
            </a:r>
            <a:r>
              <a:rPr>
                <a:latin typeface="Courier"/>
              </a:rPr>
              <a:t> lookup_key(row)</a:t>
            </a:r>
            <a:br/>
            <a:r>
              <a:rPr>
                <a:latin typeface="Courier"/>
              </a:rPr>
              <a:t>    </a:t>
            </a:r>
            <a:r>
              <a:rPr b="1">
                <a:solidFill>
                  <a:srgbClr val="007020"/>
                </a:solidFill>
                <a:latin typeface="Courier"/>
              </a:rPr>
              <a:t>if</a:t>
            </a:r>
            <a:r>
              <a:rPr>
                <a:latin typeface="Courier"/>
              </a:rPr>
              <a:t> key </a:t>
            </a:r>
            <a:r>
              <a:rPr b="1">
                <a:solidFill>
                  <a:srgbClr val="007020"/>
                </a:solidFill>
                <a:latin typeface="Courier"/>
              </a:rPr>
              <a:t>not</a:t>
            </a:r>
            <a:r>
              <a:rPr>
                <a:latin typeface="Courier"/>
              </a:rPr>
              <a:t> </a:t>
            </a:r>
            <a:r>
              <a:rPr b="1">
                <a:solidFill>
                  <a:srgbClr val="007020"/>
                </a:solidFill>
                <a:latin typeface="Courier"/>
              </a:rPr>
              <a:t>in</a:t>
            </a:r>
            <a:r>
              <a:rPr>
                <a:latin typeface="Courier"/>
              </a:rPr>
              <a:t> lms.index </a:t>
            </a:r>
            <a:r>
              <a:rPr b="1">
                <a:solidFill>
                  <a:srgbClr val="007020"/>
                </a:solidFill>
                <a:latin typeface="Courier"/>
              </a:rPr>
              <a:t>or</a:t>
            </a:r>
            <a:r>
              <a:rPr>
                <a:latin typeface="Courier"/>
              </a:rPr>
              <a:t> pd.isna(row[</a:t>
            </a:r>
            <a:r>
              <a:rPr>
                <a:solidFill>
                  <a:srgbClr val="4070A0"/>
                </a:solidFill>
                <a:latin typeface="Courier"/>
              </a:rPr>
              <a:t>"weight_kg"</a:t>
            </a:r>
            <a:r>
              <a:rPr>
                <a:latin typeface="Courier"/>
              </a:rPr>
              <a:t>]):</a:t>
            </a:r>
            <a:br/>
            <a:r>
              <a:rPr>
                <a:latin typeface="Courier"/>
              </a:rPr>
              <a:t>        </a:t>
            </a:r>
            <a:r>
              <a:rPr b="1">
                <a:solidFill>
                  <a:srgbClr val="007020"/>
                </a:solidFill>
                <a:latin typeface="Courier"/>
              </a:rPr>
              <a:t>return</a:t>
            </a:r>
            <a:r>
              <a:rPr>
                <a:latin typeface="Courier"/>
              </a:rPr>
              <a:t> </a:t>
            </a:r>
            <a:r>
              <a:rPr>
                <a:solidFill>
                  <a:srgbClr val="19177C"/>
                </a:solidFill>
                <a:latin typeface="Courier"/>
              </a:rPr>
              <a:t>None</a:t>
            </a:r>
            <a:br/>
            <a:r>
              <a:rPr>
                <a:latin typeface="Courier"/>
              </a:rPr>
              <a:t>    l, m, s </a:t>
            </a:r>
            <a:r>
              <a:rPr>
                <a:solidFill>
                  <a:srgbClr val="666666"/>
                </a:solidFill>
                <a:latin typeface="Courier"/>
              </a:rPr>
              <a:t>=</a:t>
            </a:r>
            <a:r>
              <a:rPr>
                <a:latin typeface="Courier"/>
              </a:rPr>
              <a:t> lms.loc[key]</a:t>
            </a:r>
            <a:br/>
            <a:r>
              <a:rPr>
                <a:latin typeface="Courier"/>
              </a:rPr>
              <a:t>    </a:t>
            </a:r>
            <a:r>
              <a:rPr b="1">
                <a:solidFill>
                  <a:srgbClr val="007020"/>
                </a:solidFill>
                <a:latin typeface="Courier"/>
              </a:rPr>
              <a:t>return</a:t>
            </a:r>
            <a:r>
              <a:rPr>
                <a:latin typeface="Courier"/>
              </a:rPr>
              <a:t> (((row[</a:t>
            </a:r>
            <a:r>
              <a:rPr>
                <a:solidFill>
                  <a:srgbClr val="4070A0"/>
                </a:solidFill>
                <a:latin typeface="Courier"/>
              </a:rPr>
              <a:t>"weight_kg"</a:t>
            </a:r>
            <a:r>
              <a:rPr>
                <a:latin typeface="Courier"/>
              </a:rPr>
              <a:t>] </a:t>
            </a:r>
            <a:r>
              <a:rPr>
                <a:solidFill>
                  <a:srgbClr val="666666"/>
                </a:solidFill>
                <a:latin typeface="Courier"/>
              </a:rPr>
              <a:t>/</a:t>
            </a:r>
            <a:r>
              <a:rPr>
                <a:latin typeface="Courier"/>
              </a:rPr>
              <a:t> m) </a:t>
            </a:r>
            <a:r>
              <a:rPr>
                <a:solidFill>
                  <a:srgbClr val="666666"/>
                </a:solidFill>
                <a:latin typeface="Courier"/>
              </a:rPr>
              <a:t>**</a:t>
            </a:r>
            <a:r>
              <a:rPr>
                <a:latin typeface="Courier"/>
              </a:rPr>
              <a:t> l)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(l </a:t>
            </a:r>
            <a:r>
              <a:rPr>
                <a:solidFill>
                  <a:srgbClr val="666666"/>
                </a:solidFill>
                <a:latin typeface="Courier"/>
              </a:rPr>
              <a:t>*</a:t>
            </a:r>
            <a:r>
              <a:rPr>
                <a:latin typeface="Courier"/>
              </a:rPr>
              <a:t> s)</a:t>
            </a:r>
            <a:br/>
            <a:br/>
            <a:r>
              <a:rPr>
                <a:latin typeface="Courier"/>
              </a:rPr>
              <a:t>smart[</a:t>
            </a:r>
            <a:r>
              <a:rPr>
                <a:solidFill>
                  <a:srgbClr val="4070A0"/>
                </a:solidFill>
                <a:latin typeface="Courier"/>
              </a:rPr>
              <a:t>"whz"</a:t>
            </a:r>
            <a:r>
              <a:rPr>
                <a:latin typeface="Courier"/>
              </a:rPr>
              <a:t>] </a:t>
            </a:r>
            <a:r>
              <a:rPr>
                <a:solidFill>
                  <a:srgbClr val="666666"/>
                </a:solidFill>
                <a:latin typeface="Courier"/>
              </a:rPr>
              <a:t>=</a:t>
            </a:r>
            <a:r>
              <a:rPr>
                <a:latin typeface="Courier"/>
              </a:rPr>
              <a:t> smart.</a:t>
            </a:r>
            <a:r>
              <a:rPr>
                <a:solidFill>
                  <a:srgbClr val="008000"/>
                </a:solidFill>
                <a:latin typeface="Courier"/>
              </a:rPr>
              <a:t>apply</a:t>
            </a:r>
            <a:r>
              <a:rPr>
                <a:latin typeface="Courier"/>
              </a:rPr>
              <a:t>(whz, axis</a:t>
            </a:r>
            <a:r>
              <a:rPr>
                <a:solidFill>
                  <a:srgbClr val="666666"/>
                </a:solidFill>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smart[</a:t>
            </a:r>
            <a:r>
              <a:rPr>
                <a:solidFill>
                  <a:srgbClr val="4070A0"/>
                </a:solidFill>
                <a:latin typeface="Courier"/>
              </a:rPr>
              <a:t>'whz'</a:t>
            </a:r>
            <a:r>
              <a:rPr>
                <a:latin typeface="Courier"/>
              </a:rPr>
              <a:t>]</a:t>
            </a:r>
            <a:r>
              <a:rPr>
                <a:solidFill>
                  <a:srgbClr val="4070A0"/>
                </a:solidFill>
                <a:latin typeface="Courier"/>
              </a:rPr>
              <a:t>.</a:t>
            </a:r>
            <a:r>
              <a:rPr>
                <a:latin typeface="Courier"/>
              </a:rPr>
              <a:t>notna()</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(smart)</a:t>
            </a:r>
            <a:r>
              <a:rPr>
                <a:solidFill>
                  <a:srgbClr val="4070A0"/>
                </a:solidFill>
                <a:latin typeface="Courier"/>
              </a:rPr>
              <a:t>}</a:t>
            </a:r>
            <a:r>
              <a:rPr>
                <a:solidFill>
                  <a:srgbClr val="BB6688"/>
                </a:solidFill>
                <a:latin typeface="Courier"/>
              </a:rPr>
              <a:t> computable"</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calcul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In R, use the official package rather than the table:</a:t>
            </a:r>
            <a:br/>
            <a:r>
              <a:rPr i="1">
                <a:solidFill>
                  <a:srgbClr val="60A0B0"/>
                </a:solidFill>
                <a:latin typeface="Courier"/>
              </a:rPr>
              <a:t># anthro::anthro_zscores(sex = ..., age = ..., weight = ..., lenhei = ..., measure = ...)</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calcul</a:t>
            </a:r>
          </a:p>
        </p:txBody>
      </p:sp>
      <p:sp>
        <p:nvSpPr>
          <p:cNvPr id="3" name="Content Placeholder 2"/>
          <p:cNvSpPr>
            <a:spLocks noGrp="1"/>
          </p:cNvSpPr>
          <p:nvPr>
            <p:ph idx="1"/>
          </p:nvPr>
        </p:nvSpPr>
        <p:spPr/>
        <p:txBody>
          <a:bodyPr/>
          <a:lstStyle/>
          <a:p>
            <a:pPr lvl="0"/>
            <a:r>
              <a:rPr b="1"/>
              <a:t>Poids ou âge manquant</a:t>
            </a:r>
            <a:r>
              <a:rPr/>
              <a:t> — 32 enfants, et ce sont des données manquantes.</a:t>
            </a:r>
          </a:p>
          <a:p>
            <a:pPr lvl="0"/>
            <a:r>
              <a:rPr b="1"/>
              <a:t>Taille hors de la plage de référence</a:t>
            </a:r>
            <a:r>
              <a:rPr/>
              <a:t> — le standard de longueur va de 45,0 à 110,0 cm et celui de taille de 65,0 à…</a:t>
            </a:r>
          </a:p>
          <a:p>
            <a:pPr lvl="0"/>
            <a:r>
              <a:rPr b="1"/>
              <a:t>Une mesure dans la mauvaise unité</a:t>
            </a:r>
            <a:r>
              <a:rPr/>
              <a:t> — quatre tailles enregistrées en mètres, que le laboratoire du cours sur les…</a:t>
            </a:r>
          </a:p>
          <a:p>
            <a:pPr lvl="0"/>
            <a:r>
              <a:rPr/>
              <a:t>Rapportez les trois séparément — « 66 enfants exclus » masque le fait que certains étaient des erreurs corrigeables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signalement — deux règles, deux réponses</a:t>
            </a:r>
          </a:p>
        </p:txBody>
      </p:sp>
      <p:sp>
        <p:nvSpPr>
          <p:cNvPr id="3" name="Content Placeholder 2"/>
          <p:cNvSpPr>
            <a:spLocks noGrp="1"/>
          </p:cNvSpPr>
          <p:nvPr>
            <p:ph idx="1"/>
          </p:nvPr>
        </p:nvSpPr>
        <p:spPr/>
        <p:txBody>
          <a:bodyPr/>
          <a:lstStyle/>
          <a:p>
            <a:pPr lvl="0"/>
            <a:r>
              <a:rPr b="1"/>
              <a:t>Valeurs aberrantes OMS</a:t>
            </a:r>
            <a:r>
              <a:rPr/>
              <a:t> — bornes fixes, exclure les z hors de -5 à +5. Absolu, comparable entre enquêtes.</a:t>
            </a:r>
          </a:p>
          <a:p>
            <a:pPr lvl="0"/>
            <a:r>
              <a:rPr b="1"/>
              <a:t>Valeurs aberrantes SMART</a:t>
            </a:r>
            <a:r>
              <a:rPr/>
              <a:t> — relatif, exclure les observations à plus de 3 ET de la moyenne </a:t>
            </a:r>
            <a:r>
              <a:rPr i="1"/>
              <a:t>de l’enquête elle-même</a:t>
            </a:r>
            <a: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signalement — deux règles, deux réponses — En Python</a:t>
            </a:r>
          </a:p>
        </p:txBody>
      </p:sp>
      <p:sp>
        <p:nvSpPr>
          <p:cNvPr id="3" name="Content Placeholder 2"/>
          <p:cNvSpPr>
            <a:spLocks noGrp="1"/>
          </p:cNvSpPr>
          <p:nvPr>
            <p:ph idx="1"/>
          </p:nvPr>
        </p:nvSpPr>
        <p:spPr/>
        <p:txBody>
          <a:bodyPr/>
          <a:lstStyle/>
          <a:p>
            <a:pPr lvl="0" indent="0">
              <a:buNone/>
            </a:pPr>
            <a:r>
              <a:rPr>
                <a:latin typeface="Courier"/>
              </a:rPr>
              <a:t>who_flagged </a:t>
            </a:r>
            <a:r>
              <a:rPr>
                <a:solidFill>
                  <a:srgbClr val="666666"/>
                </a:solidFill>
                <a:latin typeface="Courier"/>
              </a:rPr>
              <a:t>=</a:t>
            </a:r>
            <a:r>
              <a:rPr>
                <a:latin typeface="Courier"/>
              </a:rPr>
              <a:t> smart[</a:t>
            </a:r>
            <a:r>
              <a:rPr>
                <a:solidFill>
                  <a:srgbClr val="4070A0"/>
                </a:solidFill>
                <a:latin typeface="Courier"/>
              </a:rPr>
              <a:t>"whz"</a:t>
            </a:r>
            <a:r>
              <a:rPr>
                <a:latin typeface="Courier"/>
              </a:rPr>
              <a:t>].between(</a:t>
            </a:r>
            <a:r>
              <a:rPr>
                <a:solidFill>
                  <a:srgbClr val="666666"/>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a:t>
            </a:r>
            <a:br/>
            <a:br/>
            <a:r>
              <a:rPr>
                <a:latin typeface="Courier"/>
              </a:rPr>
              <a:t>mean, sd </a:t>
            </a:r>
            <a:r>
              <a:rPr>
                <a:solidFill>
                  <a:srgbClr val="666666"/>
                </a:solidFill>
                <a:latin typeface="Courier"/>
              </a:rPr>
              <a:t>=</a:t>
            </a:r>
            <a:r>
              <a:rPr>
                <a:latin typeface="Courier"/>
              </a:rPr>
              <a:t> smart[</a:t>
            </a:r>
            <a:r>
              <a:rPr>
                <a:solidFill>
                  <a:srgbClr val="4070A0"/>
                </a:solidFill>
                <a:latin typeface="Courier"/>
              </a:rPr>
              <a:t>"whz"</a:t>
            </a:r>
            <a:r>
              <a:rPr>
                <a:latin typeface="Courier"/>
              </a:rPr>
              <a:t>].mean(), smart[</a:t>
            </a:r>
            <a:r>
              <a:rPr>
                <a:solidFill>
                  <a:srgbClr val="4070A0"/>
                </a:solidFill>
                <a:latin typeface="Courier"/>
              </a:rPr>
              <a:t>"whz"</a:t>
            </a:r>
            <a:r>
              <a:rPr>
                <a:latin typeface="Courier"/>
              </a:rPr>
              <a:t>].std()</a:t>
            </a:r>
            <a:br/>
            <a:r>
              <a:rPr>
                <a:latin typeface="Courier"/>
              </a:rPr>
              <a:t>smart_flagged </a:t>
            </a:r>
            <a:r>
              <a:rPr>
                <a:solidFill>
                  <a:srgbClr val="666666"/>
                </a:solidFill>
                <a:latin typeface="Courier"/>
              </a:rPr>
              <a:t>=</a:t>
            </a:r>
            <a:r>
              <a:rPr>
                <a:latin typeface="Courier"/>
              </a:rPr>
              <a:t> smart[</a:t>
            </a:r>
            <a:r>
              <a:rPr>
                <a:solidFill>
                  <a:srgbClr val="4070A0"/>
                </a:solidFill>
                <a:latin typeface="Courier"/>
              </a:rPr>
              <a:t>"whz"</a:t>
            </a:r>
            <a:r>
              <a:rPr>
                <a:latin typeface="Courier"/>
              </a:rPr>
              <a:t>].between(mean </a:t>
            </a:r>
            <a:r>
              <a:rPr>
                <a:solidFill>
                  <a:srgbClr val="666666"/>
                </a:solidFill>
                <a:latin typeface="Courier"/>
              </a:rPr>
              <a:t>-</a:t>
            </a:r>
            <a:r>
              <a:rPr>
                <a:latin typeface="Courier"/>
              </a:rPr>
              <a:t> </a:t>
            </a:r>
            <a:r>
              <a:rPr>
                <a:solidFill>
                  <a:srgbClr val="40A070"/>
                </a:solidFill>
                <a:latin typeface="Courier"/>
              </a:rPr>
              <a:t>3</a:t>
            </a:r>
            <a:r>
              <a:rPr>
                <a:latin typeface="Courier"/>
              </a:rPr>
              <a:t> </a:t>
            </a:r>
            <a:r>
              <a:rPr>
                <a:solidFill>
                  <a:srgbClr val="666666"/>
                </a:solidFill>
                <a:latin typeface="Courier"/>
              </a:rPr>
              <a:t>*</a:t>
            </a:r>
            <a:r>
              <a:rPr>
                <a:latin typeface="Courier"/>
              </a:rPr>
              <a:t> sd, mean </a:t>
            </a:r>
            <a:r>
              <a:rPr>
                <a:solidFill>
                  <a:srgbClr val="666666"/>
                </a:solidFill>
                <a:latin typeface="Courier"/>
              </a:rPr>
              <a:t>+</a:t>
            </a:r>
            <a:r>
              <a:rPr>
                <a:latin typeface="Courier"/>
              </a:rPr>
              <a:t> </a:t>
            </a:r>
            <a:r>
              <a:rPr>
                <a:solidFill>
                  <a:srgbClr val="40A070"/>
                </a:solidFill>
                <a:latin typeface="Courier"/>
              </a:rPr>
              <a:t>3</a:t>
            </a:r>
            <a:r>
              <a:rPr>
                <a:latin typeface="Courier"/>
              </a:rPr>
              <a:t> </a:t>
            </a:r>
            <a:r>
              <a:rPr>
                <a:solidFill>
                  <a:srgbClr val="666666"/>
                </a:solidFill>
                <a:latin typeface="Courier"/>
              </a:rPr>
              <a:t>*</a:t>
            </a:r>
            <a:r>
              <a:rPr>
                <a:latin typeface="Courier"/>
              </a:rPr>
              <a:t> sd)</a:t>
            </a:r>
            <a:br/>
            <a:br/>
            <a:r>
              <a:rPr>
                <a:solidFill>
                  <a:srgbClr val="008000"/>
                </a:solidFill>
                <a:latin typeface="Courier"/>
              </a:rPr>
              <a:t>print</a:t>
            </a:r>
            <a:r>
              <a:rPr>
                <a:latin typeface="Courier"/>
              </a:rPr>
              <a:t>(</a:t>
            </a:r>
            <a:r>
              <a:rPr>
                <a:solidFill>
                  <a:srgbClr val="BB6688"/>
                </a:solidFill>
                <a:latin typeface="Courier"/>
              </a:rPr>
              <a:t>f"WHO flags keep </a:t>
            </a:r>
            <a:r>
              <a:rPr>
                <a:solidFill>
                  <a:srgbClr val="4070A0"/>
                </a:solidFill>
                <a:latin typeface="Courier"/>
              </a:rPr>
              <a:t>{</a:t>
            </a:r>
            <a:r>
              <a:rPr>
                <a:latin typeface="Courier"/>
              </a:rPr>
              <a:t>who_flagged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SMART flags keep </a:t>
            </a:r>
            <a:r>
              <a:rPr>
                <a:solidFill>
                  <a:srgbClr val="4070A0"/>
                </a:solidFill>
                <a:latin typeface="Courier"/>
              </a:rPr>
              <a:t>{</a:t>
            </a:r>
            <a:r>
              <a:rPr>
                <a:latin typeface="Courier"/>
              </a:rPr>
              <a:t>smart_flagged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signalement — deux règles, deux réponses — En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007020"/>
                </a:solidFill>
                <a:latin typeface="Courier"/>
              </a:rPr>
              <a:t>&lt;-</a:t>
            </a:r>
            <a:r>
              <a:rPr>
                <a:latin typeface="Courier"/>
              </a:rPr>
              <a:t> smart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who_ok =</a:t>
            </a:r>
            <a:r>
              <a:rPr>
                <a:latin typeface="Courier"/>
              </a:rPr>
              <a:t> </a:t>
            </a:r>
            <a:r>
              <a:rPr>
                <a:solidFill>
                  <a:srgbClr val="06287E"/>
                </a:solidFill>
                <a:latin typeface="Courier"/>
              </a:rPr>
              <a:t>between</a:t>
            </a:r>
            <a:r>
              <a:rPr>
                <a:latin typeface="Courier"/>
              </a:rPr>
              <a:t>(whz, </a:t>
            </a:r>
            <a:r>
              <a:rPr>
                <a:solidFill>
                  <a:srgbClr val="4070A0"/>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a:t>
            </a:r>
            <a:br/>
            <a:r>
              <a:rPr>
                <a:latin typeface="Courier"/>
              </a:rPr>
              <a:t>         </a:t>
            </a:r>
            <a:r>
              <a:rPr>
                <a:solidFill>
                  <a:srgbClr val="7D9029"/>
                </a:solidFill>
                <a:latin typeface="Courier"/>
              </a:rPr>
              <a:t>smart_ok =</a:t>
            </a:r>
            <a:r>
              <a:rPr>
                <a:latin typeface="Courier"/>
              </a:rPr>
              <a:t> </a:t>
            </a:r>
            <a:r>
              <a:rPr>
                <a:solidFill>
                  <a:srgbClr val="06287E"/>
                </a:solidFill>
                <a:latin typeface="Courier"/>
              </a:rPr>
              <a:t>between</a:t>
            </a:r>
            <a:r>
              <a:rPr>
                <a:latin typeface="Courier"/>
              </a:rPr>
              <a:t>(whz, </a:t>
            </a:r>
            <a:r>
              <a:rPr>
                <a:solidFill>
                  <a:srgbClr val="06287E"/>
                </a:solidFill>
                <a:latin typeface="Courier"/>
              </a:rPr>
              <a:t>mean</a:t>
            </a:r>
            <a:r>
              <a:rPr>
                <a:latin typeface="Courier"/>
              </a:rPr>
              <a:t>(whz, </a:t>
            </a:r>
            <a:r>
              <a:rPr>
                <a:solidFill>
                  <a:srgbClr val="7D9029"/>
                </a:solidFill>
                <a:latin typeface="Courier"/>
              </a:rPr>
              <a:t>na.rm =</a:t>
            </a: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A070"/>
                </a:solidFill>
                <a:latin typeface="Courier"/>
              </a:rPr>
              <a:t>3</a:t>
            </a:r>
            <a:r>
              <a:rPr>
                <a:latin typeface="Courier"/>
              </a:rPr>
              <a:t> </a:t>
            </a:r>
            <a:r>
              <a:rPr>
                <a:solidFill>
                  <a:srgbClr val="4070A0"/>
                </a:solidFill>
                <a:latin typeface="Courier"/>
              </a:rPr>
              <a:t>*</a:t>
            </a:r>
            <a:r>
              <a:rPr>
                <a:latin typeface="Courier"/>
              </a:rPr>
              <a:t> </a:t>
            </a:r>
            <a:r>
              <a:rPr>
                <a:solidFill>
                  <a:srgbClr val="06287E"/>
                </a:solidFill>
                <a:latin typeface="Courier"/>
              </a:rPr>
              <a:t>sd</a:t>
            </a:r>
            <a:r>
              <a:rPr>
                <a:latin typeface="Courier"/>
              </a:rPr>
              <a:t>(whz,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06287E"/>
                </a:solidFill>
                <a:latin typeface="Courier"/>
              </a:rPr>
              <a:t>mean</a:t>
            </a:r>
            <a:r>
              <a:rPr>
                <a:latin typeface="Courier"/>
              </a:rPr>
              <a:t>(whz, </a:t>
            </a:r>
            <a:r>
              <a:rPr>
                <a:solidFill>
                  <a:srgbClr val="7D9029"/>
                </a:solidFill>
                <a:latin typeface="Courier"/>
              </a:rPr>
              <a:t>na.rm =</a:t>
            </a: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A070"/>
                </a:solidFill>
                <a:latin typeface="Courier"/>
              </a:rPr>
              <a:t>3</a:t>
            </a:r>
            <a:r>
              <a:rPr>
                <a:latin typeface="Courier"/>
              </a:rPr>
              <a:t> </a:t>
            </a:r>
            <a:r>
              <a:rPr>
                <a:solidFill>
                  <a:srgbClr val="4070A0"/>
                </a:solidFill>
                <a:latin typeface="Courier"/>
              </a:rPr>
              <a:t>*</a:t>
            </a:r>
            <a:r>
              <a:rPr>
                <a:latin typeface="Courier"/>
              </a:rPr>
              <a:t> </a:t>
            </a:r>
            <a:r>
              <a:rPr>
                <a:solidFill>
                  <a:srgbClr val="06287E"/>
                </a:solidFill>
                <a:latin typeface="Courier"/>
              </a:rPr>
              <a:t>sd</a:t>
            </a:r>
            <a:r>
              <a:rPr>
                <a:latin typeface="Courier"/>
              </a:rPr>
              <a:t>(whz, </a:t>
            </a:r>
            <a:r>
              <a:rPr>
                <a:solidFill>
                  <a:srgbClr val="7D9029"/>
                </a:solidFill>
                <a:latin typeface="Courier"/>
              </a:rPr>
              <a:t>na.rm =</a:t>
            </a:r>
            <a:r>
              <a:rPr>
                <a:latin typeface="Courier"/>
              </a:rPr>
              <a:t> </a:t>
            </a:r>
            <a:r>
              <a:rPr>
                <a:solidFill>
                  <a:srgbClr val="880000"/>
                </a:solidFill>
                <a:latin typeface="Courier"/>
              </a:rPr>
              <a:t>TRUE</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L’écart-type est déjà un constat — En Python</a:t>
            </a:r>
          </a:p>
        </p:txBody>
      </p:sp>
      <p:sp>
        <p:nvSpPr>
          <p:cNvPr id="3" name="Content Placeholder 2"/>
          <p:cNvSpPr>
            <a:spLocks noGrp="1"/>
          </p:cNvSpPr>
          <p:nvPr>
            <p:ph idx="1"/>
          </p:nvPr>
        </p:nvSpPr>
        <p:spPr/>
        <p:txBody>
          <a:bodyPr/>
          <a:lstStyle/>
          <a:p>
            <a:pPr lvl="0" indent="0">
              <a:buNone/>
            </a:pPr>
            <a:r>
              <a:rPr>
                <a:latin typeface="Courier"/>
              </a:rPr>
              <a:t>analysable </a:t>
            </a:r>
            <a:r>
              <a:rPr>
                <a:solidFill>
                  <a:srgbClr val="666666"/>
                </a:solidFill>
                <a:latin typeface="Courier"/>
              </a:rPr>
              <a:t>=</a:t>
            </a:r>
            <a:r>
              <a:rPr>
                <a:latin typeface="Courier"/>
              </a:rPr>
              <a:t> smart.loc[who_flagged, </a:t>
            </a:r>
            <a:r>
              <a:rPr>
                <a:solidFill>
                  <a:srgbClr val="4070A0"/>
                </a:solidFill>
                <a:latin typeface="Courier"/>
              </a:rPr>
              <a:t>"whz"</a:t>
            </a:r>
            <a:r>
              <a:rPr>
                <a:latin typeface="Courier"/>
              </a:rPr>
              <a:t>]</a:t>
            </a:r>
            <a:br/>
            <a:r>
              <a:rPr>
                <a:solidFill>
                  <a:srgbClr val="008000"/>
                </a:solidFill>
                <a:latin typeface="Courier"/>
              </a:rPr>
              <a:t>print</a:t>
            </a:r>
            <a:r>
              <a:rPr>
                <a:latin typeface="Courier"/>
              </a:rPr>
              <a:t>(</a:t>
            </a:r>
            <a:r>
              <a:rPr>
                <a:solidFill>
                  <a:srgbClr val="BB6688"/>
                </a:solidFill>
                <a:latin typeface="Courier"/>
              </a:rPr>
              <a:t>f"n = </a:t>
            </a:r>
            <a:r>
              <a:rPr>
                <a:solidFill>
                  <a:srgbClr val="4070A0"/>
                </a:solidFill>
                <a:latin typeface="Courier"/>
              </a:rPr>
              <a:t>{</a:t>
            </a:r>
            <a:r>
              <a:rPr>
                <a:solidFill>
                  <a:srgbClr val="008000"/>
                </a:solidFill>
                <a:latin typeface="Courier"/>
              </a:rPr>
              <a:t>len</a:t>
            </a:r>
            <a:r>
              <a:rPr>
                <a:latin typeface="Courier"/>
              </a:rPr>
              <a:t>(analysable)</a:t>
            </a:r>
            <a:r>
              <a:rPr>
                <a:solidFill>
                  <a:srgbClr val="4070A0"/>
                </a:solidFill>
                <a:latin typeface="Courier"/>
              </a:rPr>
              <a:t>}</a:t>
            </a:r>
            <a:r>
              <a:rPr>
                <a:solidFill>
                  <a:srgbClr val="BB6688"/>
                </a:solidFill>
                <a:latin typeface="Courier"/>
              </a:rPr>
              <a:t>, mean = </a:t>
            </a:r>
            <a:r>
              <a:rPr>
                <a:solidFill>
                  <a:srgbClr val="4070A0"/>
                </a:solidFill>
                <a:latin typeface="Courier"/>
              </a:rPr>
              <a:t>{</a:t>
            </a:r>
            <a:r>
              <a:rPr>
                <a:latin typeface="Courier"/>
              </a:rPr>
              <a:t>analysable</a:t>
            </a:r>
            <a:r>
              <a:rPr>
                <a:solidFill>
                  <a:srgbClr val="4070A0"/>
                </a:solidFill>
                <a:latin typeface="Courier"/>
              </a:rPr>
              <a:t>.</a:t>
            </a:r>
            <a:r>
              <a:rPr>
                <a:latin typeface="Courier"/>
              </a:rPr>
              <a:t>mean()</a:t>
            </a:r>
            <a:r>
              <a:rPr>
                <a:solidFill>
                  <a:srgbClr val="4070A0"/>
                </a:solidFill>
                <a:latin typeface="Courier"/>
              </a:rPr>
              <a:t>:.2f}</a:t>
            </a:r>
            <a:r>
              <a:rPr>
                <a:solidFill>
                  <a:srgbClr val="BB6688"/>
                </a:solidFill>
                <a:latin typeface="Courier"/>
              </a:rPr>
              <a:t>, "</a:t>
            </a:r>
            <a:br/>
            <a:r>
              <a:rPr>
                <a:latin typeface="Courier"/>
              </a:rPr>
              <a:t>      </a:t>
            </a:r>
            <a:r>
              <a:rPr>
                <a:solidFill>
                  <a:srgbClr val="BB6688"/>
                </a:solidFill>
                <a:latin typeface="Courier"/>
              </a:rPr>
              <a:t>f"sd = </a:t>
            </a:r>
            <a:r>
              <a:rPr>
                <a:solidFill>
                  <a:srgbClr val="4070A0"/>
                </a:solidFill>
                <a:latin typeface="Courier"/>
              </a:rPr>
              <a:t>{</a:t>
            </a:r>
            <a:r>
              <a:rPr>
                <a:latin typeface="Courier"/>
              </a:rPr>
              <a:t>analysable</a:t>
            </a:r>
            <a:r>
              <a:rPr>
                <a:solidFill>
                  <a:srgbClr val="4070A0"/>
                </a:solidFill>
                <a:latin typeface="Courier"/>
              </a:rPr>
              <a:t>.</a:t>
            </a:r>
            <a:r>
              <a:rPr>
                <a:latin typeface="Courier"/>
              </a:rPr>
              <a:t>std()</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L’écart-type est déjà un constat — En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r>
              <a:rPr>
                <a:latin typeface="Courier"/>
              </a:rPr>
              <a:t> </a:t>
            </a:r>
            <a:r>
              <a:rPr>
                <a:solidFill>
                  <a:srgbClr val="06287E"/>
                </a:solidFill>
                <a:latin typeface="Courier"/>
              </a:rPr>
              <a:t>filter</a:t>
            </a:r>
            <a:r>
              <a:rPr>
                <a:latin typeface="Courier"/>
              </a:rPr>
              <a:t>(who_ok)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mean =</a:t>
            </a:r>
            <a:r>
              <a:rPr>
                <a:latin typeface="Courier"/>
              </a:rPr>
              <a:t> </a:t>
            </a:r>
            <a:r>
              <a:rPr>
                <a:solidFill>
                  <a:srgbClr val="06287E"/>
                </a:solidFill>
                <a:latin typeface="Courier"/>
              </a:rPr>
              <a:t>mean</a:t>
            </a:r>
            <a:r>
              <a:rPr>
                <a:latin typeface="Courier"/>
              </a:rPr>
              <a:t>(whz), </a:t>
            </a:r>
            <a:r>
              <a:rPr>
                <a:solidFill>
                  <a:srgbClr val="7D9029"/>
                </a:solidFill>
                <a:latin typeface="Courier"/>
              </a:rPr>
              <a:t>sd =</a:t>
            </a:r>
            <a:r>
              <a:rPr>
                <a:latin typeface="Courier"/>
              </a:rPr>
              <a:t> </a:t>
            </a:r>
            <a:r>
              <a:rPr>
                <a:solidFill>
                  <a:srgbClr val="06287E"/>
                </a:solidFill>
                <a:latin typeface="Courier"/>
              </a:rPr>
              <a:t>sd</a:t>
            </a:r>
            <a:r>
              <a:rPr>
                <a:latin typeface="Courier"/>
              </a:rPr>
              <a:t>(whz))</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Enregistrez les scores z avec leurs entrées — En Python</a:t>
            </a:r>
          </a:p>
        </p:txBody>
      </p:sp>
      <p:sp>
        <p:nvSpPr>
          <p:cNvPr id="3" name="Content Placeholder 2"/>
          <p:cNvSpPr>
            <a:spLocks noGrp="1"/>
          </p:cNvSpPr>
          <p:nvPr>
            <p:ph idx="1"/>
          </p:nvPr>
        </p:nvSpPr>
        <p:spPr/>
        <p:txBody>
          <a:bodyPr/>
          <a:lstStyle/>
          <a:p>
            <a:pPr lvl="0" indent="0">
              <a:buNone/>
            </a:pPr>
            <a:r>
              <a:rPr>
                <a:latin typeface="Courier"/>
              </a:rPr>
              <a:t>smart[[</a:t>
            </a:r>
            <a:r>
              <a:rPr>
                <a:solidFill>
                  <a:srgbClr val="4070A0"/>
                </a:solidFill>
                <a:latin typeface="Courier"/>
              </a:rPr>
              <a:t>"child_id"</a:t>
            </a:r>
            <a:r>
              <a:rPr>
                <a:latin typeface="Courier"/>
              </a:rPr>
              <a:t>, </a:t>
            </a:r>
            <a:r>
              <a:rPr>
                <a:solidFill>
                  <a:srgbClr val="4070A0"/>
                </a:solidFill>
                <a:latin typeface="Courier"/>
              </a:rPr>
              <a:t>"cluster"</a:t>
            </a:r>
            <a:r>
              <a:rPr>
                <a:latin typeface="Courier"/>
              </a:rPr>
              <a:t>, </a:t>
            </a:r>
            <a:r>
              <a:rPr>
                <a:solidFill>
                  <a:srgbClr val="4070A0"/>
                </a:solidFill>
                <a:latin typeface="Courier"/>
              </a:rPr>
              <a:t>"team"</a:t>
            </a:r>
            <a:r>
              <a:rPr>
                <a:latin typeface="Courier"/>
              </a:rPr>
              <a:t>, </a:t>
            </a:r>
            <a:r>
              <a:rPr>
                <a:solidFill>
                  <a:srgbClr val="4070A0"/>
                </a:solidFill>
                <a:latin typeface="Courier"/>
              </a:rPr>
              <a:t>"age_months"</a:t>
            </a:r>
            <a:r>
              <a:rPr>
                <a:latin typeface="Courier"/>
              </a:rPr>
              <a:t>, </a:t>
            </a:r>
            <a:r>
              <a:rPr>
                <a:solidFill>
                  <a:srgbClr val="4070A0"/>
                </a:solidFill>
                <a:latin typeface="Courier"/>
              </a:rPr>
              <a:t>"sex"</a:t>
            </a:r>
            <a:r>
              <a:rPr>
                <a:latin typeface="Courier"/>
              </a:rPr>
              <a:t>, </a:t>
            </a:r>
            <a:r>
              <a:rPr>
                <a:solidFill>
                  <a:srgbClr val="4070A0"/>
                </a:solidFill>
                <a:latin typeface="Courier"/>
              </a:rPr>
              <a:t>"weight_kg"</a:t>
            </a:r>
            <a:r>
              <a:rPr>
                <a:latin typeface="Courier"/>
              </a:rPr>
              <a:t>,</a:t>
            </a:r>
            <a:br/>
            <a:r>
              <a:rPr>
                <a:latin typeface="Courier"/>
              </a:rPr>
              <a:t>       </a:t>
            </a:r>
            <a:r>
              <a:rPr>
                <a:solidFill>
                  <a:srgbClr val="4070A0"/>
                </a:solidFill>
                <a:latin typeface="Courier"/>
              </a:rPr>
              <a:t>"height_cm"</a:t>
            </a:r>
            <a:r>
              <a:rPr>
                <a:latin typeface="Courier"/>
              </a:rPr>
              <a:t>, </a:t>
            </a:r>
            <a:r>
              <a:rPr>
                <a:solidFill>
                  <a:srgbClr val="4070A0"/>
                </a:solidFill>
                <a:latin typeface="Courier"/>
              </a:rPr>
              <a:t>"measured_lying"</a:t>
            </a:r>
            <a:r>
              <a:rPr>
                <a:latin typeface="Courier"/>
              </a:rPr>
              <a:t>, </a:t>
            </a:r>
            <a:r>
              <a:rPr>
                <a:solidFill>
                  <a:srgbClr val="4070A0"/>
                </a:solidFill>
                <a:latin typeface="Courier"/>
              </a:rPr>
              <a:t>"oedema"</a:t>
            </a:r>
            <a:r>
              <a:rPr>
                <a:latin typeface="Courier"/>
              </a:rPr>
              <a:t>, </a:t>
            </a:r>
            <a:r>
              <a:rPr>
                <a:solidFill>
                  <a:srgbClr val="4070A0"/>
                </a:solidFill>
                <a:latin typeface="Courier"/>
              </a:rPr>
              <a:t>"whz"</a:t>
            </a:r>
            <a:r>
              <a:rPr>
                <a:latin typeface="Courier"/>
              </a:rPr>
              <a:t>]].to_csv(</a:t>
            </a:r>
            <a:br/>
            <a:r>
              <a:rPr>
                <a:latin typeface="Courier"/>
              </a:rPr>
              <a:t>    </a:t>
            </a:r>
            <a:r>
              <a:rPr>
                <a:solidFill>
                  <a:srgbClr val="4070A0"/>
                </a:solidFill>
                <a:latin typeface="Courier"/>
              </a:rPr>
              <a:t>"outputs/smart_with_zscores.csv"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Enregistrez les scores z avec leurs entrées — En R</a:t>
            </a:r>
          </a:p>
        </p:txBody>
      </p:sp>
      <p:sp>
        <p:nvSpPr>
          <p:cNvPr id="3" name="Content Placeholder 2"/>
          <p:cNvSpPr>
            <a:spLocks noGrp="1"/>
          </p:cNvSpPr>
          <p:nvPr>
            <p:ph idx="1"/>
          </p:nvPr>
        </p:nvSpPr>
        <p:spPr/>
        <p:txBody>
          <a:bodyPr/>
          <a:lstStyle/>
          <a:p>
            <a:pPr lvl="0" indent="0">
              <a:buNone/>
            </a:pPr>
            <a:r>
              <a:rPr>
                <a:latin typeface="Courier"/>
              </a:rPr>
              <a:t>readr</a:t>
            </a:r>
            <a:r>
              <a:rPr>
                <a:solidFill>
                  <a:srgbClr val="4070A0"/>
                </a:solidFill>
                <a:latin typeface="Courier"/>
              </a:rPr>
              <a:t>::</a:t>
            </a:r>
            <a:r>
              <a:rPr>
                <a:solidFill>
                  <a:srgbClr val="06287E"/>
                </a:solidFill>
                <a:latin typeface="Courier"/>
              </a:rPr>
              <a:t>write_csv</a:t>
            </a:r>
            <a:r>
              <a:rPr>
                <a:latin typeface="Courier"/>
              </a:rPr>
              <a:t>(smart,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"smart_with_zscores.csv"</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avez un score z pour chaque enfant analysable.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https://data-analysis.cassion.dev/fr/cours/nutrition-analysis-cmam-smart/nutrition-02-z-scores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 poids et de la taille au score z</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La méthode LMS, la recherche dans la table de référence, les trois scores z et ce que chacun mesure. Calculé sur 930 enfants, il donne une moyenne de -0,67 et un écart-type de 1,22 — et ce second nombre est déjà un constat.</vt:lpwstr>
  </property>
</Properties>
</file>