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notesMasters/notesMaster1.xml" ContentType="application/vnd.openxmlformats-officedocument.presentationml.notesMaster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 saveSubsetFonts="1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9144000" cy="5143500" type="screen16x9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>
    <p:restoredLeft autoAdjust="0" sz="15643"/>
    <p:restoredTop autoAdjust="0" sz="94694"/>
  </p:normalViewPr>
  <p:slideViewPr>
    <p:cSldViewPr snapToGrid="0" snapToObjects="1">
      <p:cViewPr varScale="1">
        <p:scale>
          <a:sx d="100" n="161"/>
          <a:sy d="100" n="161"/>
        </p:scale>
        <p:origin x="560" y="200"/>
      </p:cViewPr>
      <p:guideLst>
        <p:guide orient="horz" pos="1620"/>
        <p:guide pos="2880"/>
      </p:guideLst>
    </p:cSldViewPr>
  </p:slideViewPr>
  <p:outlineViewPr>
    <p:cViewPr>
      <p:scale>
        <a:sx d="100" n="33"/>
        <a:sy d="100" n="33"/>
      </p:scale>
      <p:origin x="0" y="0"/>
    </p:cViewPr>
  </p:outlineViewPr>
  <p:notesTextViewPr>
    <p:cViewPr>
      <p:scale>
        <a:sx d="100" n="100"/>
        <a:sy d="100" n="100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slide" Target="slides/slide6.xml" /><Relationship Id="rId8" Type="http://schemas.openxmlformats.org/officeDocument/2006/relationships/slide" Target="slides/slide7.xml" /><Relationship Id="rId9" Type="http://schemas.openxmlformats.org/officeDocument/2006/relationships/slide" Target="slides/slide8.xml" /><Relationship Id="rId10" Type="http://schemas.openxmlformats.org/officeDocument/2006/relationships/slide" Target="slides/slide9.xml" /><Relationship Id="rId11" Type="http://schemas.openxmlformats.org/officeDocument/2006/relationships/slide" Target="slides/slide10.xml" /><Relationship Id="rId12" Type="http://schemas.openxmlformats.org/officeDocument/2006/relationships/slide" Target="slides/slide11.xml" /><Relationship Id="rId13" Type="http://schemas.openxmlformats.org/officeDocument/2006/relationships/slide" Target="slides/slide12.xml" /><Relationship Id="rId14" Type="http://schemas.openxmlformats.org/officeDocument/2006/relationships/slide" Target="slides/slide13.xml" /><Relationship Id="rId15" Type="http://schemas.openxmlformats.org/officeDocument/2006/relationships/slide" Target="slides/slide14.xml" /><Relationship Id="rId16" Type="http://schemas.openxmlformats.org/officeDocument/2006/relationships/slide" Target="slides/slide15.xml" /><Relationship Id="rId17" Type="http://schemas.openxmlformats.org/officeDocument/2006/relationships/slide" Target="slides/slide16.xml" /><Relationship Id="rId18" Type="http://schemas.openxmlformats.org/officeDocument/2006/relationships/slide" Target="slides/slide17.xml" /><Relationship Id="rId19" Type="http://schemas.openxmlformats.org/officeDocument/2006/relationships/slide" Target="slides/slide18.xml" /><Relationship Id="rId20" Type="http://schemas.openxmlformats.org/officeDocument/2006/relationships/slide" Target="slides/slide19.xml" /><Relationship Id="rId21" Type="http://schemas.openxmlformats.org/officeDocument/2006/relationships/slide" Target="slides/slide20.xml" /><Relationship Id="rId22" Type="http://schemas.openxmlformats.org/officeDocument/2006/relationships/slide" Target="slides/slide21.xml" /><Relationship Id="rId23" Type="http://schemas.openxmlformats.org/officeDocument/2006/relationships/notesMaster" Target="notesMasters/notesMaster1.xml" /><Relationship Id="rId25" Type="http://schemas.openxmlformats.org/officeDocument/2006/relationships/viewProps" Target="viewProps.xml" /><Relationship Id="rId24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27" Type="http://schemas.openxmlformats.org/officeDocument/2006/relationships/tableStyles" Target="tableStyles.xml" /><Relationship Id="rId26" Type="http://schemas.openxmlformats.org/officeDocument/2006/relationships/theme" Target="theme/theme1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C1CCF-B725-44A7-AA57-5E433BD85C9F}" type="datetimeFigureOut">
              <a:rPr lang="en-US" smtClean="0"/>
              <a:t>1/2/22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BDFEC3-8487-43E8-A154-7C12CBC1F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7097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?><Relationships xmlns="http://schemas.openxmlformats.org/package/2006/relationships"><Relationship Id="rId2" Type="http://schemas.openxmlformats.org/officeDocument/2006/relationships/slide" Target="../slides/slide2.xml" /><Relationship Id="rId1" Type="http://schemas.openxmlformats.org/officeDocument/2006/relationships/notesMaster" Target="../notesMasters/notesMaster1.xml" /></Relationships>
</file>

<file path=ppt/notesSlides/_rels/notesSlide2.xml.rels><?xml version="1.0" encoding="UTF-8"?><Relationships xmlns="http://schemas.openxmlformats.org/package/2006/relationships"><Relationship Id="rId2" Type="http://schemas.openxmlformats.org/officeDocument/2006/relationships/slide" Target="../slides/slide3.xml" /><Relationship Id="rId1" Type="http://schemas.openxmlformats.org/officeDocument/2006/relationships/notesMaster" Target="../notesMasters/notesMaster1.xml" /></Relationships>
</file>

<file path=ppt/notesSlides/_rels/notesSlide3.xml.rels><?xml version="1.0" encoding="UTF-8"?><Relationships xmlns="http://schemas.openxmlformats.org/package/2006/relationships"><Relationship Id="rId2" Type="http://schemas.openxmlformats.org/officeDocument/2006/relationships/slide" Target="../slides/slide4.xml" /><Relationship Id="rId1" Type="http://schemas.openxmlformats.org/officeDocument/2006/relationships/notesMaster" Target="../notesMasters/notesMaster1.xml" /></Relationships>
</file>

<file path=ppt/notesSlides/_rels/notesSlide4.xml.rels><?xml version="1.0" encoding="UTF-8"?><Relationships xmlns="http://schemas.openxmlformats.org/package/2006/relationships"><Relationship Id="rId2" Type="http://schemas.openxmlformats.org/officeDocument/2006/relationships/slide" Target="../slides/slide6.xml" /><Relationship Id="rId1" Type="http://schemas.openxmlformats.org/officeDocument/2006/relationships/notesMaster" Target="../notesMasters/notesMaster1.xml" /></Relationships>
</file>

<file path=ppt/notesSlides/_rels/notesSlide5.xml.rels><?xml version="1.0" encoding="UTF-8"?><Relationships xmlns="http://schemas.openxmlformats.org/package/2006/relationships"><Relationship Id="rId2" Type="http://schemas.openxmlformats.org/officeDocument/2006/relationships/slide" Target="../slides/slide9.xml" /><Relationship Id="rId1" Type="http://schemas.openxmlformats.org/officeDocument/2006/relationships/notesMaster" Target="../notesMasters/notesMaster1.xml" /></Relationships>
</file>

<file path=ppt/notesSlides/_rels/notesSlide6.xml.rels><?xml version="1.0" encoding="UTF-8"?><Relationships xmlns="http://schemas.openxmlformats.org/package/2006/relationships"><Relationship Id="rId2" Type="http://schemas.openxmlformats.org/officeDocument/2006/relationships/slide" Target="../slides/slide11.xml" /><Relationship Id="rId1" Type="http://schemas.openxmlformats.org/officeDocument/2006/relationships/notesMaster" Target="../notesMasters/notesMaster1.xml" /></Relationships>
</file>

<file path=ppt/notesSlides/_rels/notesSlide7.xml.rels><?xml version="1.0" encoding="UTF-8"?><Relationships xmlns="http://schemas.openxmlformats.org/package/2006/relationships"><Relationship Id="rId2" Type="http://schemas.openxmlformats.org/officeDocument/2006/relationships/slide" Target="../slides/slide12.xml" /><Relationship Id="rId1" Type="http://schemas.openxmlformats.org/officeDocument/2006/relationships/notesMaster" Target="../notesMasters/notesMaster1.xml" /></Relationships>
</file>

<file path=ppt/notesSlides/_rels/notesSlide8.xml.rels><?xml version="1.0" encoding="UTF-8"?><Relationships xmlns="http://schemas.openxmlformats.org/package/2006/relationships"><Relationship Id="rId2" Type="http://schemas.openxmlformats.org/officeDocument/2006/relationships/slide" Target="../slides/slide14.xml" /><Relationship Id="rId1" Type="http://schemas.openxmlformats.org/officeDocument/2006/relationships/notesMaster" Target="../notesMasters/notesMaster1.xml" /></Relationships>
</file>

<file path=ppt/notesSlides/_rels/notesSlide9.xml.rels><?xml version="1.0" encoding="UTF-8"?><Relationships xmlns="http://schemas.openxmlformats.org/package/2006/relationships"><Relationship Id="rId2" Type="http://schemas.openxmlformats.org/officeDocument/2006/relationships/slide" Target="../slides/slide15.xml" /><Relationship Id="rId1" Type="http://schemas.openxmlformats.org/officeDocument/2006/relationships/notesMaster" Target="../notesMasters/notesMaster1.xml" /></Relationships>
</file>

<file path=ppt/notesSlides/_rels/notesSlide10.xml.rels><?xml version="1.0" encoding="UTF-8"?><Relationships xmlns="http://schemas.openxmlformats.org/package/2006/relationships"><Relationship Id="rId2" Type="http://schemas.openxmlformats.org/officeDocument/2006/relationships/slide" Target="../slides/slide18.xml" /><Relationship Id="rId1" Type="http://schemas.openxmlformats.org/officeDocument/2006/relationships/notesMaster" Target="../notesMasters/notesMaster1.xml" /></Relationships>
</file>

<file path=ppt/notesSlides/_rels/notesSlide11.xml.rels><?xml version="1.0" encoding="UTF-8"?><Relationships xmlns="http://schemas.openxmlformats.org/package/2006/relationships"><Relationship Id="rId2" Type="http://schemas.openxmlformats.org/officeDocument/2006/relationships/slide" Target="../slides/slide20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Severe, moderate and global acute malnutrition, the cut-offs the sector agreed on, and the oedema clause that makes every “count below the threshold” implementation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</a:t>
            </a:fld>
            <a:endParaRPr lang="en-US"/>
          </a:p>
        </p:txBody>
      </p:sp>
    </p:spTree>
  </p:cSld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Three terms, and they nest.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3</a:t>
            </a:fld>
            <a:endParaRPr lang="en-US"/>
          </a:p>
        </p:txBody>
      </p:sp>
    </p:spTree>
  </p:cSld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GAM is SAM plus MAM. It is not a separate condition; it is the total burden of acute malnutrition, and it is the figure the IPC phases and the 15% emergency threshold are defined against. Two structural points before any code. Each row is a complete definition on its own. A child is SAM by weight-for-height, </a:t>
            </a:r>
            <a:r>
              <a:rPr i="1"/>
              <a:t>or</a:t>
            </a:r>
            <a:r>
              <a:rPr/>
              <a:t> by MUAC, </a:t>
            </a:r>
            <a:r>
              <a:rPr i="1"/>
              <a:t>or</a:t>
            </a:r>
            <a:r>
              <a:rPr/>
              <a:t> by oedema — the criteria are alternatives, not requirements. Lesson 4 is entirely about how far the first two disagree. The oedema column is an OR, not an AND. A child with bilateral pitting oedema is severe whatever their measurements say. That clause is one term in a boolean expression and it is the term most often left out.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4</a:t>
            </a:fld>
            <a:endParaRPr lang="en-US"/>
          </a:p>
        </p:txBody>
      </p:sp>
    </p:spTree>
  </p:cSld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It is wrong in two ways at once. It drops the oedematous children, and </a:t>
            </a:r>
            <a:r>
              <a:rPr>
                <a:latin typeface="Courier"/>
              </a:rPr>
              <a:t>na.rm</a:t>
            </a:r>
            <a:r>
              <a:rPr/>
              <a:t> or a null-propagating comparison silently drops the children with no z-score — so both the numerator and the denominator are quietly different from what the label claims.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6</a:t>
            </a:fld>
            <a:endParaRPr lang="en-US"/>
          </a:p>
        </p:txBody>
      </p:sp>
    </p:spTree>
  </p:cSld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852 analysable children: GAM 14.9%, SAM 3.8%. Three details in that code are load-bearing. MAM excludes oedema explicitly. An oedematous child whose z-score falls in the moderate band is severe, not moderate, and without the </a:t>
            </a:r>
            <a:r>
              <a:rPr>
                <a:latin typeface="Courier"/>
              </a:rPr>
              <a:t>&amp; ~oedema</a:t>
            </a:r>
            <a:r>
              <a:rPr/>
              <a:t> they would be counted in both — so SAM plus MAM would exceed GAM. The bounds are half-open. </a:t>
            </a:r>
            <a:r>
              <a:rPr>
                <a:latin typeface="Courier"/>
              </a:rPr>
              <a:t>-3 \&lt;= z \&lt; -2</a:t>
            </a:r>
            <a:r>
              <a:rPr/>
              <a:t>. A child at exactly -3.0 is severe. Getting this wrong moves a handful of children and is the kind of thing two analysts discover they disagree on at the worst moment. The denominator is stated. 852, not 930 — the difference is children with no computable z-score and children outside the flagging bounds, and lesson 2 required you to report those three groups separately.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9</a:t>
            </a:fld>
            <a:endParaRPr lang="en-US"/>
          </a:p>
        </p:txBody>
      </p:sp>
    </p:spTree>
  </p:cSld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Two assertions, and they catch the oedema mistake, the bound mistake and any future edit that breaks the nesting. Run them every time.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11</a:t>
            </a:fld>
            <a:endParaRPr lang="en-US"/>
          </a:p>
        </p:txBody>
      </p:sp>
    </p:spTree>
  </p:cSld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The screening register has MUAC and oedema and no weight or height, so it supports the MUAC-based definitions only.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12</a:t>
            </a:fld>
            <a:endParaRPr lang="en-US"/>
          </a:p>
        </p:txBody>
      </p:sp>
    </p:spTree>
  </p:cSld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Name the measure in the indicator. </a:t>
            </a:r>
            <a:r>
              <a:rPr>
                <a:latin typeface="Courier"/>
              </a:rPr>
              <a:t>gam_muac_percent</a:t>
            </a:r>
            <a:r>
              <a:rPr/>
              <a:t> and </a:t>
            </a:r>
            <a:r>
              <a:rPr>
                <a:latin typeface="Courier"/>
              </a:rPr>
              <a:t>gam_whz_percent</a:t>
            </a:r>
            <a:r>
              <a:rPr/>
              <a:t> are different indicators that both get called “GAM”, and the indicator design course’s rule about putting the measure in the name is not pedantry here — the next lesson shows the two disagreeing on three-quarters of severe cases.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14</a:t>
            </a:fld>
            <a:endParaRPr lang="en-US"/>
          </a:p>
        </p:txBody>
      </p:sp>
    </p:spTree>
  </p:cSld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Three things the case definition deliberately leaves out, each of which someone will assume. Age. The definitions apply to children 6 to 59 months. Below six months the standards and the case definitions are different; above 59 months they do not apply at all. Check the age range before classifying.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15</a:t>
            </a:fld>
            <a:endParaRPr lang="en-US"/>
          </a:p>
        </p:txBody>
      </p:sp>
    </p:spTree>
  </p:cSld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Admission. A case definition says who </a:t>
            </a:r>
            <a:r>
              <a:rPr i="1"/>
              <a:t>is</a:t>
            </a:r>
            <a:r>
              <a:rPr/>
              <a:t> malnourished. Whether they are admitted depends on the programme’s protocol, which may use one criterion, both, or MUAC only for community screening and weight-for-height at the site. The register’s </a:t>
            </a:r>
            <a:r>
              <a:rPr>
                <a:latin typeface="Courier"/>
              </a:rPr>
              <a:t>admission_criterion</a:t>
            </a:r>
            <a:r>
              <a:rPr/>
              <a:t> records what the site entered, not everything the child met. Severity within severe. SAM with complications needs inpatient care; SAM without needs outpatient. The definition does not distinguish them, and the appetite test and clinical signs that do are not in an anthropometric dataset.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18</a:t>
            </a:fld>
            <a:endParaRPr lang="en-US"/>
          </a:p>
        </p:txBody>
      </p:sp>
    </p:spTree>
  </p:cSld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You can classify a child by either measure. The next lesson puts the two measures on the same children and finds that they disagree on three-quarters of severe cases — and that the disagreement has a cause you can name in one number.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20</a:t>
            </a:fld>
            <a:endParaRPr lang="en-US"/>
          </a:p>
        </p:txBody>
      </p:sp>
    </p:spTree>
  </p:cSld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5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theme/theme1.xml" Type="http://schemas.openxmlformats.org/officeDocument/2006/relationships/theme" /><Relationship Id="rId2" Target="../slideLayouts/slideLayout2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0" Target="../slideLayouts/slideLayout10.xml" Type="http://schemas.openxmlformats.org/officeDocument/2006/relationships/slideLayout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200875"/>
      </p:ext>
    </p:extLst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342900" eaLnBrk="1" hangingPunct="1" latinLnBrk="0" rtl="0">
        <a:spcBef>
          <a:spcPct val="0"/>
        </a:spcBef>
        <a:buNone/>
        <a:defRPr kern="1200" sz="33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342900" eaLnBrk="1" hangingPunct="1" indent="-342900" latinLnBrk="0" marL="342900" rtl="0">
        <a:spcBef>
          <a:spcPct val="20000"/>
        </a:spcBef>
        <a:buFont typeface="Arial"/>
        <a:buChar char="•"/>
        <a:defRPr kern="1200" sz="2400">
          <a:solidFill>
            <a:schemeClr val="tx1"/>
          </a:solidFill>
          <a:latin typeface="+mn-lt"/>
          <a:ea typeface="+mn-ea"/>
          <a:cs typeface="+mn-cs"/>
        </a:defRPr>
      </a:lvl1pPr>
      <a:lvl2pPr algn="l" defTabSz="342900" eaLnBrk="1" hangingPunct="1" indent="-342900" latinLnBrk="0" marL="685800" rtl="0">
        <a:spcBef>
          <a:spcPct val="20000"/>
        </a:spcBef>
        <a:buFont typeface="Arial"/>
        <a:buChar char="–"/>
        <a:defRPr kern="1200" sz="2100">
          <a:solidFill>
            <a:schemeClr val="tx1"/>
          </a:solidFill>
          <a:latin typeface="+mn-lt"/>
          <a:ea typeface="+mn-ea"/>
          <a:cs typeface="+mn-cs"/>
        </a:defRPr>
      </a:lvl2pPr>
      <a:lvl3pPr algn="l" defTabSz="342900" eaLnBrk="1" hangingPunct="1" indent="-342900" latinLnBrk="0" marL="1028700" rtl="0">
        <a:spcBef>
          <a:spcPct val="20000"/>
        </a:spcBef>
        <a:buFont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342900" eaLnBrk="1" hangingPunct="1" indent="-342900" latinLnBrk="0" marL="1371600" rtl="0">
        <a:spcBef>
          <a:spcPct val="20000"/>
        </a:spcBef>
        <a:buFont typeface="Arial"/>
        <a:buChar char="–"/>
        <a:defRPr kern="1200" sz="1500">
          <a:solidFill>
            <a:schemeClr val="tx1"/>
          </a:solidFill>
          <a:latin typeface="+mn-lt"/>
          <a:ea typeface="+mn-ea"/>
          <a:cs typeface="+mn-cs"/>
        </a:defRPr>
      </a:lvl4pPr>
      <a:lvl5pPr algn="l" defTabSz="342900" eaLnBrk="1" hangingPunct="1" indent="-342900" latinLnBrk="0" marL="1714500" rtl="0">
        <a:spcBef>
          <a:spcPct val="20000"/>
        </a:spcBef>
        <a:buFont typeface="Arial"/>
        <a:buChar char="»"/>
        <a:defRPr kern="1200" sz="1500">
          <a:solidFill>
            <a:schemeClr val="tx1"/>
          </a:solidFill>
          <a:latin typeface="+mn-lt"/>
          <a:ea typeface="+mn-ea"/>
          <a:cs typeface="+mn-cs"/>
        </a:defRPr>
      </a:lvl5pPr>
      <a:lvl6pPr algn="l" defTabSz="342900" eaLnBrk="1" hangingPunct="1" indent="-342900" latinLnBrk="0" marL="2057400" rtl="0">
        <a:spcBef>
          <a:spcPct val="20000"/>
        </a:spcBef>
        <a:buFont typeface="Arial"/>
        <a:buChar char="•"/>
        <a:defRPr kern="1200" sz="1500">
          <a:solidFill>
            <a:schemeClr val="tx1"/>
          </a:solidFill>
          <a:latin typeface="+mn-lt"/>
          <a:ea typeface="+mn-ea"/>
          <a:cs typeface="+mn-cs"/>
        </a:defRPr>
      </a:lvl6pPr>
      <a:lvl7pPr algn="l" defTabSz="342900" eaLnBrk="1" hangingPunct="1" indent="-342900" latinLnBrk="0" marL="2400300" rtl="0">
        <a:spcBef>
          <a:spcPct val="20000"/>
        </a:spcBef>
        <a:buFont typeface="Arial"/>
        <a:buChar char="•"/>
        <a:defRPr kern="1200" sz="1500">
          <a:solidFill>
            <a:schemeClr val="tx1"/>
          </a:solidFill>
          <a:latin typeface="+mn-lt"/>
          <a:ea typeface="+mn-ea"/>
          <a:cs typeface="+mn-cs"/>
        </a:defRPr>
      </a:lvl7pPr>
      <a:lvl8pPr algn="l" defTabSz="342900" eaLnBrk="1" hangingPunct="1" indent="-342900" latinLnBrk="0" marL="2743200" rtl="0">
        <a:spcBef>
          <a:spcPct val="20000"/>
        </a:spcBef>
        <a:buFont typeface="Arial"/>
        <a:buChar char="•"/>
        <a:defRPr kern="1200" sz="1500">
          <a:solidFill>
            <a:schemeClr val="tx1"/>
          </a:solidFill>
          <a:latin typeface="+mn-lt"/>
          <a:ea typeface="+mn-ea"/>
          <a:cs typeface="+mn-cs"/>
        </a:defRPr>
      </a:lvl8pPr>
      <a:lvl9pPr algn="l" defTabSz="342900" eaLnBrk="1" hangingPunct="1" indent="-342900" latinLnBrk="0" marL="3086100" rtl="0">
        <a:spcBef>
          <a:spcPct val="20000"/>
        </a:spcBef>
        <a:buFont typeface="Arial"/>
        <a:buChar char="•"/>
        <a:defRPr kern="1200" sz="15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342900" eaLnBrk="1" hangingPunct="1" latinLnBrk="0" marL="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1pPr>
      <a:lvl2pPr algn="l" defTabSz="342900" eaLnBrk="1" hangingPunct="1" latinLnBrk="0" marL="3429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2pPr>
      <a:lvl3pPr algn="l" defTabSz="342900" eaLnBrk="1" hangingPunct="1" latinLnBrk="0" marL="6858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3pPr>
      <a:lvl4pPr algn="l" defTabSz="342900" eaLnBrk="1" hangingPunct="1" latinLnBrk="0" marL="10287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4pPr>
      <a:lvl5pPr algn="l" defTabSz="342900" eaLnBrk="1" hangingPunct="1" latinLnBrk="0" marL="13716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5pPr>
      <a:lvl6pPr algn="l" defTabSz="342900" eaLnBrk="1" hangingPunct="1" latinLnBrk="0" marL="17145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6pPr>
      <a:lvl7pPr algn="l" defTabSz="342900" eaLnBrk="1" hangingPunct="1" latinLnBrk="0" marL="20574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7pPr>
      <a:lvl8pPr algn="l" defTabSz="342900" eaLnBrk="1" hangingPunct="1" latinLnBrk="0" marL="24003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8pPr>
      <a:lvl9pPr algn="l" defTabSz="342900" eaLnBrk="1" hangingPunct="1" latinLnBrk="0" marL="27432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.xml" 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2.xml" /></Relationships>
</file>

<file path=ppt/slides/_rels/slide4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3.xml" /></Relationships>
</file>

<file path=ppt/slides/_rels/slide5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4.xml" /></Relationships>
</file>

<file path=ppt/slides/_rels/slide7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8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9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5.xml" /></Relationships>
</file>

<file path=ppt/slides/_rels/slide10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6.xml" /></Relationships>
</file>

<file path=ppt/slides/_rels/slide1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7.xml" /></Relationships>
</file>

<file path=ppt/slides/_rels/slide13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4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8.xml" /></Relationships>
</file>

<file path=ppt/slides/_rels/slide15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9.xml" /></Relationships>
</file>

<file path=ppt/slides/_rels/slide16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7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8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0.xml" /></Relationships>
</file>

<file path=ppt/slides/_rels/slide19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0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1.xml" /></Relationships>
</file>

<file path=ppt/slides/_rels/slide2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hyperlink" Target="https://data-analysis.cassion.dev/courses/nutrition-analysis-cmam-smart/nutrition-03-sam-and-mam" TargetMode="Externa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pPr lvl="0" indent="0" marL="0">
              <a:buNone/>
            </a:pPr>
            <a:r>
              <a:rPr/>
              <a:t>The case definitions, and the clause everyone drops</a:t>
            </a:r>
          </a:p>
        </p:txBody>
      </p:sp>
      <p:sp>
        <p:nvSpPr>
          <p:cNvPr id="3" name="Subtitle 2"/>
          <p:cNvSpPr>
            <a:spLocks noGrp="1"/>
          </p:cNvSpPr>
          <p:nvPr>
            <p:ph idx="1" type="subTitle"/>
          </p:nvPr>
        </p:nvSpPr>
        <p:spPr>
          <a:xfrm>
            <a:off x="1371600" y="2914650"/>
            <a:ext cx="6400800" cy="1314450"/>
          </a:xfrm>
        </p:spPr>
        <p:txBody>
          <a:bodyPr/>
          <a:lstStyle/>
          <a:p>
            <a:pPr lvl="0" indent="0" marL="0">
              <a:buNone/>
            </a:pPr>
            <a:r>
              <a:rPr/>
              <a:t>Severe, moderate and global acute malnutrition, the cut-offs the sector agreed on, and the oedema clause that makes every “count below the threshold” implementation wrong.</a:t>
            </a:r>
            <a:br/>
            <a:br/>
            <a:r>
              <a:rPr/>
              <a:t>Pierre Robentz Cassion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idx="10" sz="half" type="dt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Lesson 3 of 8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What this lesson covers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The definitions</a:t>
            </a:r>
          </a:p>
          <a:p>
            <a:pPr lvl="0"/>
            <a:r>
              <a:rPr/>
              <a:t>The implementation that is wrong</a:t>
            </a:r>
          </a:p>
          <a:p>
            <a:pPr lvl="0"/>
            <a:r>
              <a:rPr/>
              <a:t>The implementation that is right</a:t>
            </a:r>
          </a:p>
          <a:p>
            <a:pPr lvl="0"/>
            <a:r>
              <a:rPr/>
              <a:t>Check that the parts sum to the whole</a:t>
            </a:r>
          </a:p>
          <a:p>
            <a:pPr lvl="0"/>
            <a:r>
              <a:rPr/>
              <a:t>The MUAC definitions, on the register</a:t>
            </a:r>
          </a:p>
          <a:p>
            <a:pPr lvl="0"/>
            <a:r>
              <a:rPr/>
              <a:t>What a definition does not say</a:t>
            </a:r>
          </a:p>
          <a:p>
            <a:pPr lvl="0"/>
            <a:r>
              <a:rPr/>
              <a:t>What comes next</a:t>
            </a:r>
          </a:p>
        </p:txBody>
      </p:sp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The definitions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457200" y="1193800"/>
          <a:ext cx="8229600" cy="33909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Term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Weight-for-height 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MUAC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Oedema</a:t>
                      </a: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 b="1"/>
                        <a:t>SAM</a:t>
                      </a:r>
                      <a:r>
                        <a:rPr/>
                        <a:t> — severe acute malnutrition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below -3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below 115 mm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present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 b="1"/>
                        <a:t>MAM</a:t>
                      </a:r>
                      <a:r>
                        <a:rPr/>
                        <a:t> — moderate acute malnutrition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-3 to below -2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115 to below 125 mm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—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 b="1"/>
                        <a:t>GAM</a:t>
                      </a:r>
                      <a:r>
                        <a:rPr/>
                        <a:t> — global acute malnutrition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below -2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below 125 mm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present</a:t>
                      </a:r>
                    </a:p>
                  </a:txBody>
                </a:tc>
              </a:tr>
            </a:tbl>
          </a:graphicData>
        </a:graphic>
      </p:graphicFrame>
    </p:spTree>
  </p:cSld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The definitions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GAM is SAM plus MAM — It is not a separate condition; it is the total burden of acute malnutrition, and it is the…</a:t>
            </a:r>
          </a:p>
          <a:p>
            <a:pPr lvl="0"/>
            <a:r>
              <a:rPr/>
              <a:t>Each row is a complete definition on its own — A child is SAM by weight-for-height, </a:t>
            </a:r>
            <a:r>
              <a:rPr i="1"/>
              <a:t>or</a:t>
            </a:r>
            <a:r>
              <a:rPr/>
              <a:t> by MUAC, </a:t>
            </a:r>
            <a:r>
              <a:rPr i="1"/>
              <a:t>or</a:t>
            </a:r>
            <a:r>
              <a:rPr/>
              <a:t> by oedema — the…</a:t>
            </a:r>
          </a:p>
          <a:p>
            <a:pPr lvl="0"/>
            <a:r>
              <a:rPr/>
              <a:t>The oedema column is an OR, not an AND — A child with bilateral pitting oedema is severe whatever their measurements say</a:t>
            </a:r>
          </a:p>
        </p:txBody>
      </p:sp>
    </p:spTree>
  </p:cSld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The implementation that is wrong — In Python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 i="1">
                <a:solidFill>
                  <a:srgbClr val="60A0B0"/>
                </a:solidFill>
                <a:latin typeface="Courier"/>
              </a:rPr>
              <a:t># WRONG: the definition everybody writes first</a:t>
            </a:r>
            <a:br/>
            <a:r>
              <a:rPr>
                <a:latin typeface="Courier"/>
              </a:rPr>
              <a:t>sam_wrong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(smart[</a:t>
            </a:r>
            <a:r>
              <a:rPr>
                <a:solidFill>
                  <a:srgbClr val="4070A0"/>
                </a:solidFill>
                <a:latin typeface="Courier"/>
              </a:rPr>
              <a:t>"whz"</a:t>
            </a:r>
            <a:r>
              <a:rPr>
                <a:latin typeface="Courier"/>
              </a:rPr>
              <a:t>] </a:t>
            </a:r>
            <a:r>
              <a:rPr>
                <a:solidFill>
                  <a:srgbClr val="666666"/>
                </a:solidFill>
                <a:latin typeface="Courier"/>
              </a:rPr>
              <a:t>&lt;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666666"/>
                </a:solidFill>
                <a:latin typeface="Courier"/>
              </a:rPr>
              <a:t>-</a:t>
            </a:r>
            <a:r>
              <a:rPr>
                <a:solidFill>
                  <a:srgbClr val="40A070"/>
                </a:solidFill>
                <a:latin typeface="Courier"/>
              </a:rPr>
              <a:t>3</a:t>
            </a:r>
            <a:r>
              <a:rPr>
                <a:latin typeface="Courier"/>
              </a:rPr>
              <a:t>).</a:t>
            </a:r>
            <a:r>
              <a:rPr>
                <a:solidFill>
                  <a:srgbClr val="008000"/>
                </a:solidFill>
                <a:latin typeface="Courier"/>
              </a:rPr>
              <a:t>sum</a:t>
            </a:r>
            <a:r>
              <a:rPr>
                <a:latin typeface="Courier"/>
              </a:rPr>
              <a:t>()</a:t>
            </a:r>
          </a:p>
        </p:txBody>
      </p:sp>
    </p:spTree>
  </p:cSld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The implementation that is wrong — In 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 i="1">
                <a:solidFill>
                  <a:srgbClr val="60A0B0"/>
                </a:solidFill>
                <a:latin typeface="Courier"/>
              </a:rPr>
              <a:t># WRONG</a:t>
            </a:r>
            <a:br/>
            <a:r>
              <a:rPr>
                <a:solidFill>
                  <a:srgbClr val="06287E"/>
                </a:solidFill>
                <a:latin typeface="Courier"/>
              </a:rPr>
              <a:t>sum</a:t>
            </a:r>
            <a:r>
              <a:rPr>
                <a:latin typeface="Courier"/>
              </a:rPr>
              <a:t>(smart</a:t>
            </a:r>
            <a:r>
              <a:rPr>
                <a:solidFill>
                  <a:srgbClr val="4070A0"/>
                </a:solidFill>
                <a:latin typeface="Courier"/>
              </a:rPr>
              <a:t>$</a:t>
            </a:r>
            <a:r>
              <a:rPr>
                <a:latin typeface="Courier"/>
              </a:rPr>
              <a:t>whz </a:t>
            </a:r>
            <a:r>
              <a:rPr>
                <a:solidFill>
                  <a:srgbClr val="4070A0"/>
                </a:solidFill>
                <a:latin typeface="Courier"/>
              </a:rPr>
              <a:t>&lt;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70A0"/>
                </a:solidFill>
                <a:latin typeface="Courier"/>
              </a:rPr>
              <a:t>-</a:t>
            </a:r>
            <a:r>
              <a:rPr>
                <a:solidFill>
                  <a:srgbClr val="40A070"/>
                </a:solidFill>
                <a:latin typeface="Courier"/>
              </a:rPr>
              <a:t>3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7D9029"/>
                </a:solidFill>
                <a:latin typeface="Courier"/>
              </a:rPr>
              <a:t>na.rm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880000"/>
                </a:solidFill>
                <a:latin typeface="Courier"/>
              </a:rPr>
              <a:t>TRUE</a:t>
            </a:r>
            <a:r>
              <a:rPr>
                <a:latin typeface="Courier"/>
              </a:rPr>
              <a:t>)</a:t>
            </a:r>
          </a:p>
        </p:txBody>
      </p:sp>
    </p:spTree>
  </p:cSld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The implementation that is right — In Python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 b="1">
                <a:solidFill>
                  <a:srgbClr val="008000"/>
                </a:solidFill>
                <a:latin typeface="Courier"/>
              </a:rPr>
              <a:t>import</a:t>
            </a:r>
            <a:r>
              <a:rPr>
                <a:latin typeface="Courier"/>
              </a:rPr>
              <a:t> pandas </a:t>
            </a:r>
            <a:r>
              <a:rPr b="1">
                <a:solidFill>
                  <a:srgbClr val="008000"/>
                </a:solidFill>
                <a:latin typeface="Courier"/>
              </a:rPr>
              <a:t>as</a:t>
            </a:r>
            <a:r>
              <a:rPr>
                <a:latin typeface="Courier"/>
              </a:rPr>
              <a:t> pd</a:t>
            </a:r>
            <a:br/>
            <a:br/>
            <a:r>
              <a:rPr>
                <a:latin typeface="Courier"/>
              </a:rPr>
              <a:t>analysable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smart[smart[</a:t>
            </a:r>
            <a:r>
              <a:rPr>
                <a:solidFill>
                  <a:srgbClr val="4070A0"/>
                </a:solidFill>
                <a:latin typeface="Courier"/>
              </a:rPr>
              <a:t>"whz"</a:t>
            </a:r>
            <a:r>
              <a:rPr>
                <a:latin typeface="Courier"/>
              </a:rPr>
              <a:t>].between(</a:t>
            </a:r>
            <a:r>
              <a:rPr>
                <a:solidFill>
                  <a:srgbClr val="666666"/>
                </a:solidFill>
                <a:latin typeface="Courier"/>
              </a:rPr>
              <a:t>-</a:t>
            </a:r>
            <a:r>
              <a:rPr>
                <a:solidFill>
                  <a:srgbClr val="40A070"/>
                </a:solidFill>
                <a:latin typeface="Courier"/>
              </a:rPr>
              <a:t>5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A070"/>
                </a:solidFill>
                <a:latin typeface="Courier"/>
              </a:rPr>
              <a:t>5</a:t>
            </a:r>
            <a:r>
              <a:rPr>
                <a:latin typeface="Courier"/>
              </a:rPr>
              <a:t>)].copy()</a:t>
            </a:r>
            <a:br/>
            <a:r>
              <a:rPr>
                <a:latin typeface="Courier"/>
              </a:rPr>
              <a:t>oedema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analysable[</a:t>
            </a:r>
            <a:r>
              <a:rPr>
                <a:solidFill>
                  <a:srgbClr val="4070A0"/>
                </a:solidFill>
                <a:latin typeface="Courier"/>
              </a:rPr>
              <a:t>"oedema"</a:t>
            </a:r>
            <a:r>
              <a:rPr>
                <a:latin typeface="Courier"/>
              </a:rPr>
              <a:t>] </a:t>
            </a:r>
            <a:r>
              <a:rPr>
                <a:solidFill>
                  <a:srgbClr val="666666"/>
                </a:solidFill>
                <a:latin typeface="Courier"/>
              </a:rPr>
              <a:t>==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19177C"/>
                </a:solidFill>
                <a:latin typeface="Courier"/>
              </a:rPr>
              <a:t>True</a:t>
            </a:r>
            <a:br/>
            <a:br/>
            <a:r>
              <a:rPr>
                <a:latin typeface="Courier"/>
              </a:rPr>
              <a:t>analysable[</a:t>
            </a:r>
            <a:r>
              <a:rPr>
                <a:solidFill>
                  <a:srgbClr val="4070A0"/>
                </a:solidFill>
                <a:latin typeface="Courier"/>
              </a:rPr>
              <a:t>"sam"</a:t>
            </a:r>
            <a:r>
              <a:rPr>
                <a:latin typeface="Courier"/>
              </a:rPr>
              <a:t>]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(analysable[</a:t>
            </a:r>
            <a:r>
              <a:rPr>
                <a:solidFill>
                  <a:srgbClr val="4070A0"/>
                </a:solidFill>
                <a:latin typeface="Courier"/>
              </a:rPr>
              <a:t>"whz"</a:t>
            </a:r>
            <a:r>
              <a:rPr>
                <a:latin typeface="Courier"/>
              </a:rPr>
              <a:t>] </a:t>
            </a:r>
            <a:r>
              <a:rPr>
                <a:solidFill>
                  <a:srgbClr val="666666"/>
                </a:solidFill>
                <a:latin typeface="Courier"/>
              </a:rPr>
              <a:t>&lt;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666666"/>
                </a:solidFill>
                <a:latin typeface="Courier"/>
              </a:rPr>
              <a:t>-</a:t>
            </a:r>
            <a:r>
              <a:rPr>
                <a:solidFill>
                  <a:srgbClr val="40A070"/>
                </a:solidFill>
                <a:latin typeface="Courier"/>
              </a:rPr>
              <a:t>3</a:t>
            </a:r>
            <a:r>
              <a:rPr>
                <a:latin typeface="Courier"/>
              </a:rPr>
              <a:t>) </a:t>
            </a:r>
            <a:r>
              <a:rPr>
                <a:solidFill>
                  <a:srgbClr val="666666"/>
                </a:solidFill>
                <a:latin typeface="Courier"/>
              </a:rPr>
              <a:t>|</a:t>
            </a:r>
            <a:r>
              <a:rPr>
                <a:latin typeface="Courier"/>
              </a:rPr>
              <a:t> oedema</a:t>
            </a:r>
            <a:br/>
            <a:r>
              <a:rPr>
                <a:latin typeface="Courier"/>
              </a:rPr>
              <a:t>analysable[</a:t>
            </a:r>
            <a:r>
              <a:rPr>
                <a:solidFill>
                  <a:srgbClr val="4070A0"/>
                </a:solidFill>
                <a:latin typeface="Courier"/>
              </a:rPr>
              <a:t>"mam"</a:t>
            </a:r>
            <a:r>
              <a:rPr>
                <a:latin typeface="Courier"/>
              </a:rPr>
              <a:t>]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(analysable[</a:t>
            </a:r>
            <a:r>
              <a:rPr>
                <a:solidFill>
                  <a:srgbClr val="4070A0"/>
                </a:solidFill>
                <a:latin typeface="Courier"/>
              </a:rPr>
              <a:t>"whz"</a:t>
            </a:r>
            <a:r>
              <a:rPr>
                <a:latin typeface="Courier"/>
              </a:rPr>
              <a:t>].between(</a:t>
            </a:r>
            <a:r>
              <a:rPr>
                <a:solidFill>
                  <a:srgbClr val="666666"/>
                </a:solidFill>
                <a:latin typeface="Courier"/>
              </a:rPr>
              <a:t>-</a:t>
            </a:r>
            <a:r>
              <a:rPr>
                <a:solidFill>
                  <a:srgbClr val="40A070"/>
                </a:solidFill>
                <a:latin typeface="Courier"/>
              </a:rPr>
              <a:t>3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666666"/>
                </a:solidFill>
                <a:latin typeface="Courier"/>
              </a:rPr>
              <a:t>-</a:t>
            </a:r>
            <a:r>
              <a:rPr>
                <a:solidFill>
                  <a:srgbClr val="40A070"/>
                </a:solidFill>
                <a:latin typeface="Courier"/>
              </a:rPr>
              <a:t>2</a:t>
            </a:r>
            <a:r>
              <a:rPr>
                <a:latin typeface="Courier"/>
              </a:rPr>
              <a:t>, inclusive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solidFill>
                  <a:srgbClr val="4070A0"/>
                </a:solidFill>
                <a:latin typeface="Courier"/>
              </a:rPr>
              <a:t>"left"</a:t>
            </a:r>
            <a:r>
              <a:rPr>
                <a:latin typeface="Courier"/>
              </a:rPr>
              <a:t>)) </a:t>
            </a:r>
            <a:r>
              <a:rPr>
                <a:solidFill>
                  <a:srgbClr val="666666"/>
                </a:solidFill>
                <a:latin typeface="Courier"/>
              </a:rPr>
              <a:t>&amp;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666666"/>
                </a:solidFill>
                <a:latin typeface="Courier"/>
              </a:rPr>
              <a:t>~</a:t>
            </a:r>
            <a:r>
              <a:rPr>
                <a:latin typeface="Courier"/>
              </a:rPr>
              <a:t>oedema</a:t>
            </a:r>
            <a:br/>
            <a:r>
              <a:rPr>
                <a:latin typeface="Courier"/>
              </a:rPr>
              <a:t>analysable[</a:t>
            </a:r>
            <a:r>
              <a:rPr>
                <a:solidFill>
                  <a:srgbClr val="4070A0"/>
                </a:solidFill>
                <a:latin typeface="Courier"/>
              </a:rPr>
              <a:t>"gam"</a:t>
            </a:r>
            <a:r>
              <a:rPr>
                <a:latin typeface="Courier"/>
              </a:rPr>
              <a:t>]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analysable[</a:t>
            </a:r>
            <a:r>
              <a:rPr>
                <a:solidFill>
                  <a:srgbClr val="4070A0"/>
                </a:solidFill>
                <a:latin typeface="Courier"/>
              </a:rPr>
              <a:t>"sam"</a:t>
            </a:r>
            <a:r>
              <a:rPr>
                <a:latin typeface="Courier"/>
              </a:rPr>
              <a:t>] </a:t>
            </a:r>
            <a:r>
              <a:rPr>
                <a:solidFill>
                  <a:srgbClr val="666666"/>
                </a:solidFill>
                <a:latin typeface="Courier"/>
              </a:rPr>
              <a:t>|</a:t>
            </a:r>
            <a:r>
              <a:rPr>
                <a:latin typeface="Courier"/>
              </a:rPr>
              <a:t> analysable[</a:t>
            </a:r>
            <a:r>
              <a:rPr>
                <a:solidFill>
                  <a:srgbClr val="4070A0"/>
                </a:solidFill>
                <a:latin typeface="Courier"/>
              </a:rPr>
              <a:t>"mam"</a:t>
            </a:r>
            <a:r>
              <a:rPr>
                <a:latin typeface="Courier"/>
              </a:rPr>
              <a:t>]</a:t>
            </a:r>
            <a:br/>
            <a:br/>
            <a:r>
              <a:rPr>
                <a:latin typeface="Courier"/>
              </a:rPr>
              <a:t>n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08000"/>
                </a:solidFill>
                <a:latin typeface="Courier"/>
              </a:rPr>
              <a:t>len</a:t>
            </a:r>
            <a:r>
              <a:rPr>
                <a:latin typeface="Courier"/>
              </a:rPr>
              <a:t>(analysable)</a:t>
            </a:r>
            <a:br/>
            <a:r>
              <a:rPr b="1">
                <a:solidFill>
                  <a:srgbClr val="007020"/>
                </a:solidFill>
                <a:latin typeface="Courier"/>
              </a:rPr>
              <a:t>for</a:t>
            </a:r>
            <a:r>
              <a:rPr>
                <a:latin typeface="Courier"/>
              </a:rPr>
              <a:t> label </a:t>
            </a:r>
            <a:r>
              <a:rPr b="1">
                <a:solidFill>
                  <a:srgbClr val="007020"/>
                </a:solidFill>
                <a:latin typeface="Courier"/>
              </a:rPr>
              <a:t>in</a:t>
            </a:r>
            <a:r>
              <a:rPr>
                <a:latin typeface="Courier"/>
              </a:rPr>
              <a:t> [</a:t>
            </a:r>
            <a:r>
              <a:rPr>
                <a:solidFill>
                  <a:srgbClr val="4070A0"/>
                </a:solidFill>
                <a:latin typeface="Courier"/>
              </a:rPr>
              <a:t>"sam"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70A0"/>
                </a:solidFill>
                <a:latin typeface="Courier"/>
              </a:rPr>
              <a:t>"mam"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70A0"/>
                </a:solidFill>
                <a:latin typeface="Courier"/>
              </a:rPr>
              <a:t>"gam"</a:t>
            </a:r>
            <a:r>
              <a:rPr>
                <a:latin typeface="Courier"/>
              </a:rPr>
              <a:t>]:</a:t>
            </a:r>
            <a:br/>
            <a:r>
              <a:rPr>
                <a:latin typeface="Courier"/>
              </a:rPr>
              <a:t>    </a:t>
            </a:r>
            <a:r>
              <a:rPr>
                <a:solidFill>
                  <a:srgbClr val="008000"/>
                </a:solidFill>
                <a:latin typeface="Courier"/>
              </a:rPr>
              <a:t>print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BB6688"/>
                </a:solidFill>
                <a:latin typeface="Courier"/>
              </a:rPr>
              <a:t>f"</a:t>
            </a:r>
            <a:r>
              <a:rPr>
                <a:solidFill>
                  <a:srgbClr val="4070A0"/>
                </a:solidFill>
                <a:latin typeface="Courier"/>
              </a:rPr>
              <a:t>{</a:t>
            </a:r>
            <a:r>
              <a:rPr>
                <a:latin typeface="Courier"/>
              </a:rPr>
              <a:t>label</a:t>
            </a:r>
            <a:r>
              <a:rPr>
                <a:solidFill>
                  <a:srgbClr val="4070A0"/>
                </a:solidFill>
                <a:latin typeface="Courier"/>
              </a:rPr>
              <a:t>.</a:t>
            </a:r>
            <a:r>
              <a:rPr>
                <a:latin typeface="Courier"/>
              </a:rPr>
              <a:t>upper()</a:t>
            </a:r>
            <a:r>
              <a:rPr>
                <a:solidFill>
                  <a:srgbClr val="4070A0"/>
                </a:solidFill>
                <a:latin typeface="Courier"/>
              </a:rPr>
              <a:t>:4}</a:t>
            </a:r>
            <a:r>
              <a:rPr>
                <a:solidFill>
                  <a:srgbClr val="BB6688"/>
                </a:solidFill>
                <a:latin typeface="Courier"/>
              </a:rPr>
              <a:t> </a:t>
            </a:r>
            <a:r>
              <a:rPr>
                <a:solidFill>
                  <a:srgbClr val="4070A0"/>
                </a:solidFill>
                <a:latin typeface="Courier"/>
              </a:rPr>
              <a:t>{</a:t>
            </a:r>
            <a:r>
              <a:rPr>
                <a:latin typeface="Courier"/>
              </a:rPr>
              <a:t>analysable[label]</a:t>
            </a:r>
            <a:r>
              <a:rPr>
                <a:solidFill>
                  <a:srgbClr val="4070A0"/>
                </a:solidFill>
                <a:latin typeface="Courier"/>
              </a:rPr>
              <a:t>.</a:t>
            </a:r>
            <a:r>
              <a:rPr>
                <a:solidFill>
                  <a:srgbClr val="008000"/>
                </a:solidFill>
                <a:latin typeface="Courier"/>
              </a:rPr>
              <a:t>sum</a:t>
            </a:r>
            <a:r>
              <a:rPr>
                <a:latin typeface="Courier"/>
              </a:rPr>
              <a:t>()</a:t>
            </a:r>
            <a:r>
              <a:rPr>
                <a:solidFill>
                  <a:srgbClr val="4070A0"/>
                </a:solidFill>
                <a:latin typeface="Courier"/>
              </a:rPr>
              <a:t>:&gt;4}</a:t>
            </a:r>
            <a:r>
              <a:rPr>
                <a:solidFill>
                  <a:srgbClr val="BB6688"/>
                </a:solidFill>
                <a:latin typeface="Courier"/>
              </a:rPr>
              <a:t> / </a:t>
            </a:r>
            <a:r>
              <a:rPr>
                <a:solidFill>
                  <a:srgbClr val="4070A0"/>
                </a:solidFill>
                <a:latin typeface="Courier"/>
              </a:rPr>
              <a:t>{</a:t>
            </a:r>
            <a:r>
              <a:rPr>
                <a:latin typeface="Courier"/>
              </a:rPr>
              <a:t>n</a:t>
            </a:r>
            <a:r>
              <a:rPr>
                <a:solidFill>
                  <a:srgbClr val="4070A0"/>
                </a:solidFill>
                <a:latin typeface="Courier"/>
              </a:rPr>
              <a:t>}</a:t>
            </a:r>
            <a:r>
              <a:rPr>
                <a:solidFill>
                  <a:srgbClr val="BB6688"/>
                </a:solidFill>
                <a:latin typeface="Courier"/>
              </a:rPr>
              <a:t>  "</a:t>
            </a:r>
            <a:br/>
            <a:r>
              <a:rPr>
                <a:latin typeface="Courier"/>
              </a:rPr>
              <a:t>          </a:t>
            </a:r>
            <a:r>
              <a:rPr>
                <a:solidFill>
                  <a:srgbClr val="BB6688"/>
                </a:solidFill>
                <a:latin typeface="Courier"/>
              </a:rPr>
              <a:t>f"</a:t>
            </a:r>
            <a:r>
              <a:rPr>
                <a:solidFill>
                  <a:srgbClr val="4070A0"/>
                </a:solidFill>
                <a:latin typeface="Courier"/>
              </a:rPr>
              <a:t>{</a:t>
            </a:r>
            <a:r>
              <a:rPr>
                <a:latin typeface="Courier"/>
              </a:rPr>
              <a:t>analysable[label]</a:t>
            </a:r>
            <a:r>
              <a:rPr>
                <a:solidFill>
                  <a:srgbClr val="4070A0"/>
                </a:solidFill>
                <a:latin typeface="Courier"/>
              </a:rPr>
              <a:t>.</a:t>
            </a:r>
            <a:r>
              <a:rPr>
                <a:latin typeface="Courier"/>
              </a:rPr>
              <a:t>mean()</a:t>
            </a:r>
            <a:r>
              <a:rPr>
                <a:solidFill>
                  <a:srgbClr val="4070A0"/>
                </a:solidFill>
                <a:latin typeface="Courier"/>
              </a:rPr>
              <a:t>:.1%}</a:t>
            </a:r>
            <a:r>
              <a:rPr>
                <a:solidFill>
                  <a:srgbClr val="BB6688"/>
                </a:solidFill>
                <a:latin typeface="Courier"/>
              </a:rPr>
              <a:t>"</a:t>
            </a:r>
            <a:r>
              <a:rPr>
                <a:latin typeface="Courier"/>
              </a:rPr>
              <a:t>)</a:t>
            </a:r>
          </a:p>
        </p:txBody>
      </p:sp>
    </p:spTree>
  </p:cSld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The implementation that is right — In 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analysable </a:t>
            </a:r>
            <a:r>
              <a:rPr>
                <a:solidFill>
                  <a:srgbClr val="007020"/>
                </a:solidFill>
                <a:latin typeface="Courier"/>
              </a:rPr>
              <a:t>&lt;-</a:t>
            </a:r>
            <a:r>
              <a:rPr>
                <a:latin typeface="Courier"/>
              </a:rPr>
              <a:t> smart </a:t>
            </a:r>
            <a:r>
              <a:rPr>
                <a:solidFill>
                  <a:srgbClr val="4070A0"/>
                </a:solidFill>
                <a:latin typeface="Courier"/>
              </a:rPr>
              <a:t>|&gt;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filter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06287E"/>
                </a:solidFill>
                <a:latin typeface="Courier"/>
              </a:rPr>
              <a:t>between</a:t>
            </a:r>
            <a:r>
              <a:rPr>
                <a:latin typeface="Courier"/>
              </a:rPr>
              <a:t>(whz, </a:t>
            </a:r>
            <a:r>
              <a:rPr>
                <a:solidFill>
                  <a:srgbClr val="4070A0"/>
                </a:solidFill>
                <a:latin typeface="Courier"/>
              </a:rPr>
              <a:t>-</a:t>
            </a:r>
            <a:r>
              <a:rPr>
                <a:solidFill>
                  <a:srgbClr val="40A070"/>
                </a:solidFill>
                <a:latin typeface="Courier"/>
              </a:rPr>
              <a:t>5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A070"/>
                </a:solidFill>
                <a:latin typeface="Courier"/>
              </a:rPr>
              <a:t>5</a:t>
            </a:r>
            <a:r>
              <a:rPr>
                <a:latin typeface="Courier"/>
              </a:rPr>
              <a:t>))</a:t>
            </a:r>
            <a:br/>
            <a:br/>
            <a:r>
              <a:rPr>
                <a:latin typeface="Courier"/>
              </a:rPr>
              <a:t>analysable </a:t>
            </a:r>
            <a:r>
              <a:rPr>
                <a:solidFill>
                  <a:srgbClr val="007020"/>
                </a:solidFill>
                <a:latin typeface="Courier"/>
              </a:rPr>
              <a:t>&lt;-</a:t>
            </a:r>
            <a:r>
              <a:rPr>
                <a:latin typeface="Courier"/>
              </a:rPr>
              <a:t> analysable </a:t>
            </a:r>
            <a:r>
              <a:rPr>
                <a:solidFill>
                  <a:srgbClr val="4070A0"/>
                </a:solidFill>
                <a:latin typeface="Courier"/>
              </a:rPr>
              <a:t>|&gt;</a:t>
            </a:r>
            <a:br/>
            <a:r>
              <a:rPr>
                <a:latin typeface="Courier"/>
              </a:rPr>
              <a:t>  </a:t>
            </a:r>
            <a:r>
              <a:rPr>
                <a:solidFill>
                  <a:srgbClr val="06287E"/>
                </a:solidFill>
                <a:latin typeface="Courier"/>
              </a:rPr>
              <a:t>mutate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7D9029"/>
                </a:solidFill>
                <a:latin typeface="Courier"/>
              </a:rPr>
              <a:t>sam =</a:t>
            </a:r>
            <a:r>
              <a:rPr>
                <a:latin typeface="Courier"/>
              </a:rPr>
              <a:t> whz </a:t>
            </a:r>
            <a:r>
              <a:rPr>
                <a:solidFill>
                  <a:srgbClr val="4070A0"/>
                </a:solidFill>
                <a:latin typeface="Courier"/>
              </a:rPr>
              <a:t>&lt;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70A0"/>
                </a:solidFill>
                <a:latin typeface="Courier"/>
              </a:rPr>
              <a:t>-</a:t>
            </a:r>
            <a:r>
              <a:rPr>
                <a:solidFill>
                  <a:srgbClr val="40A070"/>
                </a:solidFill>
                <a:latin typeface="Courier"/>
              </a:rPr>
              <a:t>3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70A0"/>
                </a:solidFill>
                <a:latin typeface="Courier"/>
              </a:rPr>
              <a:t>|</a:t>
            </a:r>
            <a:r>
              <a:rPr>
                <a:latin typeface="Courier"/>
              </a:rPr>
              <a:t> oedema,</a:t>
            </a:r>
            <a:br/>
            <a:r>
              <a:rPr>
                <a:latin typeface="Courier"/>
              </a:rPr>
              <a:t>         </a:t>
            </a:r>
            <a:r>
              <a:rPr>
                <a:solidFill>
                  <a:srgbClr val="7D9029"/>
                </a:solidFill>
                <a:latin typeface="Courier"/>
              </a:rPr>
              <a:t>mam =</a:t>
            </a:r>
            <a:r>
              <a:rPr>
                <a:latin typeface="Courier"/>
              </a:rPr>
              <a:t> whz </a:t>
            </a:r>
            <a:r>
              <a:rPr>
                <a:solidFill>
                  <a:srgbClr val="4070A0"/>
                </a:solidFill>
                <a:latin typeface="Courier"/>
              </a:rPr>
              <a:t>&gt;=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70A0"/>
                </a:solidFill>
                <a:latin typeface="Courier"/>
              </a:rPr>
              <a:t>-</a:t>
            </a:r>
            <a:r>
              <a:rPr>
                <a:solidFill>
                  <a:srgbClr val="40A070"/>
                </a:solidFill>
                <a:latin typeface="Courier"/>
              </a:rPr>
              <a:t>3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70A0"/>
                </a:solidFill>
                <a:latin typeface="Courier"/>
              </a:rPr>
              <a:t>&amp;</a:t>
            </a:r>
            <a:r>
              <a:rPr>
                <a:latin typeface="Courier"/>
              </a:rPr>
              <a:t> whz </a:t>
            </a:r>
            <a:r>
              <a:rPr>
                <a:solidFill>
                  <a:srgbClr val="4070A0"/>
                </a:solidFill>
                <a:latin typeface="Courier"/>
              </a:rPr>
              <a:t>&lt;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70A0"/>
                </a:solidFill>
                <a:latin typeface="Courier"/>
              </a:rPr>
              <a:t>-</a:t>
            </a:r>
            <a:r>
              <a:rPr>
                <a:solidFill>
                  <a:srgbClr val="40A070"/>
                </a:solidFill>
                <a:latin typeface="Courier"/>
              </a:rPr>
              <a:t>2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70A0"/>
                </a:solidFill>
                <a:latin typeface="Courier"/>
              </a:rPr>
              <a:t>&amp;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70A0"/>
                </a:solidFill>
                <a:latin typeface="Courier"/>
              </a:rPr>
              <a:t>!</a:t>
            </a:r>
            <a:r>
              <a:rPr>
                <a:latin typeface="Courier"/>
              </a:rPr>
              <a:t>oedema,</a:t>
            </a:r>
            <a:br/>
            <a:r>
              <a:rPr>
                <a:latin typeface="Courier"/>
              </a:rPr>
              <a:t>         </a:t>
            </a:r>
            <a:r>
              <a:rPr>
                <a:solidFill>
                  <a:srgbClr val="7D9029"/>
                </a:solidFill>
                <a:latin typeface="Courier"/>
              </a:rPr>
              <a:t>gam =</a:t>
            </a:r>
            <a:r>
              <a:rPr>
                <a:latin typeface="Courier"/>
              </a:rPr>
              <a:t> sam </a:t>
            </a:r>
            <a:r>
              <a:rPr>
                <a:solidFill>
                  <a:srgbClr val="4070A0"/>
                </a:solidFill>
                <a:latin typeface="Courier"/>
              </a:rPr>
              <a:t>|</a:t>
            </a:r>
            <a:r>
              <a:rPr>
                <a:latin typeface="Courier"/>
              </a:rPr>
              <a:t> mam)</a:t>
            </a:r>
            <a:br/>
            <a:br/>
            <a:r>
              <a:rPr>
                <a:latin typeface="Courier"/>
              </a:rPr>
              <a:t>analysable </a:t>
            </a:r>
            <a:r>
              <a:rPr>
                <a:solidFill>
                  <a:srgbClr val="4070A0"/>
                </a:solidFill>
                <a:latin typeface="Courier"/>
              </a:rPr>
              <a:t>|&gt;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summarise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06287E"/>
                </a:solidFill>
                <a:latin typeface="Courier"/>
              </a:rPr>
              <a:t>across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06287E"/>
                </a:solidFill>
                <a:latin typeface="Courier"/>
              </a:rPr>
              <a:t>c</a:t>
            </a:r>
            <a:r>
              <a:rPr>
                <a:latin typeface="Courier"/>
              </a:rPr>
              <a:t>(sam, mam, gam), </a:t>
            </a:r>
            <a:r>
              <a:rPr>
                <a:solidFill>
                  <a:srgbClr val="06287E"/>
                </a:solidFill>
                <a:latin typeface="Courier"/>
              </a:rPr>
              <a:t>list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7D9029"/>
                </a:solidFill>
                <a:latin typeface="Courier"/>
              </a:rPr>
              <a:t>n =</a:t>
            </a:r>
            <a:r>
              <a:rPr>
                <a:latin typeface="Courier"/>
              </a:rPr>
              <a:t> sum, </a:t>
            </a:r>
            <a:r>
              <a:rPr>
                <a:solidFill>
                  <a:srgbClr val="7D9029"/>
                </a:solidFill>
                <a:latin typeface="Courier"/>
              </a:rPr>
              <a:t>rate =</a:t>
            </a:r>
            <a:r>
              <a:rPr>
                <a:latin typeface="Courier"/>
              </a:rPr>
              <a:t> mean)), </a:t>
            </a:r>
            <a:r>
              <a:rPr>
                <a:solidFill>
                  <a:srgbClr val="7D9029"/>
                </a:solidFill>
                <a:latin typeface="Courier"/>
              </a:rPr>
              <a:t>n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n</a:t>
            </a:r>
            <a:r>
              <a:rPr>
                <a:latin typeface="Courier"/>
              </a:rPr>
              <a:t>())</a:t>
            </a:r>
          </a:p>
        </p:txBody>
      </p:sp>
    </p:spTree>
  </p:cSld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The implementation that is right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MAM excludes oedema explicitly — An oedematous child whose z-score falls in the moderate band is severe, not moderate,…</a:t>
            </a:r>
          </a:p>
          <a:p>
            <a:pPr lvl="0"/>
            <a:r>
              <a:rPr/>
              <a:t>The bounds are half-open — </a:t>
            </a:r>
            <a:r>
              <a:rPr>
                <a:latin typeface="Courier"/>
              </a:rPr>
              <a:t>-3 \&lt;= z \&lt; -2</a:t>
            </a:r>
          </a:p>
          <a:p>
            <a:pPr lvl="0"/>
            <a:r>
              <a:rPr/>
              <a:t>The denominator is stated — 852, not 930 — the difference is children with no computable z-score and children outside…</a:t>
            </a:r>
          </a:p>
        </p:txBody>
      </p:sp>
    </p:spTree>
  </p:cSld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Check that the parts sum to the whole — In Python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 b="1">
                <a:solidFill>
                  <a:srgbClr val="007020"/>
                </a:solidFill>
                <a:latin typeface="Courier"/>
              </a:rPr>
              <a:t>assert</a:t>
            </a:r>
            <a:r>
              <a:rPr>
                <a:latin typeface="Courier"/>
              </a:rPr>
              <a:t> (analysable[</a:t>
            </a:r>
            <a:r>
              <a:rPr>
                <a:solidFill>
                  <a:srgbClr val="4070A0"/>
                </a:solidFill>
                <a:latin typeface="Courier"/>
              </a:rPr>
              <a:t>"sam"</a:t>
            </a:r>
            <a:r>
              <a:rPr>
                <a:latin typeface="Courier"/>
              </a:rPr>
              <a:t>] </a:t>
            </a:r>
            <a:r>
              <a:rPr>
                <a:solidFill>
                  <a:srgbClr val="666666"/>
                </a:solidFill>
                <a:latin typeface="Courier"/>
              </a:rPr>
              <a:t>&amp;</a:t>
            </a:r>
            <a:r>
              <a:rPr>
                <a:latin typeface="Courier"/>
              </a:rPr>
              <a:t> analysable[</a:t>
            </a:r>
            <a:r>
              <a:rPr>
                <a:solidFill>
                  <a:srgbClr val="4070A0"/>
                </a:solidFill>
                <a:latin typeface="Courier"/>
              </a:rPr>
              <a:t>"mam"</a:t>
            </a:r>
            <a:r>
              <a:rPr>
                <a:latin typeface="Courier"/>
              </a:rPr>
              <a:t>]).</a:t>
            </a:r>
            <a:r>
              <a:rPr>
                <a:solidFill>
                  <a:srgbClr val="008000"/>
                </a:solidFill>
                <a:latin typeface="Courier"/>
              </a:rPr>
              <a:t>sum</a:t>
            </a:r>
            <a:r>
              <a:rPr>
                <a:latin typeface="Courier"/>
              </a:rPr>
              <a:t>() </a:t>
            </a:r>
            <a:r>
              <a:rPr>
                <a:solidFill>
                  <a:srgbClr val="666666"/>
                </a:solidFill>
                <a:latin typeface="Courier"/>
              </a:rPr>
              <a:t>==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A070"/>
                </a:solidFill>
                <a:latin typeface="Courier"/>
              </a:rPr>
              <a:t>0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70A0"/>
                </a:solidFill>
                <a:latin typeface="Courier"/>
              </a:rPr>
              <a:t>"a child is both"</a:t>
            </a:r>
            <a:br/>
            <a:r>
              <a:rPr b="1">
                <a:solidFill>
                  <a:srgbClr val="007020"/>
                </a:solidFill>
                <a:latin typeface="Courier"/>
              </a:rPr>
              <a:t>assert</a:t>
            </a:r>
            <a:r>
              <a:rPr>
                <a:latin typeface="Courier"/>
              </a:rPr>
              <a:t> analysable[</a:t>
            </a:r>
            <a:r>
              <a:rPr>
                <a:solidFill>
                  <a:srgbClr val="4070A0"/>
                </a:solidFill>
                <a:latin typeface="Courier"/>
              </a:rPr>
              <a:t>"gam"</a:t>
            </a:r>
            <a:r>
              <a:rPr>
                <a:latin typeface="Courier"/>
              </a:rPr>
              <a:t>].</a:t>
            </a:r>
            <a:r>
              <a:rPr>
                <a:solidFill>
                  <a:srgbClr val="008000"/>
                </a:solidFill>
                <a:latin typeface="Courier"/>
              </a:rPr>
              <a:t>sum</a:t>
            </a:r>
            <a:r>
              <a:rPr>
                <a:latin typeface="Courier"/>
              </a:rPr>
              <a:t>() </a:t>
            </a:r>
            <a:r>
              <a:rPr>
                <a:solidFill>
                  <a:srgbClr val="666666"/>
                </a:solidFill>
                <a:latin typeface="Courier"/>
              </a:rPr>
              <a:t>==</a:t>
            </a:r>
            <a:r>
              <a:rPr>
                <a:latin typeface="Courier"/>
              </a:rPr>
              <a:t> analysable[</a:t>
            </a:r>
            <a:r>
              <a:rPr>
                <a:solidFill>
                  <a:srgbClr val="4070A0"/>
                </a:solidFill>
                <a:latin typeface="Courier"/>
              </a:rPr>
              <a:t>"sam"</a:t>
            </a:r>
            <a:r>
              <a:rPr>
                <a:latin typeface="Courier"/>
              </a:rPr>
              <a:t>].</a:t>
            </a:r>
            <a:r>
              <a:rPr>
                <a:solidFill>
                  <a:srgbClr val="008000"/>
                </a:solidFill>
                <a:latin typeface="Courier"/>
              </a:rPr>
              <a:t>sum</a:t>
            </a:r>
            <a:r>
              <a:rPr>
                <a:latin typeface="Courier"/>
              </a:rPr>
              <a:t>() </a:t>
            </a:r>
            <a:r>
              <a:rPr>
                <a:solidFill>
                  <a:srgbClr val="666666"/>
                </a:solidFill>
                <a:latin typeface="Courier"/>
              </a:rPr>
              <a:t>+</a:t>
            </a:r>
            <a:r>
              <a:rPr>
                <a:latin typeface="Courier"/>
              </a:rPr>
              <a:t> analysable[</a:t>
            </a:r>
            <a:r>
              <a:rPr>
                <a:solidFill>
                  <a:srgbClr val="4070A0"/>
                </a:solidFill>
                <a:latin typeface="Courier"/>
              </a:rPr>
              <a:t>"mam"</a:t>
            </a:r>
            <a:r>
              <a:rPr>
                <a:latin typeface="Courier"/>
              </a:rPr>
              <a:t>].</a:t>
            </a:r>
            <a:r>
              <a:rPr>
                <a:solidFill>
                  <a:srgbClr val="008000"/>
                </a:solidFill>
                <a:latin typeface="Courier"/>
              </a:rPr>
              <a:t>sum</a:t>
            </a:r>
            <a:r>
              <a:rPr>
                <a:latin typeface="Courier"/>
              </a:rPr>
              <a:t>()</a:t>
            </a:r>
          </a:p>
        </p:txBody>
      </p:sp>
    </p:spTree>
  </p:cSld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Check that the parts sum to the whole — In 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solidFill>
                  <a:srgbClr val="06287E"/>
                </a:solidFill>
                <a:latin typeface="Courier"/>
              </a:rPr>
              <a:t>stopifnot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06287E"/>
                </a:solidFill>
                <a:latin typeface="Courier"/>
              </a:rPr>
              <a:t>sum</a:t>
            </a:r>
            <a:r>
              <a:rPr>
                <a:latin typeface="Courier"/>
              </a:rPr>
              <a:t>(analysable</a:t>
            </a:r>
            <a:r>
              <a:rPr>
                <a:solidFill>
                  <a:srgbClr val="4070A0"/>
                </a:solidFill>
                <a:latin typeface="Courier"/>
              </a:rPr>
              <a:t>$</a:t>
            </a:r>
            <a:r>
              <a:rPr>
                <a:latin typeface="Courier"/>
              </a:rPr>
              <a:t>sam </a:t>
            </a:r>
            <a:r>
              <a:rPr>
                <a:solidFill>
                  <a:srgbClr val="4070A0"/>
                </a:solidFill>
                <a:latin typeface="Courier"/>
              </a:rPr>
              <a:t>&amp;</a:t>
            </a:r>
            <a:r>
              <a:rPr>
                <a:latin typeface="Courier"/>
              </a:rPr>
              <a:t> analysable</a:t>
            </a:r>
            <a:r>
              <a:rPr>
                <a:solidFill>
                  <a:srgbClr val="4070A0"/>
                </a:solidFill>
                <a:latin typeface="Courier"/>
              </a:rPr>
              <a:t>$</a:t>
            </a:r>
            <a:r>
              <a:rPr>
                <a:latin typeface="Courier"/>
              </a:rPr>
              <a:t>mam) </a:t>
            </a:r>
            <a:r>
              <a:rPr>
                <a:solidFill>
                  <a:srgbClr val="4070A0"/>
                </a:solidFill>
                <a:latin typeface="Courier"/>
              </a:rPr>
              <a:t>==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A070"/>
                </a:solidFill>
                <a:latin typeface="Courier"/>
              </a:rPr>
              <a:t>0</a:t>
            </a:r>
            <a:r>
              <a:rPr>
                <a:latin typeface="Courier"/>
              </a:rPr>
              <a:t>,</a:t>
            </a:r>
            <a:br/>
            <a:r>
              <a:rPr>
                <a:latin typeface="Courier"/>
              </a:rPr>
              <a:t>          </a:t>
            </a:r>
            <a:r>
              <a:rPr>
                <a:solidFill>
                  <a:srgbClr val="06287E"/>
                </a:solidFill>
                <a:latin typeface="Courier"/>
              </a:rPr>
              <a:t>sum</a:t>
            </a:r>
            <a:r>
              <a:rPr>
                <a:latin typeface="Courier"/>
              </a:rPr>
              <a:t>(analysable</a:t>
            </a:r>
            <a:r>
              <a:rPr>
                <a:solidFill>
                  <a:srgbClr val="4070A0"/>
                </a:solidFill>
                <a:latin typeface="Courier"/>
              </a:rPr>
              <a:t>$</a:t>
            </a:r>
            <a:r>
              <a:rPr>
                <a:latin typeface="Courier"/>
              </a:rPr>
              <a:t>gam) </a:t>
            </a:r>
            <a:r>
              <a:rPr>
                <a:solidFill>
                  <a:srgbClr val="4070A0"/>
                </a:solidFill>
                <a:latin typeface="Courier"/>
              </a:rPr>
              <a:t>==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sum</a:t>
            </a:r>
            <a:r>
              <a:rPr>
                <a:latin typeface="Courier"/>
              </a:rPr>
              <a:t>(analysable</a:t>
            </a:r>
            <a:r>
              <a:rPr>
                <a:solidFill>
                  <a:srgbClr val="4070A0"/>
                </a:solidFill>
                <a:latin typeface="Courier"/>
              </a:rPr>
              <a:t>$</a:t>
            </a:r>
            <a:r>
              <a:rPr>
                <a:latin typeface="Courier"/>
              </a:rPr>
              <a:t>sam) </a:t>
            </a:r>
            <a:r>
              <a:rPr>
                <a:solidFill>
                  <a:srgbClr val="4070A0"/>
                </a:solidFill>
                <a:latin typeface="Courier"/>
              </a:rPr>
              <a:t>+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sum</a:t>
            </a:r>
            <a:r>
              <a:rPr>
                <a:latin typeface="Courier"/>
              </a:rPr>
              <a:t>(analysable</a:t>
            </a:r>
            <a:r>
              <a:rPr>
                <a:solidFill>
                  <a:srgbClr val="4070A0"/>
                </a:solidFill>
                <a:latin typeface="Courier"/>
              </a:rPr>
              <a:t>$</a:t>
            </a:r>
            <a:r>
              <a:rPr>
                <a:latin typeface="Courier"/>
              </a:rPr>
              <a:t>mam))</a:t>
            </a:r>
          </a:p>
        </p:txBody>
      </p:sp>
    </p:spTree>
  </p:cSld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The MUAC definitions, on the register — In Python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muac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pd.read_csv(</a:t>
            </a:r>
            <a:r>
              <a:rPr>
                <a:solidFill>
                  <a:srgbClr val="4070A0"/>
                </a:solidFill>
                <a:latin typeface="Courier"/>
              </a:rPr>
              <a:t>"muac-screening-artibonite-2024.v1.csv"</a:t>
            </a:r>
            <a:r>
              <a:rPr>
                <a:latin typeface="Courier"/>
              </a:rPr>
              <a:t>)</a:t>
            </a:r>
            <a:br/>
            <a:r>
              <a:rPr>
                <a:latin typeface="Courier"/>
              </a:rPr>
              <a:t>measured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muac[muac[</a:t>
            </a:r>
            <a:r>
              <a:rPr>
                <a:solidFill>
                  <a:srgbClr val="4070A0"/>
                </a:solidFill>
                <a:latin typeface="Courier"/>
              </a:rPr>
              <a:t>"muac_mm"</a:t>
            </a:r>
            <a:r>
              <a:rPr>
                <a:latin typeface="Courier"/>
              </a:rPr>
              <a:t>].notna()].copy()</a:t>
            </a:r>
            <a:br/>
            <a:r>
              <a:rPr>
                <a:latin typeface="Courier"/>
              </a:rPr>
              <a:t>oed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measured[</a:t>
            </a:r>
            <a:r>
              <a:rPr>
                <a:solidFill>
                  <a:srgbClr val="4070A0"/>
                </a:solidFill>
                <a:latin typeface="Courier"/>
              </a:rPr>
              <a:t>"oedema"</a:t>
            </a:r>
            <a:r>
              <a:rPr>
                <a:latin typeface="Courier"/>
              </a:rPr>
              <a:t>] </a:t>
            </a:r>
            <a:r>
              <a:rPr>
                <a:solidFill>
                  <a:srgbClr val="666666"/>
                </a:solidFill>
                <a:latin typeface="Courier"/>
              </a:rPr>
              <a:t>==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19177C"/>
                </a:solidFill>
                <a:latin typeface="Courier"/>
              </a:rPr>
              <a:t>True</a:t>
            </a:r>
            <a:br/>
            <a:br/>
            <a:r>
              <a:rPr>
                <a:latin typeface="Courier"/>
              </a:rPr>
              <a:t>measured[</a:t>
            </a:r>
            <a:r>
              <a:rPr>
                <a:solidFill>
                  <a:srgbClr val="4070A0"/>
                </a:solidFill>
                <a:latin typeface="Courier"/>
              </a:rPr>
              <a:t>"sam"</a:t>
            </a:r>
            <a:r>
              <a:rPr>
                <a:latin typeface="Courier"/>
              </a:rPr>
              <a:t>]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(measured[</a:t>
            </a:r>
            <a:r>
              <a:rPr>
                <a:solidFill>
                  <a:srgbClr val="4070A0"/>
                </a:solidFill>
                <a:latin typeface="Courier"/>
              </a:rPr>
              <a:t>"muac_mm"</a:t>
            </a:r>
            <a:r>
              <a:rPr>
                <a:latin typeface="Courier"/>
              </a:rPr>
              <a:t>] </a:t>
            </a:r>
            <a:r>
              <a:rPr>
                <a:solidFill>
                  <a:srgbClr val="666666"/>
                </a:solidFill>
                <a:latin typeface="Courier"/>
              </a:rPr>
              <a:t>&lt;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A070"/>
                </a:solidFill>
                <a:latin typeface="Courier"/>
              </a:rPr>
              <a:t>115</a:t>
            </a:r>
            <a:r>
              <a:rPr>
                <a:latin typeface="Courier"/>
              </a:rPr>
              <a:t>) </a:t>
            </a:r>
            <a:r>
              <a:rPr>
                <a:solidFill>
                  <a:srgbClr val="666666"/>
                </a:solidFill>
                <a:latin typeface="Courier"/>
              </a:rPr>
              <a:t>|</a:t>
            </a:r>
            <a:r>
              <a:rPr>
                <a:latin typeface="Courier"/>
              </a:rPr>
              <a:t> oed</a:t>
            </a:r>
            <a:br/>
            <a:r>
              <a:rPr>
                <a:latin typeface="Courier"/>
              </a:rPr>
              <a:t>measured[</a:t>
            </a:r>
            <a:r>
              <a:rPr>
                <a:solidFill>
                  <a:srgbClr val="4070A0"/>
                </a:solidFill>
                <a:latin typeface="Courier"/>
              </a:rPr>
              <a:t>"gam"</a:t>
            </a:r>
            <a:r>
              <a:rPr>
                <a:latin typeface="Courier"/>
              </a:rPr>
              <a:t>]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(measured[</a:t>
            </a:r>
            <a:r>
              <a:rPr>
                <a:solidFill>
                  <a:srgbClr val="4070A0"/>
                </a:solidFill>
                <a:latin typeface="Courier"/>
              </a:rPr>
              <a:t>"muac_mm"</a:t>
            </a:r>
            <a:r>
              <a:rPr>
                <a:latin typeface="Courier"/>
              </a:rPr>
              <a:t>] </a:t>
            </a:r>
            <a:r>
              <a:rPr>
                <a:solidFill>
                  <a:srgbClr val="666666"/>
                </a:solidFill>
                <a:latin typeface="Courier"/>
              </a:rPr>
              <a:t>&lt;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A070"/>
                </a:solidFill>
                <a:latin typeface="Courier"/>
              </a:rPr>
              <a:t>125</a:t>
            </a:r>
            <a:r>
              <a:rPr>
                <a:latin typeface="Courier"/>
              </a:rPr>
              <a:t>) </a:t>
            </a:r>
            <a:r>
              <a:rPr>
                <a:solidFill>
                  <a:srgbClr val="666666"/>
                </a:solidFill>
                <a:latin typeface="Courier"/>
              </a:rPr>
              <a:t>|</a:t>
            </a:r>
            <a:r>
              <a:rPr>
                <a:latin typeface="Courier"/>
              </a:rPr>
              <a:t> oed</a:t>
            </a:r>
            <a:br/>
            <a:br/>
            <a:r>
              <a:rPr>
                <a:solidFill>
                  <a:srgbClr val="008000"/>
                </a:solidFill>
                <a:latin typeface="Courier"/>
              </a:rPr>
              <a:t>print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BB6688"/>
                </a:solidFill>
                <a:latin typeface="Courier"/>
              </a:rPr>
              <a:t>f"n = </a:t>
            </a:r>
            <a:r>
              <a:rPr>
                <a:solidFill>
                  <a:srgbClr val="4070A0"/>
                </a:solidFill>
                <a:latin typeface="Courier"/>
              </a:rPr>
              <a:t>{</a:t>
            </a:r>
            <a:r>
              <a:rPr>
                <a:solidFill>
                  <a:srgbClr val="008000"/>
                </a:solidFill>
                <a:latin typeface="Courier"/>
              </a:rPr>
              <a:t>len</a:t>
            </a:r>
            <a:r>
              <a:rPr>
                <a:latin typeface="Courier"/>
              </a:rPr>
              <a:t>(measured)</a:t>
            </a:r>
            <a:r>
              <a:rPr>
                <a:solidFill>
                  <a:srgbClr val="4070A0"/>
                </a:solidFill>
                <a:latin typeface="Courier"/>
              </a:rPr>
              <a:t>:,}</a:t>
            </a:r>
            <a:r>
              <a:rPr>
                <a:solidFill>
                  <a:srgbClr val="BB6688"/>
                </a:solidFill>
                <a:latin typeface="Courier"/>
              </a:rPr>
              <a:t>  GAM </a:t>
            </a:r>
            <a:r>
              <a:rPr>
                <a:solidFill>
                  <a:srgbClr val="4070A0"/>
                </a:solidFill>
                <a:latin typeface="Courier"/>
              </a:rPr>
              <a:t>{</a:t>
            </a:r>
            <a:r>
              <a:rPr>
                <a:latin typeface="Courier"/>
              </a:rPr>
              <a:t>measured[</a:t>
            </a:r>
            <a:r>
              <a:rPr>
                <a:solidFill>
                  <a:srgbClr val="4070A0"/>
                </a:solidFill>
                <a:latin typeface="Courier"/>
              </a:rPr>
              <a:t>'gam'</a:t>
            </a:r>
            <a:r>
              <a:rPr>
                <a:latin typeface="Courier"/>
              </a:rPr>
              <a:t>]</a:t>
            </a:r>
            <a:r>
              <a:rPr>
                <a:solidFill>
                  <a:srgbClr val="4070A0"/>
                </a:solidFill>
                <a:latin typeface="Courier"/>
              </a:rPr>
              <a:t>.</a:t>
            </a:r>
            <a:r>
              <a:rPr>
                <a:latin typeface="Courier"/>
              </a:rPr>
              <a:t>mean()</a:t>
            </a:r>
            <a:r>
              <a:rPr>
                <a:solidFill>
                  <a:srgbClr val="4070A0"/>
                </a:solidFill>
                <a:latin typeface="Courier"/>
              </a:rPr>
              <a:t>:.1%}</a:t>
            </a:r>
            <a:r>
              <a:rPr>
                <a:solidFill>
                  <a:srgbClr val="BB6688"/>
                </a:solidFill>
                <a:latin typeface="Courier"/>
              </a:rPr>
              <a:t>  "</a:t>
            </a:r>
            <a:br/>
            <a:r>
              <a:rPr>
                <a:latin typeface="Courier"/>
              </a:rPr>
              <a:t>      </a:t>
            </a:r>
            <a:r>
              <a:rPr>
                <a:solidFill>
                  <a:srgbClr val="BB6688"/>
                </a:solidFill>
                <a:latin typeface="Courier"/>
              </a:rPr>
              <a:t>f"SAM </a:t>
            </a:r>
            <a:r>
              <a:rPr>
                <a:solidFill>
                  <a:srgbClr val="4070A0"/>
                </a:solidFill>
                <a:latin typeface="Courier"/>
              </a:rPr>
              <a:t>{</a:t>
            </a:r>
            <a:r>
              <a:rPr>
                <a:latin typeface="Courier"/>
              </a:rPr>
              <a:t>measured[</a:t>
            </a:r>
            <a:r>
              <a:rPr>
                <a:solidFill>
                  <a:srgbClr val="4070A0"/>
                </a:solidFill>
                <a:latin typeface="Courier"/>
              </a:rPr>
              <a:t>'sam'</a:t>
            </a:r>
            <a:r>
              <a:rPr>
                <a:latin typeface="Courier"/>
              </a:rPr>
              <a:t>]</a:t>
            </a:r>
            <a:r>
              <a:rPr>
                <a:solidFill>
                  <a:srgbClr val="4070A0"/>
                </a:solidFill>
                <a:latin typeface="Courier"/>
              </a:rPr>
              <a:t>.</a:t>
            </a:r>
            <a:r>
              <a:rPr>
                <a:latin typeface="Courier"/>
              </a:rPr>
              <a:t>mean()</a:t>
            </a:r>
            <a:r>
              <a:rPr>
                <a:solidFill>
                  <a:srgbClr val="4070A0"/>
                </a:solidFill>
                <a:latin typeface="Courier"/>
              </a:rPr>
              <a:t>:.1%}</a:t>
            </a:r>
            <a:r>
              <a:rPr>
                <a:solidFill>
                  <a:srgbClr val="BB6688"/>
                </a:solidFill>
                <a:latin typeface="Courier"/>
              </a:rPr>
              <a:t>"</a:t>
            </a:r>
            <a:r>
              <a:rPr>
                <a:latin typeface="Courier"/>
              </a:rPr>
              <a:t>)</a:t>
            </a:r>
          </a:p>
        </p:txBody>
      </p:sp>
    </p:spTree>
  </p:cSld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The MUAC definitions, on the register — In 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muac </a:t>
            </a:r>
            <a:r>
              <a:rPr>
                <a:solidFill>
                  <a:srgbClr val="4070A0"/>
                </a:solidFill>
                <a:latin typeface="Courier"/>
              </a:rPr>
              <a:t>|&gt;</a:t>
            </a:r>
            <a:br/>
            <a:r>
              <a:rPr>
                <a:latin typeface="Courier"/>
              </a:rPr>
              <a:t>  </a:t>
            </a:r>
            <a:r>
              <a:rPr>
                <a:solidFill>
                  <a:srgbClr val="06287E"/>
                </a:solidFill>
                <a:latin typeface="Courier"/>
              </a:rPr>
              <a:t>filter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4070A0"/>
                </a:solidFill>
                <a:latin typeface="Courier"/>
              </a:rPr>
              <a:t>!</a:t>
            </a:r>
            <a:r>
              <a:rPr>
                <a:solidFill>
                  <a:srgbClr val="06287E"/>
                </a:solidFill>
                <a:latin typeface="Courier"/>
              </a:rPr>
              <a:t>is.na</a:t>
            </a:r>
            <a:r>
              <a:rPr>
                <a:latin typeface="Courier"/>
              </a:rPr>
              <a:t>(muac_mm)) </a:t>
            </a:r>
            <a:r>
              <a:rPr>
                <a:solidFill>
                  <a:srgbClr val="4070A0"/>
                </a:solidFill>
                <a:latin typeface="Courier"/>
              </a:rPr>
              <a:t>|&gt;</a:t>
            </a:r>
            <a:br/>
            <a:r>
              <a:rPr>
                <a:latin typeface="Courier"/>
              </a:rPr>
              <a:t>  </a:t>
            </a:r>
            <a:r>
              <a:rPr>
                <a:solidFill>
                  <a:srgbClr val="06287E"/>
                </a:solidFill>
                <a:latin typeface="Courier"/>
              </a:rPr>
              <a:t>summarise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7D9029"/>
                </a:solidFill>
                <a:latin typeface="Courier"/>
              </a:rPr>
              <a:t>n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n</a:t>
            </a:r>
            <a:r>
              <a:rPr>
                <a:latin typeface="Courier"/>
              </a:rPr>
              <a:t>(),</a:t>
            </a:r>
            <a:br/>
            <a:r>
              <a:rPr>
                <a:latin typeface="Courier"/>
              </a:rPr>
              <a:t>            </a:t>
            </a:r>
            <a:r>
              <a:rPr>
                <a:solidFill>
                  <a:srgbClr val="7D9029"/>
                </a:solidFill>
                <a:latin typeface="Courier"/>
              </a:rPr>
              <a:t>gam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mean</a:t>
            </a:r>
            <a:r>
              <a:rPr>
                <a:latin typeface="Courier"/>
              </a:rPr>
              <a:t>(muac_mm </a:t>
            </a:r>
            <a:r>
              <a:rPr>
                <a:solidFill>
                  <a:srgbClr val="4070A0"/>
                </a:solidFill>
                <a:latin typeface="Courier"/>
              </a:rPr>
              <a:t>&lt;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A070"/>
                </a:solidFill>
                <a:latin typeface="Courier"/>
              </a:rPr>
              <a:t>125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70A0"/>
                </a:solidFill>
                <a:latin typeface="Courier"/>
              </a:rPr>
              <a:t>|</a:t>
            </a:r>
            <a:r>
              <a:rPr>
                <a:latin typeface="Courier"/>
              </a:rPr>
              <a:t> oedema),</a:t>
            </a:r>
            <a:br/>
            <a:r>
              <a:rPr>
                <a:latin typeface="Courier"/>
              </a:rPr>
              <a:t>            </a:t>
            </a:r>
            <a:r>
              <a:rPr>
                <a:solidFill>
                  <a:srgbClr val="7D9029"/>
                </a:solidFill>
                <a:latin typeface="Courier"/>
              </a:rPr>
              <a:t>sam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mean</a:t>
            </a:r>
            <a:r>
              <a:rPr>
                <a:latin typeface="Courier"/>
              </a:rPr>
              <a:t>(muac_mm </a:t>
            </a:r>
            <a:r>
              <a:rPr>
                <a:solidFill>
                  <a:srgbClr val="4070A0"/>
                </a:solidFill>
                <a:latin typeface="Courier"/>
              </a:rPr>
              <a:t>&lt;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A070"/>
                </a:solidFill>
                <a:latin typeface="Courier"/>
              </a:rPr>
              <a:t>115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70A0"/>
                </a:solidFill>
                <a:latin typeface="Courier"/>
              </a:rPr>
              <a:t>|</a:t>
            </a:r>
            <a:r>
              <a:rPr>
                <a:latin typeface="Courier"/>
              </a:rPr>
              <a:t> oedema))</a:t>
            </a:r>
          </a:p>
        </p:txBody>
      </p:sp>
    </p:spTree>
  </p:cSld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The MUAC definitions, on the register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Name the measure in the indicator — </a:t>
            </a:r>
            <a:r>
              <a:rPr>
                <a:latin typeface="Courier"/>
              </a:rPr>
              <a:t>gam_muac_percent</a:t>
            </a:r>
            <a:r>
              <a:rPr/>
              <a:t> and </a:t>
            </a:r>
            <a:r>
              <a:rPr>
                <a:latin typeface="Courier"/>
              </a:rPr>
              <a:t>gam_whz_percent</a:t>
            </a:r>
            <a:r>
              <a:rPr/>
              <a:t> are different indicators that both get…</a:t>
            </a:r>
          </a:p>
        </p:txBody>
      </p:sp>
    </p:spTree>
  </p:cSld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What a definition does not say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Age — The definitions apply to children 6 to 59 months</a:t>
            </a:r>
          </a:p>
        </p:txBody>
      </p:sp>
    </p:spTree>
  </p:cSld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What a definition does not say — In Python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out_of_scope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666666"/>
                </a:solidFill>
                <a:latin typeface="Courier"/>
              </a:rPr>
              <a:t>~</a:t>
            </a:r>
            <a:r>
              <a:rPr>
                <a:latin typeface="Courier"/>
              </a:rPr>
              <a:t>analysable[</a:t>
            </a:r>
            <a:r>
              <a:rPr>
                <a:solidFill>
                  <a:srgbClr val="4070A0"/>
                </a:solidFill>
                <a:latin typeface="Courier"/>
              </a:rPr>
              <a:t>"age_months"</a:t>
            </a:r>
            <a:r>
              <a:rPr>
                <a:latin typeface="Courier"/>
              </a:rPr>
              <a:t>].between(</a:t>
            </a:r>
            <a:r>
              <a:rPr>
                <a:solidFill>
                  <a:srgbClr val="40A070"/>
                </a:solidFill>
                <a:latin typeface="Courier"/>
              </a:rPr>
              <a:t>6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A070"/>
                </a:solidFill>
                <a:latin typeface="Courier"/>
              </a:rPr>
              <a:t>59</a:t>
            </a:r>
            <a:r>
              <a:rPr>
                <a:latin typeface="Courier"/>
              </a:rPr>
              <a:t>)</a:t>
            </a:r>
            <a:br/>
            <a:r>
              <a:rPr>
                <a:solidFill>
                  <a:srgbClr val="008000"/>
                </a:solidFill>
                <a:latin typeface="Courier"/>
              </a:rPr>
              <a:t>print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BB6688"/>
                </a:solidFill>
                <a:latin typeface="Courier"/>
              </a:rPr>
              <a:t>f"</a:t>
            </a:r>
            <a:r>
              <a:rPr>
                <a:solidFill>
                  <a:srgbClr val="4070A0"/>
                </a:solidFill>
                <a:latin typeface="Courier"/>
              </a:rPr>
              <a:t>{</a:t>
            </a:r>
            <a:r>
              <a:rPr>
                <a:latin typeface="Courier"/>
              </a:rPr>
              <a:t>out_of_scope</a:t>
            </a:r>
            <a:r>
              <a:rPr>
                <a:solidFill>
                  <a:srgbClr val="4070A0"/>
                </a:solidFill>
                <a:latin typeface="Courier"/>
              </a:rPr>
              <a:t>.</a:t>
            </a:r>
            <a:r>
              <a:rPr>
                <a:solidFill>
                  <a:srgbClr val="008000"/>
                </a:solidFill>
                <a:latin typeface="Courier"/>
              </a:rPr>
              <a:t>sum</a:t>
            </a:r>
            <a:r>
              <a:rPr>
                <a:latin typeface="Courier"/>
              </a:rPr>
              <a:t>()</a:t>
            </a:r>
            <a:r>
              <a:rPr>
                <a:solidFill>
                  <a:srgbClr val="4070A0"/>
                </a:solidFill>
                <a:latin typeface="Courier"/>
              </a:rPr>
              <a:t>}</a:t>
            </a:r>
            <a:r>
              <a:rPr>
                <a:solidFill>
                  <a:srgbClr val="BB6688"/>
                </a:solidFill>
                <a:latin typeface="Courier"/>
              </a:rPr>
              <a:t> children outside 6-59 months"</a:t>
            </a:r>
            <a:r>
              <a:rPr>
                <a:latin typeface="Courier"/>
              </a:rPr>
              <a:t>)</a:t>
            </a:r>
          </a:p>
        </p:txBody>
      </p:sp>
    </p:spTree>
  </p:cSld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What a definition does not say — In 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solidFill>
                  <a:srgbClr val="06287E"/>
                </a:solidFill>
                <a:latin typeface="Courier"/>
              </a:rPr>
              <a:t>sum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4070A0"/>
                </a:solidFill>
                <a:latin typeface="Courier"/>
              </a:rPr>
              <a:t>!</a:t>
            </a:r>
            <a:r>
              <a:rPr>
                <a:solidFill>
                  <a:srgbClr val="06287E"/>
                </a:solidFill>
                <a:latin typeface="Courier"/>
              </a:rPr>
              <a:t>between</a:t>
            </a:r>
            <a:r>
              <a:rPr>
                <a:latin typeface="Courier"/>
              </a:rPr>
              <a:t>(analysable</a:t>
            </a:r>
            <a:r>
              <a:rPr>
                <a:solidFill>
                  <a:srgbClr val="4070A0"/>
                </a:solidFill>
                <a:latin typeface="Courier"/>
              </a:rPr>
              <a:t>$</a:t>
            </a:r>
            <a:r>
              <a:rPr>
                <a:latin typeface="Courier"/>
              </a:rPr>
              <a:t>age_months, </a:t>
            </a:r>
            <a:r>
              <a:rPr>
                <a:solidFill>
                  <a:srgbClr val="40A070"/>
                </a:solidFill>
                <a:latin typeface="Courier"/>
              </a:rPr>
              <a:t>6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A070"/>
                </a:solidFill>
                <a:latin typeface="Courier"/>
              </a:rPr>
              <a:t>59</a:t>
            </a:r>
            <a:r>
              <a:rPr>
                <a:latin typeface="Courier"/>
              </a:rPr>
              <a:t>), </a:t>
            </a:r>
            <a:r>
              <a:rPr>
                <a:solidFill>
                  <a:srgbClr val="7D9029"/>
                </a:solidFill>
                <a:latin typeface="Courier"/>
              </a:rPr>
              <a:t>na.rm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880000"/>
                </a:solidFill>
                <a:latin typeface="Courier"/>
              </a:rPr>
              <a:t>TRUE</a:t>
            </a:r>
            <a:r>
              <a:rPr>
                <a:latin typeface="Courier"/>
              </a:rPr>
              <a:t>)</a:t>
            </a:r>
          </a:p>
        </p:txBody>
      </p:sp>
    </p:spTree>
  </p:cSld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What a definition does not say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Admission — A case definition says who </a:t>
            </a:r>
            <a:r>
              <a:rPr i="1"/>
              <a:t>is</a:t>
            </a:r>
            <a:r>
              <a:rPr/>
              <a:t> malnourished</a:t>
            </a:r>
          </a:p>
          <a:p>
            <a:pPr lvl="0"/>
            <a:r>
              <a:rPr/>
              <a:t>Severity within severe — SAM with complications needs inpatient care; SAM without needs outpatient</a:t>
            </a:r>
          </a:p>
        </p:txBody>
      </p:sp>
    </p:spTree>
  </p:cSld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What a definition does not say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marL="1270000">
              <a:buNone/>
            </a:pPr>
            <a:r>
              <a:rPr sz="2000"/>
              <a:t>A case definition is a classification rule, not a treatment decision. Confusing the two produces a caseload figure that does not match any programme’s admissions and an argument nobody can resolve from the data.</a:t>
            </a:r>
          </a:p>
        </p:txBody>
      </p:sp>
    </p:spTree>
  </p:cSld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What comes next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You can classify a child by either measure.</a:t>
            </a:r>
          </a:p>
        </p:txBody>
      </p:sp>
    </p:spTree>
  </p:cSld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Where this goes next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Read the full lesson, with runnable code</a:t>
            </a:r>
          </a:p>
          <a:p>
            <a:pPr lvl="0" indent="0" marL="0">
              <a:buNone/>
            </a:pPr>
            <a:r>
              <a:rPr>
                <a:hlinkClick r:id="rId2"/>
              </a:rPr>
              <a:t>https://data-analysis.cassion.dev/courses/nutrition-analysis-cmam-smart/nutrition-03-sam-and-mam</a:t>
            </a: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49</Words>
  <Application>Microsoft Macintosh PowerPoint</Application>
  <PresentationFormat>On-screen Show (16:9)</PresentationFormat>
  <Paragraphs>15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Presentation Title</vt:lpstr>
      <vt:lpstr>Slide Title</vt:lpstr>
      <vt:lpstr>Section header</vt:lpstr>
      <vt:lpstr>Slide Title for Two-Content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case definitions, and the clause everyone drops</dc:title>
  <dc:creator>Pierre Robentz Cassion</dc:creator>
  <cp:keywords/>
  <dcterms:created xsi:type="dcterms:W3CDTF">2026-07-28T00:00:00Z</dcterms:created>
  <dcterms:modified xsi:type="dcterms:W3CDTF">2026-07-28T00:00:00Z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ate">
    <vt:lpwstr>Lesson 3 of 8</vt:lpwstr>
  </property>
  <property fmtid="{D5CDD505-2E9C-101B-9397-08002B2CF9AE}" pid="3" name="subtitle">
    <vt:lpwstr>Severe, moderate and global acute malnutrition, the cut-offs the sector agreed on, and the oedema clause that makes every “count below the threshold” implementation wrong.</vt:lpwstr>
  </property>
</Properties>
</file>