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Malnutrition aiguë sévère, modérée et globale, les seuils dont le secteur a convenu, et la clause des œdèmes qui rend fausse toute implémentation en « décompte sous le seuil ».</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termes, et ils s’emboîtent.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MAG est la MAS plus la MAM. Ce n’est pas une affection distincte, c’est la charge totale de malnutrition aiguë, et c’est le chiffre auquel se réfèrent les phases IPC et le seuil d’urgence de 15 %. Deux points structurels avant tout code. Chaque ligne est à elle seule une définition complète. Un enfant est en MAS par le poids-pour-taille, </a:t>
            </a:r>
            <a:r>
              <a:rPr i="1"/>
              <a:t>ou</a:t>
            </a:r>
            <a:r>
              <a:rPr/>
              <a:t> par le PB, </a:t>
            </a:r>
            <a:r>
              <a:rPr i="1"/>
              <a:t>ou</a:t>
            </a:r>
            <a:r>
              <a:rPr/>
              <a:t> par les œdèmes — les critères sont des alternatives, non des exigences cumulatives. La leçon 4 porte entièrement sur l’ampleur du désaccord entre les deux premiers. La colonne des œdèmes est un OU, non un ET. Un enfant présentant des œdèmes bilatéraux prenant le godet est sévère quoi que disent ses mesures. Cette clause est un terme d’une expression booléenne, et c’est le terme le plus souvent omis.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Elle est fausse de deux façons à la fois. Elle écarte les enfants œdémateux, et le </a:t>
            </a:r>
            <a:r>
              <a:rPr>
                <a:latin typeface="Courier"/>
              </a:rPr>
              <a:t>na.rm</a:t>
            </a:r>
            <a:r>
              <a:rPr/>
              <a:t> ou une comparaison propageant les valeurs nulles écarte silencieusement les enfants sans score z — si bien que le numérateur et le dénominateur diffèrent tous deux de ce que le libellé prétend.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852 enfants analysables : MAG 14,9 %, MAS 3,8 %. Trois détails de ce code portent le résultat. La MAM exclut explicitement les œdèmes. Un enfant œdémateux dont le score z tombe dans la bande modérée est sévère et non modéré, et sans le </a:t>
            </a:r>
            <a:r>
              <a:rPr>
                <a:latin typeface="Courier"/>
              </a:rPr>
              <a:t>&amp; ~oedema</a:t>
            </a:r>
            <a:r>
              <a:rPr/>
              <a:t> il serait compté dans les deux — si bien que MAS plus MAM dépasserait la MAG. Les bornes sont semi-ouvertes. </a:t>
            </a:r>
            <a:r>
              <a:rPr>
                <a:latin typeface="Courier"/>
              </a:rPr>
              <a:t>-3 \&lt;= z \&lt; -2</a:t>
            </a:r>
            <a:r>
              <a:rPr/>
              <a:t>. Un enfant exactement à -3,0 est sévère. Se tromper ici déplace une poignée d’enfants et c’est le genre de point sur lequel deux analystes découvrent leur désaccord au pire moment. Le dénominateur est énoncé. 852, non 930 — la différence est faite des enfants sans score z calculable et de ceux hors des bornes de signalement, et la leçon 2 exigeait de rapporter ces trois groupes séparément.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assertions, et elles attrapent l’erreur des œdèmes, celle des bornes et toute modification future qui casserait l’emboîtement. Exécutez-les à chaque fois.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registre de dépistage a le PB et les œdèmes, sans poids ni taille, si bien qu’il ne soutient que les définitions fondées sur le PB.</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Nommez la mesure dans l’indicateur. </a:t>
            </a:r>
            <a:r>
              <a:rPr>
                <a:latin typeface="Courier"/>
              </a:rPr>
              <a:t>gam_muac_percent</a:t>
            </a:r>
            <a:r>
              <a:rPr/>
              <a:t> et </a:t>
            </a:r>
            <a:r>
              <a:rPr>
                <a:latin typeface="Courier"/>
              </a:rPr>
              <a:t>gam_whz_percent</a:t>
            </a:r>
            <a:r>
              <a:rPr/>
              <a:t> sont deux indicateurs différents que l’on appelle tous deux « MAG », et la règle du cours sur la conception d’indicateurs consistant à mettre la mesure dans le nom n’est pas ici du pédantisme — la leçon suivante montre les deux en désaccord sur les trois quarts des cas sévères.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choses que la définition de cas laisse délibérément de côté, et que quelqu’un supposera. L’âge. Les définitions s’appliquent aux enfants de 6 à 59 mois. En dessous de six mois, les normes et les définitions diffèrent ; au-dessus de 59 mois, elles ne s’appliquent pas. Vérifiez la plage d’âge avant de classer.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L’admission. Une définition de cas dit qui </a:t>
            </a:r>
            <a:r>
              <a:rPr i="1"/>
              <a:t>est</a:t>
            </a:r>
            <a:r>
              <a:rPr/>
              <a:t> malnutri. Savoir s’il est admis dépend du protocole du programme, qui peut employer un critère, les deux, ou le PB pour le dépistage communautaire et le poids-pour-taille au site. Le champ </a:t>
            </a:r>
            <a:r>
              <a:rPr>
                <a:latin typeface="Courier"/>
              </a:rPr>
              <a:t>admission_criterion</a:t>
            </a:r>
            <a:r>
              <a:rPr/>
              <a:t> du registre enregistre ce que le site a saisi, non tout ce que l’enfant remplissait. La gravité à l’intérieur du sévère. Une MAS avec complications exige des soins hospitaliers ; sans complications, ambulatoires. La définition ne les distingue pas, et le test de l’appétit et les signes cliniques qui le font ne figurent pas dans un jeu de données anthropométrique.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classer un enfant par l’une ou l’autre mesure. La leçon suivante place les deux mesures sur les mêmes enfants et constate qu’elles divergent sur les trois quarts des cas sévères — et que ce désaccord a une cause qui tient en un nombre.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nutrition-analysis-cmam-smart/nutrition-03-sam-and-ma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définitions de cas, et la clause que tout le monde oublie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Malnutrition aiguë sévère, modérée et globale, les seuils dont le secteur a convenu, et la clause des œdèmes qui rend fausse toute implémentation en « décompte sous le seuil ».</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3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Les définitions</a:t>
            </a:r>
          </a:p>
          <a:p>
            <a:pPr lvl="0"/>
            <a:r>
              <a:rPr/>
              <a:t>L’implémentation fausse</a:t>
            </a:r>
          </a:p>
          <a:p>
            <a:pPr lvl="0"/>
            <a:r>
              <a:rPr/>
              <a:t>L’implémentation juste</a:t>
            </a:r>
          </a:p>
          <a:p>
            <a:pPr lvl="0"/>
            <a:r>
              <a:rPr/>
              <a:t>Vérifiez que les parties totalisent le tout</a:t>
            </a:r>
          </a:p>
          <a:p>
            <a:pPr lvl="0"/>
            <a:r>
              <a:rPr/>
              <a:t>Les définitions par le PB, sur le registre</a:t>
            </a:r>
          </a:p>
          <a:p>
            <a:pPr lvl="0"/>
            <a:r>
              <a:rPr/>
              <a:t>Ce qu’une définition ne dit pas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définitions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Terme</a:t>
                      </a:r>
                    </a:p>
                  </a:txBody>
                  <a:tcPr/>
                </a:tc>
                <a:tc>
                  <a:txBody>
                    <a:bodyPr/>
                    <a:lstStyle/>
                    <a:p>
                      <a:pPr lvl="0" indent="0" marL="0">
                        <a:buNone/>
                      </a:pPr>
                      <a:r>
                        <a:rPr/>
                        <a:t>Score z poids-taille</a:t>
                      </a:r>
                    </a:p>
                  </a:txBody>
                  <a:tcPr/>
                </a:tc>
                <a:tc>
                  <a:txBody>
                    <a:bodyPr/>
                    <a:lstStyle/>
                    <a:p>
                      <a:pPr lvl="0" indent="0" marL="0">
                        <a:buNone/>
                      </a:pPr>
                      <a:r>
                        <a:rPr/>
                        <a:t>PB</a:t>
                      </a:r>
                    </a:p>
                  </a:txBody>
                  <a:tcPr/>
                </a:tc>
                <a:tc>
                  <a:txBody>
                    <a:bodyPr/>
                    <a:lstStyle/>
                    <a:p>
                      <a:pPr lvl="0" indent="0" marL="0">
                        <a:buNone/>
                      </a:pPr>
                      <a:r>
                        <a:rPr/>
                        <a:t>Œdèmes</a:t>
                      </a:r>
                    </a:p>
                  </a:txBody>
                  <a:tcPr/>
                </a:tc>
              </a:tr>
              <a:tr h="0">
                <a:tc>
                  <a:txBody>
                    <a:bodyPr/>
                    <a:lstStyle/>
                    <a:p>
                      <a:pPr lvl="0" indent="0" marL="0">
                        <a:buNone/>
                      </a:pPr>
                      <a:r>
                        <a:rPr b="1"/>
                        <a:t>MAS</a:t>
                      </a:r>
                      <a:r>
                        <a:rPr/>
                        <a:t> — malnutrition aiguë sévère</a:t>
                      </a:r>
                    </a:p>
                  </a:txBody>
                </a:tc>
                <a:tc>
                  <a:txBody>
                    <a:bodyPr/>
                    <a:lstStyle/>
                    <a:p>
                      <a:pPr lvl="0" indent="0" marL="0">
                        <a:buNone/>
                      </a:pPr>
                      <a:r>
                        <a:rPr/>
                        <a:t>sous -3</a:t>
                      </a:r>
                    </a:p>
                  </a:txBody>
                </a:tc>
                <a:tc>
                  <a:txBody>
                    <a:bodyPr/>
                    <a:lstStyle/>
                    <a:p>
                      <a:pPr lvl="0" indent="0" marL="0">
                        <a:buNone/>
                      </a:pPr>
                      <a:r>
                        <a:rPr/>
                        <a:t>sous 115 mm</a:t>
                      </a:r>
                    </a:p>
                  </a:txBody>
                </a:tc>
                <a:tc>
                  <a:txBody>
                    <a:bodyPr/>
                    <a:lstStyle/>
                    <a:p>
                      <a:pPr lvl="0" indent="0" marL="0">
                        <a:buNone/>
                      </a:pPr>
                      <a:r>
                        <a:rPr/>
                        <a:t>présents</a:t>
                      </a:r>
                    </a:p>
                  </a:txBody>
                </a:tc>
              </a:tr>
              <a:tr h="0">
                <a:tc>
                  <a:txBody>
                    <a:bodyPr/>
                    <a:lstStyle/>
                    <a:p>
                      <a:pPr lvl="0" indent="0" marL="0">
                        <a:buNone/>
                      </a:pPr>
                      <a:r>
                        <a:rPr b="1"/>
                        <a:t>MAM</a:t>
                      </a:r>
                      <a:r>
                        <a:rPr/>
                        <a:t> — malnutrition aiguë modérée</a:t>
                      </a:r>
                    </a:p>
                  </a:txBody>
                </a:tc>
                <a:tc>
                  <a:txBody>
                    <a:bodyPr/>
                    <a:lstStyle/>
                    <a:p>
                      <a:pPr lvl="0" indent="0" marL="0">
                        <a:buNone/>
                      </a:pPr>
                      <a:r>
                        <a:rPr/>
                        <a:t>-3 à moins de -2</a:t>
                      </a:r>
                    </a:p>
                  </a:txBody>
                </a:tc>
                <a:tc>
                  <a:txBody>
                    <a:bodyPr/>
                    <a:lstStyle/>
                    <a:p>
                      <a:pPr lvl="0" indent="0" marL="0">
                        <a:buNone/>
                      </a:pPr>
                      <a:r>
                        <a:rPr/>
                        <a:t>115 à moins de 125 mm</a:t>
                      </a:r>
                    </a:p>
                  </a:txBody>
                </a:tc>
                <a:tc>
                  <a:txBody>
                    <a:bodyPr/>
                    <a:lstStyle/>
                    <a:p>
                      <a:pPr lvl="0" indent="0" marL="0">
                        <a:buNone/>
                      </a:pPr>
                      <a:r>
                        <a:rPr/>
                        <a:t>—</a:t>
                      </a:r>
                    </a:p>
                  </a:txBody>
                </a:tc>
              </a:tr>
              <a:tr h="0">
                <a:tc>
                  <a:txBody>
                    <a:bodyPr/>
                    <a:lstStyle/>
                    <a:p>
                      <a:pPr lvl="0" indent="0" marL="0">
                        <a:buNone/>
                      </a:pPr>
                      <a:r>
                        <a:rPr b="1"/>
                        <a:t>MAG</a:t>
                      </a:r>
                      <a:r>
                        <a:rPr/>
                        <a:t> — malnutrition aiguë globale</a:t>
                      </a:r>
                    </a:p>
                  </a:txBody>
                </a:tc>
                <a:tc>
                  <a:txBody>
                    <a:bodyPr/>
                    <a:lstStyle/>
                    <a:p>
                      <a:pPr lvl="0" indent="0" marL="0">
                        <a:buNone/>
                      </a:pPr>
                      <a:r>
                        <a:rPr/>
                        <a:t>sous -2</a:t>
                      </a:r>
                    </a:p>
                  </a:txBody>
                </a:tc>
                <a:tc>
                  <a:txBody>
                    <a:bodyPr/>
                    <a:lstStyle/>
                    <a:p>
                      <a:pPr lvl="0" indent="0" marL="0">
                        <a:buNone/>
                      </a:pPr>
                      <a:r>
                        <a:rPr/>
                        <a:t>sous 125 mm</a:t>
                      </a:r>
                    </a:p>
                  </a:txBody>
                </a:tc>
                <a:tc>
                  <a:txBody>
                    <a:bodyPr/>
                    <a:lstStyle/>
                    <a:p>
                      <a:pPr lvl="0" indent="0" marL="0">
                        <a:buNone/>
                      </a:pPr>
                      <a:r>
                        <a:rPr/>
                        <a:t>présents</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définitions</a:t>
            </a:r>
          </a:p>
        </p:txBody>
      </p:sp>
      <p:sp>
        <p:nvSpPr>
          <p:cNvPr id="3" name="Content Placeholder 2"/>
          <p:cNvSpPr>
            <a:spLocks noGrp="1"/>
          </p:cNvSpPr>
          <p:nvPr>
            <p:ph idx="1"/>
          </p:nvPr>
        </p:nvSpPr>
        <p:spPr/>
        <p:txBody>
          <a:bodyPr/>
          <a:lstStyle/>
          <a:p>
            <a:pPr lvl="0"/>
            <a:r>
              <a:rPr/>
              <a:t>La MAG est la MAS plus la MAM — Ce n’est pas une affection distincte, c’est la charge totale de malnutrition aiguë, et…</a:t>
            </a:r>
          </a:p>
          <a:p>
            <a:pPr lvl="0"/>
            <a:r>
              <a:rPr/>
              <a:t>Chaque ligne est à elle seule une définition complète — Un enfant est en MAS par le poids-pour-taille, </a:t>
            </a:r>
            <a:r>
              <a:rPr i="1"/>
              <a:t>ou</a:t>
            </a:r>
            <a:r>
              <a:rPr/>
              <a:t> par le PB,…</a:t>
            </a:r>
          </a:p>
          <a:p>
            <a:pPr lvl="0"/>
            <a:r>
              <a:rPr/>
              <a:t>La colonne des œdèmes est un OU, non un ET — Un enfant présentant des œdèmes bilatéraux prenant le godet est sévère…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L’implémentation fausse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WRONG: the definition everybody writes first</a:t>
            </a:r>
            <a:br/>
            <a:r>
              <a:rPr>
                <a:latin typeface="Courier"/>
              </a:rPr>
              <a:t>sam_wrong </a:t>
            </a:r>
            <a:r>
              <a:rPr>
                <a:solidFill>
                  <a:srgbClr val="666666"/>
                </a:solidFill>
                <a:latin typeface="Courier"/>
              </a:rPr>
              <a:t>=</a:t>
            </a:r>
            <a:r>
              <a:rPr>
                <a:latin typeface="Courier"/>
              </a:rPr>
              <a:t> (smart[</a:t>
            </a:r>
            <a:r>
              <a:rPr>
                <a:solidFill>
                  <a:srgbClr val="4070A0"/>
                </a:solidFill>
                <a:latin typeface="Courier"/>
              </a:rPr>
              <a:t>"whz"</a:t>
            </a:r>
            <a:r>
              <a:rPr>
                <a:latin typeface="Courier"/>
              </a:rPr>
              <a:t>] </a:t>
            </a:r>
            <a:r>
              <a:rPr>
                <a:solidFill>
                  <a:srgbClr val="666666"/>
                </a:solidFill>
                <a:latin typeface="Courier"/>
              </a:rPr>
              <a:t>&lt;</a:t>
            </a:r>
            <a:r>
              <a:rPr>
                <a:latin typeface="Courier"/>
              </a:rPr>
              <a:t> </a:t>
            </a:r>
            <a:r>
              <a:rPr>
                <a:solidFill>
                  <a:srgbClr val="666666"/>
                </a:solidFill>
                <a:latin typeface="Courier"/>
              </a:rPr>
              <a:t>-</a:t>
            </a:r>
            <a:r>
              <a:rPr>
                <a:solidFill>
                  <a:srgbClr val="40A070"/>
                </a:solidFill>
                <a:latin typeface="Courier"/>
              </a:rPr>
              <a:t>3</a:t>
            </a:r>
            <a:r>
              <a:rPr>
                <a:latin typeface="Courier"/>
              </a:rPr>
              <a:t>).</a:t>
            </a:r>
            <a:r>
              <a:rPr>
                <a:solidFill>
                  <a:srgbClr val="008000"/>
                </a:solidFill>
                <a:latin typeface="Courier"/>
              </a:rPr>
              <a:t>sum</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L’implémentation fausse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WRONG</a:t>
            </a:r>
            <a:br/>
            <a:r>
              <a:rPr>
                <a:solidFill>
                  <a:srgbClr val="06287E"/>
                </a:solidFill>
                <a:latin typeface="Courier"/>
              </a:rPr>
              <a:t>sum</a:t>
            </a:r>
            <a:r>
              <a:rPr>
                <a:latin typeface="Courier"/>
              </a:rPr>
              <a:t>(smart</a:t>
            </a:r>
            <a:r>
              <a:rPr>
                <a:solidFill>
                  <a:srgbClr val="4070A0"/>
                </a:solidFill>
                <a:latin typeface="Courier"/>
              </a:rPr>
              <a:t>$</a:t>
            </a:r>
            <a:r>
              <a:rPr>
                <a:latin typeface="Courier"/>
              </a:rPr>
              <a:t>whz </a:t>
            </a:r>
            <a:r>
              <a:rPr>
                <a:solidFill>
                  <a:srgbClr val="4070A0"/>
                </a:solidFill>
                <a:latin typeface="Courier"/>
              </a:rPr>
              <a:t>&lt;</a:t>
            </a:r>
            <a:r>
              <a:rPr>
                <a:latin typeface="Courier"/>
              </a:rPr>
              <a:t> </a:t>
            </a:r>
            <a:r>
              <a:rPr>
                <a:solidFill>
                  <a:srgbClr val="4070A0"/>
                </a:solidFill>
                <a:latin typeface="Courier"/>
              </a:rPr>
              <a:t>-</a:t>
            </a:r>
            <a:r>
              <a:rPr>
                <a:solidFill>
                  <a:srgbClr val="40A070"/>
                </a:solidFill>
                <a:latin typeface="Courier"/>
              </a:rPr>
              <a:t>3</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L’implémentation juste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analysable </a:t>
            </a:r>
            <a:r>
              <a:rPr>
                <a:solidFill>
                  <a:srgbClr val="666666"/>
                </a:solidFill>
                <a:latin typeface="Courier"/>
              </a:rPr>
              <a:t>=</a:t>
            </a:r>
            <a:r>
              <a:rPr>
                <a:latin typeface="Courier"/>
              </a:rPr>
              <a:t> smart[smart[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)].copy()</a:t>
            </a:r>
            <a:br/>
            <a:r>
              <a:rPr>
                <a:latin typeface="Courier"/>
              </a:rPr>
              <a:t>oedema </a:t>
            </a:r>
            <a:r>
              <a:rPr>
                <a:solidFill>
                  <a:srgbClr val="666666"/>
                </a:solidFill>
                <a:latin typeface="Courier"/>
              </a:rPr>
              <a:t>=</a:t>
            </a:r>
            <a:r>
              <a:rPr>
                <a:latin typeface="Courier"/>
              </a:rPr>
              <a:t> analysable[</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br/>
            <a:br/>
            <a:r>
              <a:rPr>
                <a:latin typeface="Courier"/>
              </a:rPr>
              <a:t>analysable[</a:t>
            </a:r>
            <a:r>
              <a:rPr>
                <a:solidFill>
                  <a:srgbClr val="4070A0"/>
                </a:solidFill>
                <a:latin typeface="Courier"/>
              </a:rPr>
              <a:t>"sam"</a:t>
            </a:r>
            <a:r>
              <a:rPr>
                <a:latin typeface="Courier"/>
              </a:rPr>
              <a:t>] </a:t>
            </a:r>
            <a:r>
              <a:rPr>
                <a:solidFill>
                  <a:srgbClr val="666666"/>
                </a:solidFill>
                <a:latin typeface="Courier"/>
              </a:rPr>
              <a:t>=</a:t>
            </a:r>
            <a:r>
              <a:rPr>
                <a:latin typeface="Courier"/>
              </a:rPr>
              <a:t> (analysable[</a:t>
            </a:r>
            <a:r>
              <a:rPr>
                <a:solidFill>
                  <a:srgbClr val="4070A0"/>
                </a:solidFill>
                <a:latin typeface="Courier"/>
              </a:rPr>
              <a:t>"whz"</a:t>
            </a:r>
            <a:r>
              <a:rPr>
                <a:latin typeface="Courier"/>
              </a:rPr>
              <a:t>] </a:t>
            </a:r>
            <a:r>
              <a:rPr>
                <a:solidFill>
                  <a:srgbClr val="666666"/>
                </a:solidFill>
                <a:latin typeface="Courier"/>
              </a:rPr>
              <a:t>&lt;</a:t>
            </a:r>
            <a:r>
              <a:rPr>
                <a:latin typeface="Courier"/>
              </a:rPr>
              <a:t> </a:t>
            </a:r>
            <a:r>
              <a:rPr>
                <a:solidFill>
                  <a:srgbClr val="666666"/>
                </a:solidFill>
                <a:latin typeface="Courier"/>
              </a:rPr>
              <a:t>-</a:t>
            </a:r>
            <a:r>
              <a:rPr>
                <a:solidFill>
                  <a:srgbClr val="40A070"/>
                </a:solidFill>
                <a:latin typeface="Courier"/>
              </a:rPr>
              <a:t>3</a:t>
            </a:r>
            <a:r>
              <a:rPr>
                <a:latin typeface="Courier"/>
              </a:rPr>
              <a:t>) </a:t>
            </a:r>
            <a:r>
              <a:rPr>
                <a:solidFill>
                  <a:srgbClr val="666666"/>
                </a:solidFill>
                <a:latin typeface="Courier"/>
              </a:rPr>
              <a:t>|</a:t>
            </a:r>
            <a:r>
              <a:rPr>
                <a:latin typeface="Courier"/>
              </a:rPr>
              <a:t> oedema</a:t>
            </a:r>
            <a:br/>
            <a:r>
              <a:rPr>
                <a:latin typeface="Courier"/>
              </a:rPr>
              <a:t>analysable[</a:t>
            </a:r>
            <a:r>
              <a:rPr>
                <a:solidFill>
                  <a:srgbClr val="4070A0"/>
                </a:solidFill>
                <a:latin typeface="Courier"/>
              </a:rPr>
              <a:t>"mam"</a:t>
            </a:r>
            <a:r>
              <a:rPr>
                <a:latin typeface="Courier"/>
              </a:rPr>
              <a:t>] </a:t>
            </a:r>
            <a:r>
              <a:rPr>
                <a:solidFill>
                  <a:srgbClr val="666666"/>
                </a:solidFill>
                <a:latin typeface="Courier"/>
              </a:rPr>
              <a:t>=</a:t>
            </a:r>
            <a:r>
              <a:rPr>
                <a:latin typeface="Courier"/>
              </a:rPr>
              <a:t> (analysable[</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3</a:t>
            </a:r>
            <a:r>
              <a:rPr>
                <a:latin typeface="Courier"/>
              </a:rPr>
              <a:t>, </a:t>
            </a:r>
            <a:r>
              <a:rPr>
                <a:solidFill>
                  <a:srgbClr val="666666"/>
                </a:solidFill>
                <a:latin typeface="Courier"/>
              </a:rPr>
              <a:t>-</a:t>
            </a:r>
            <a:r>
              <a:rPr>
                <a:solidFill>
                  <a:srgbClr val="40A070"/>
                </a:solidFill>
                <a:latin typeface="Courier"/>
              </a:rPr>
              <a:t>2</a:t>
            </a:r>
            <a:r>
              <a:rPr>
                <a:latin typeface="Courier"/>
              </a:rPr>
              <a:t>, inclusive</a:t>
            </a:r>
            <a:r>
              <a:rPr>
                <a:solidFill>
                  <a:srgbClr val="666666"/>
                </a:solidFill>
                <a:latin typeface="Courier"/>
              </a:rPr>
              <a:t>=</a:t>
            </a:r>
            <a:r>
              <a:rPr>
                <a:solidFill>
                  <a:srgbClr val="4070A0"/>
                </a:solidFill>
                <a:latin typeface="Courier"/>
              </a:rPr>
              <a:t>"left"</a:t>
            </a:r>
            <a:r>
              <a:rPr>
                <a:latin typeface="Courier"/>
              </a:rPr>
              <a:t>)) </a:t>
            </a:r>
            <a:r>
              <a:rPr>
                <a:solidFill>
                  <a:srgbClr val="666666"/>
                </a:solidFill>
                <a:latin typeface="Courier"/>
              </a:rPr>
              <a:t>&amp;</a:t>
            </a:r>
            <a:r>
              <a:rPr>
                <a:latin typeface="Courier"/>
              </a:rPr>
              <a:t> </a:t>
            </a:r>
            <a:r>
              <a:rPr>
                <a:solidFill>
                  <a:srgbClr val="666666"/>
                </a:solidFill>
                <a:latin typeface="Courier"/>
              </a:rPr>
              <a:t>~</a:t>
            </a:r>
            <a:r>
              <a:rPr>
                <a:latin typeface="Courier"/>
              </a:rPr>
              <a:t>oedema</a:t>
            </a:r>
            <a:br/>
            <a:r>
              <a:rPr>
                <a:latin typeface="Courier"/>
              </a:rPr>
              <a:t>analysable[</a:t>
            </a:r>
            <a:r>
              <a:rPr>
                <a:solidFill>
                  <a:srgbClr val="4070A0"/>
                </a:solidFill>
                <a:latin typeface="Courier"/>
              </a:rPr>
              <a:t>"gam"</a:t>
            </a:r>
            <a:r>
              <a:rPr>
                <a:latin typeface="Courier"/>
              </a:rPr>
              <a:t>] </a:t>
            </a:r>
            <a:r>
              <a:rPr>
                <a:solidFill>
                  <a:srgbClr val="666666"/>
                </a:solidFill>
                <a:latin typeface="Courier"/>
              </a:rPr>
              <a:t>=</a:t>
            </a:r>
            <a:r>
              <a:rPr>
                <a:latin typeface="Courier"/>
              </a:rPr>
              <a:t> analysable[</a:t>
            </a:r>
            <a:r>
              <a:rPr>
                <a:solidFill>
                  <a:srgbClr val="4070A0"/>
                </a:solidFill>
                <a:latin typeface="Courier"/>
              </a:rPr>
              <a:t>"sam"</a:t>
            </a:r>
            <a:r>
              <a:rPr>
                <a:latin typeface="Courier"/>
              </a:rPr>
              <a:t>] </a:t>
            </a:r>
            <a:r>
              <a:rPr>
                <a:solidFill>
                  <a:srgbClr val="666666"/>
                </a:solidFill>
                <a:latin typeface="Courier"/>
              </a:rPr>
              <a:t>|</a:t>
            </a:r>
            <a:r>
              <a:rPr>
                <a:latin typeface="Courier"/>
              </a:rPr>
              <a:t> analysable[</a:t>
            </a:r>
            <a:r>
              <a:rPr>
                <a:solidFill>
                  <a:srgbClr val="4070A0"/>
                </a:solidFill>
                <a:latin typeface="Courier"/>
              </a:rPr>
              <a:t>"mam"</a:t>
            </a:r>
            <a:r>
              <a:rPr>
                <a:latin typeface="Courier"/>
              </a:rPr>
              <a:t>]</a:t>
            </a:r>
            <a:br/>
            <a:br/>
            <a:r>
              <a:rPr>
                <a:latin typeface="Courier"/>
              </a:rPr>
              <a:t>n </a:t>
            </a:r>
            <a:r>
              <a:rPr>
                <a:solidFill>
                  <a:srgbClr val="666666"/>
                </a:solidFill>
                <a:latin typeface="Courier"/>
              </a:rPr>
              <a:t>=</a:t>
            </a:r>
            <a:r>
              <a:rPr>
                <a:latin typeface="Courier"/>
              </a:rPr>
              <a:t> </a:t>
            </a:r>
            <a:r>
              <a:rPr>
                <a:solidFill>
                  <a:srgbClr val="008000"/>
                </a:solidFill>
                <a:latin typeface="Courier"/>
              </a:rPr>
              <a:t>len</a:t>
            </a:r>
            <a:r>
              <a:rPr>
                <a:latin typeface="Courier"/>
              </a:rPr>
              <a:t>(analysable)</a:t>
            </a:r>
            <a:br/>
            <a:r>
              <a:rPr b="1">
                <a:solidFill>
                  <a:srgbClr val="007020"/>
                </a:solidFill>
                <a:latin typeface="Courier"/>
              </a:rPr>
              <a:t>for</a:t>
            </a:r>
            <a:r>
              <a:rPr>
                <a:latin typeface="Courier"/>
              </a:rPr>
              <a:t> label </a:t>
            </a:r>
            <a:r>
              <a:rPr b="1">
                <a:solidFill>
                  <a:srgbClr val="007020"/>
                </a:solidFill>
                <a:latin typeface="Courier"/>
              </a:rPr>
              <a:t>in</a:t>
            </a:r>
            <a:r>
              <a:rPr>
                <a:latin typeface="Courier"/>
              </a:rPr>
              <a:t> [</a:t>
            </a:r>
            <a:r>
              <a:rPr>
                <a:solidFill>
                  <a:srgbClr val="4070A0"/>
                </a:solidFill>
                <a:latin typeface="Courier"/>
              </a:rPr>
              <a:t>"sam"</a:t>
            </a:r>
            <a:r>
              <a:rPr>
                <a:latin typeface="Courier"/>
              </a:rPr>
              <a:t>, </a:t>
            </a:r>
            <a:r>
              <a:rPr>
                <a:solidFill>
                  <a:srgbClr val="4070A0"/>
                </a:solidFill>
                <a:latin typeface="Courier"/>
              </a:rPr>
              <a:t>"mam"</a:t>
            </a:r>
            <a:r>
              <a:rPr>
                <a:latin typeface="Courier"/>
              </a:rPr>
              <a:t>, </a:t>
            </a:r>
            <a:r>
              <a:rPr>
                <a:solidFill>
                  <a:srgbClr val="4070A0"/>
                </a:solidFill>
                <a:latin typeface="Courier"/>
              </a:rPr>
              <a:t>"gam"</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a:t>
            </a:r>
            <a:r>
              <a:rPr>
                <a:latin typeface="Courier"/>
              </a:rPr>
              <a:t>upper()</a:t>
            </a:r>
            <a:r>
              <a:rPr>
                <a:solidFill>
                  <a:srgbClr val="4070A0"/>
                </a:solidFill>
                <a:latin typeface="Courier"/>
              </a:rPr>
              <a:t>:4}</a:t>
            </a:r>
            <a:r>
              <a:rPr>
                <a:solidFill>
                  <a:srgbClr val="BB6688"/>
                </a:solidFill>
                <a:latin typeface="Courier"/>
              </a:rPr>
              <a:t> </a:t>
            </a:r>
            <a:r>
              <a:rPr>
                <a:solidFill>
                  <a:srgbClr val="4070A0"/>
                </a:solidFill>
                <a:latin typeface="Courier"/>
              </a:rPr>
              <a:t>{</a:t>
            </a:r>
            <a:r>
              <a:rPr>
                <a:latin typeface="Courier"/>
              </a:rPr>
              <a:t>analysable[label]</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:&gt;4}</a:t>
            </a:r>
            <a:r>
              <a:rPr>
                <a:solidFill>
                  <a:srgbClr val="BB6688"/>
                </a:solidFill>
                <a:latin typeface="Courier"/>
              </a:rPr>
              <a:t> / </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  "</a:t>
            </a:r>
            <a:br/>
            <a:r>
              <a:rPr>
                <a:latin typeface="Courier"/>
              </a:rPr>
              <a:t>          </a:t>
            </a:r>
            <a:r>
              <a:rPr>
                <a:solidFill>
                  <a:srgbClr val="BB6688"/>
                </a:solidFill>
                <a:latin typeface="Courier"/>
              </a:rPr>
              <a:t>f"</a:t>
            </a:r>
            <a:r>
              <a:rPr>
                <a:solidFill>
                  <a:srgbClr val="4070A0"/>
                </a:solidFill>
                <a:latin typeface="Courier"/>
              </a:rPr>
              <a:t>{</a:t>
            </a:r>
            <a:r>
              <a:rPr>
                <a:latin typeface="Courier"/>
              </a:rPr>
              <a:t>analysable[label]</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L’implémentation juste — En R</a:t>
            </a:r>
          </a:p>
        </p:txBody>
      </p:sp>
      <p:sp>
        <p:nvSpPr>
          <p:cNvPr id="3" name="Content Placeholder 2"/>
          <p:cNvSpPr>
            <a:spLocks noGrp="1"/>
          </p:cNvSpPr>
          <p:nvPr>
            <p:ph idx="1"/>
          </p:nvPr>
        </p:nvSpPr>
        <p:spPr/>
        <p:txBody>
          <a:bodyPr/>
          <a:lstStyle/>
          <a:p>
            <a:pPr lvl="0" indent="0">
              <a:buNone/>
            </a:pPr>
            <a:r>
              <a:rPr>
                <a:latin typeface="Courier"/>
              </a:rPr>
              <a:t>analysable </a:t>
            </a:r>
            <a:r>
              <a:rPr>
                <a:solidFill>
                  <a:srgbClr val="007020"/>
                </a:solidFill>
                <a:latin typeface="Courier"/>
              </a:rPr>
              <a:t>&lt;-</a:t>
            </a:r>
            <a:r>
              <a:rPr>
                <a:latin typeface="Courier"/>
              </a:rPr>
              <a:t> smart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br/>
            <a:r>
              <a:rPr>
                <a:latin typeface="Courier"/>
              </a:rPr>
              <a:t>analysable </a:t>
            </a:r>
            <a:r>
              <a:rPr>
                <a:solidFill>
                  <a:srgbClr val="007020"/>
                </a:solidFill>
                <a:latin typeface="Courier"/>
              </a:rPr>
              <a:t>&lt;-</a:t>
            </a:r>
            <a:r>
              <a:rPr>
                <a:latin typeface="Courier"/>
              </a:rPr>
              <a:t> analysable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sam =</a:t>
            </a:r>
            <a:r>
              <a:rPr>
                <a:latin typeface="Courier"/>
              </a:rPr>
              <a:t> whz </a:t>
            </a:r>
            <a:r>
              <a:rPr>
                <a:solidFill>
                  <a:srgbClr val="4070A0"/>
                </a:solidFill>
                <a:latin typeface="Courier"/>
              </a:rPr>
              <a:t>&lt;</a:t>
            </a:r>
            <a:r>
              <a:rPr>
                <a:latin typeface="Courier"/>
              </a:rPr>
              <a:t> </a:t>
            </a:r>
            <a:r>
              <a:rPr>
                <a:solidFill>
                  <a:srgbClr val="4070A0"/>
                </a:solidFill>
                <a:latin typeface="Courier"/>
              </a:rPr>
              <a:t>-</a:t>
            </a:r>
            <a:r>
              <a:rPr>
                <a:solidFill>
                  <a:srgbClr val="40A070"/>
                </a:solidFill>
                <a:latin typeface="Courier"/>
              </a:rPr>
              <a:t>3</a:t>
            </a:r>
            <a:r>
              <a:rPr>
                <a:latin typeface="Courier"/>
              </a:rPr>
              <a:t> </a:t>
            </a:r>
            <a:r>
              <a:rPr>
                <a:solidFill>
                  <a:srgbClr val="4070A0"/>
                </a:solidFill>
                <a:latin typeface="Courier"/>
              </a:rPr>
              <a:t>|</a:t>
            </a:r>
            <a:r>
              <a:rPr>
                <a:latin typeface="Courier"/>
              </a:rPr>
              <a:t> oedema,</a:t>
            </a:r>
            <a:br/>
            <a:r>
              <a:rPr>
                <a:latin typeface="Courier"/>
              </a:rPr>
              <a:t>         </a:t>
            </a:r>
            <a:r>
              <a:rPr>
                <a:solidFill>
                  <a:srgbClr val="7D9029"/>
                </a:solidFill>
                <a:latin typeface="Courier"/>
              </a:rPr>
              <a:t>mam =</a:t>
            </a:r>
            <a:r>
              <a:rPr>
                <a:latin typeface="Courier"/>
              </a:rPr>
              <a:t> whz </a:t>
            </a:r>
            <a:r>
              <a:rPr>
                <a:solidFill>
                  <a:srgbClr val="4070A0"/>
                </a:solidFill>
                <a:latin typeface="Courier"/>
              </a:rPr>
              <a:t>&gt;=</a:t>
            </a:r>
            <a:r>
              <a:rPr>
                <a:latin typeface="Courier"/>
              </a:rPr>
              <a:t> </a:t>
            </a:r>
            <a:r>
              <a:rPr>
                <a:solidFill>
                  <a:srgbClr val="4070A0"/>
                </a:solidFill>
                <a:latin typeface="Courier"/>
              </a:rPr>
              <a:t>-</a:t>
            </a:r>
            <a:r>
              <a:rPr>
                <a:solidFill>
                  <a:srgbClr val="40A070"/>
                </a:solidFill>
                <a:latin typeface="Courier"/>
              </a:rPr>
              <a:t>3</a:t>
            </a:r>
            <a:r>
              <a:rPr>
                <a:latin typeface="Courier"/>
              </a:rPr>
              <a:t> </a:t>
            </a:r>
            <a:r>
              <a:rPr>
                <a:solidFill>
                  <a:srgbClr val="4070A0"/>
                </a:solidFill>
                <a:latin typeface="Courier"/>
              </a:rPr>
              <a:t>&amp;</a:t>
            </a:r>
            <a:r>
              <a:rPr>
                <a:latin typeface="Courier"/>
              </a:rPr>
              <a:t> whz </a:t>
            </a:r>
            <a:r>
              <a:rPr>
                <a:solidFill>
                  <a:srgbClr val="4070A0"/>
                </a:solidFill>
                <a:latin typeface="Courier"/>
              </a:rPr>
              <a:t>&lt;</a:t>
            </a:r>
            <a:r>
              <a:rPr>
                <a:latin typeface="Courier"/>
              </a:rPr>
              <a:t> </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&amp;</a:t>
            </a:r>
            <a:r>
              <a:rPr>
                <a:latin typeface="Courier"/>
              </a:rPr>
              <a:t> </a:t>
            </a:r>
            <a:r>
              <a:rPr>
                <a:solidFill>
                  <a:srgbClr val="4070A0"/>
                </a:solidFill>
                <a:latin typeface="Courier"/>
              </a:rPr>
              <a:t>!</a:t>
            </a:r>
            <a:r>
              <a:rPr>
                <a:latin typeface="Courier"/>
              </a:rPr>
              <a:t>oedema,</a:t>
            </a:r>
            <a:br/>
            <a:r>
              <a:rPr>
                <a:latin typeface="Courier"/>
              </a:rPr>
              <a:t>         </a:t>
            </a:r>
            <a:r>
              <a:rPr>
                <a:solidFill>
                  <a:srgbClr val="7D9029"/>
                </a:solidFill>
                <a:latin typeface="Courier"/>
              </a:rPr>
              <a:t>gam =</a:t>
            </a:r>
            <a:r>
              <a:rPr>
                <a:latin typeface="Courier"/>
              </a:rPr>
              <a:t> sam </a:t>
            </a:r>
            <a:r>
              <a:rPr>
                <a:solidFill>
                  <a:srgbClr val="4070A0"/>
                </a:solidFill>
                <a:latin typeface="Courier"/>
              </a:rPr>
              <a:t>|</a:t>
            </a:r>
            <a:r>
              <a:rPr>
                <a:latin typeface="Courier"/>
              </a:rPr>
              <a:t> mam)</a:t>
            </a:r>
            <a:br/>
            <a:br/>
            <a:r>
              <a:rPr>
                <a:latin typeface="Courier"/>
              </a:rPr>
              <a:t>analysable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(sam, mam, gam), </a:t>
            </a:r>
            <a:r>
              <a:rPr>
                <a:solidFill>
                  <a:srgbClr val="06287E"/>
                </a:solidFill>
                <a:latin typeface="Courier"/>
              </a:rPr>
              <a:t>list</a:t>
            </a:r>
            <a:r>
              <a:rPr>
                <a:latin typeface="Courier"/>
              </a:rPr>
              <a:t>(</a:t>
            </a:r>
            <a:r>
              <a:rPr>
                <a:solidFill>
                  <a:srgbClr val="7D9029"/>
                </a:solidFill>
                <a:latin typeface="Courier"/>
              </a:rPr>
              <a:t>n =</a:t>
            </a:r>
            <a:r>
              <a:rPr>
                <a:latin typeface="Courier"/>
              </a:rPr>
              <a:t> sum, </a:t>
            </a:r>
            <a:r>
              <a:rPr>
                <a:solidFill>
                  <a:srgbClr val="7D9029"/>
                </a:solidFill>
                <a:latin typeface="Courier"/>
              </a:rPr>
              <a:t>rate =</a:t>
            </a:r>
            <a:r>
              <a:rPr>
                <a:latin typeface="Courier"/>
              </a:rPr>
              <a:t> mean)),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L’implémentation juste</a:t>
            </a:r>
          </a:p>
        </p:txBody>
      </p:sp>
      <p:sp>
        <p:nvSpPr>
          <p:cNvPr id="3" name="Content Placeholder 2"/>
          <p:cNvSpPr>
            <a:spLocks noGrp="1"/>
          </p:cNvSpPr>
          <p:nvPr>
            <p:ph idx="1"/>
          </p:nvPr>
        </p:nvSpPr>
        <p:spPr/>
        <p:txBody>
          <a:bodyPr/>
          <a:lstStyle/>
          <a:p>
            <a:pPr lvl="0"/>
            <a:r>
              <a:rPr/>
              <a:t>La MAM exclut explicitement les œdèmes — Un enfant œdémateux dont le score z tombe dans la bande modérée est sévère et…</a:t>
            </a:r>
          </a:p>
          <a:p>
            <a:pPr lvl="0"/>
            <a:r>
              <a:rPr/>
              <a:t>Les bornes sont semi-ouvertes — </a:t>
            </a:r>
            <a:r>
              <a:rPr>
                <a:latin typeface="Courier"/>
              </a:rPr>
              <a:t>-3 \&lt;= z \&lt; -2</a:t>
            </a:r>
          </a:p>
          <a:p>
            <a:pPr lvl="0"/>
            <a:r>
              <a:rPr/>
              <a:t>Le dénominateur est énoncé — 852, non 930 — la différence est faite des enfants sans score z calculable et de ceux hors…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que les parties totalisent le tout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assert</a:t>
            </a:r>
            <a:r>
              <a:rPr>
                <a:latin typeface="Courier"/>
              </a:rPr>
              <a:t> (analysable[</a:t>
            </a:r>
            <a:r>
              <a:rPr>
                <a:solidFill>
                  <a:srgbClr val="4070A0"/>
                </a:solidFill>
                <a:latin typeface="Courier"/>
              </a:rPr>
              <a:t>"sam"</a:t>
            </a:r>
            <a:r>
              <a:rPr>
                <a:latin typeface="Courier"/>
              </a:rPr>
              <a:t>] </a:t>
            </a:r>
            <a:r>
              <a:rPr>
                <a:solidFill>
                  <a:srgbClr val="666666"/>
                </a:solidFill>
                <a:latin typeface="Courier"/>
              </a:rPr>
              <a:t>&amp;</a:t>
            </a:r>
            <a:r>
              <a:rPr>
                <a:latin typeface="Courier"/>
              </a:rPr>
              <a:t> analysable[</a:t>
            </a:r>
            <a:r>
              <a:rPr>
                <a:solidFill>
                  <a:srgbClr val="4070A0"/>
                </a:solidFill>
                <a:latin typeface="Courier"/>
              </a:rPr>
              <a:t>"mam"</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 </a:t>
            </a:r>
            <a:r>
              <a:rPr>
                <a:solidFill>
                  <a:srgbClr val="4070A0"/>
                </a:solidFill>
                <a:latin typeface="Courier"/>
              </a:rPr>
              <a:t>"a child is both"</a:t>
            </a:r>
            <a:br/>
            <a:r>
              <a:rPr b="1">
                <a:solidFill>
                  <a:srgbClr val="007020"/>
                </a:solidFill>
                <a:latin typeface="Courier"/>
              </a:rPr>
              <a:t>assert</a:t>
            </a:r>
            <a:r>
              <a:rPr>
                <a:latin typeface="Courier"/>
              </a:rPr>
              <a:t> analysable[</a:t>
            </a:r>
            <a:r>
              <a:rPr>
                <a:solidFill>
                  <a:srgbClr val="4070A0"/>
                </a:solidFill>
                <a:latin typeface="Courier"/>
              </a:rPr>
              <a:t>"gam"</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analysable[</a:t>
            </a:r>
            <a:r>
              <a:rPr>
                <a:solidFill>
                  <a:srgbClr val="4070A0"/>
                </a:solidFill>
                <a:latin typeface="Courier"/>
              </a:rPr>
              <a:t>"sam"</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analysable[</a:t>
            </a:r>
            <a:r>
              <a:rPr>
                <a:solidFill>
                  <a:srgbClr val="4070A0"/>
                </a:solidFill>
                <a:latin typeface="Courier"/>
              </a:rPr>
              <a:t>"mam"</a:t>
            </a:r>
            <a:r>
              <a:rPr>
                <a:latin typeface="Courier"/>
              </a:rPr>
              <a:t>].</a:t>
            </a:r>
            <a:r>
              <a:rPr>
                <a:solidFill>
                  <a:srgbClr val="008000"/>
                </a:solidFill>
                <a:latin typeface="Courier"/>
              </a:rPr>
              <a:t>sum</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Vérifiez que les parties totalisent le tout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06287E"/>
                </a:solidFill>
                <a:latin typeface="Courier"/>
              </a:rPr>
              <a:t>sum</a:t>
            </a:r>
            <a:r>
              <a:rPr>
                <a:latin typeface="Courier"/>
              </a:rPr>
              <a:t>(analysable</a:t>
            </a:r>
            <a:r>
              <a:rPr>
                <a:solidFill>
                  <a:srgbClr val="4070A0"/>
                </a:solidFill>
                <a:latin typeface="Courier"/>
              </a:rPr>
              <a:t>$</a:t>
            </a:r>
            <a:r>
              <a:rPr>
                <a:latin typeface="Courier"/>
              </a:rPr>
              <a:t>sam </a:t>
            </a:r>
            <a:r>
              <a:rPr>
                <a:solidFill>
                  <a:srgbClr val="4070A0"/>
                </a:solidFill>
                <a:latin typeface="Courier"/>
              </a:rPr>
              <a:t>&amp;</a:t>
            </a:r>
            <a:r>
              <a:rPr>
                <a:latin typeface="Courier"/>
              </a:rPr>
              <a:t> analysable</a:t>
            </a:r>
            <a:r>
              <a:rPr>
                <a:solidFill>
                  <a:srgbClr val="4070A0"/>
                </a:solidFill>
                <a:latin typeface="Courier"/>
              </a:rPr>
              <a:t>$</a:t>
            </a:r>
            <a:r>
              <a:rPr>
                <a:latin typeface="Courier"/>
              </a:rPr>
              <a:t>mam) </a:t>
            </a:r>
            <a:r>
              <a:rPr>
                <a:solidFill>
                  <a:srgbClr val="4070A0"/>
                </a:solidFill>
                <a:latin typeface="Courier"/>
              </a:rPr>
              <a:t>==</a:t>
            </a:r>
            <a:r>
              <a:rPr>
                <a:latin typeface="Courier"/>
              </a:rPr>
              <a:t> </a:t>
            </a:r>
            <a:r>
              <a:rPr>
                <a:solidFill>
                  <a:srgbClr val="40A070"/>
                </a:solidFill>
                <a:latin typeface="Courier"/>
              </a:rPr>
              <a:t>0</a:t>
            </a:r>
            <a:r>
              <a:rPr>
                <a:latin typeface="Courier"/>
              </a:rPr>
              <a:t>,</a:t>
            </a:r>
            <a:br/>
            <a:r>
              <a:rPr>
                <a:latin typeface="Courier"/>
              </a:rPr>
              <a:t>          </a:t>
            </a:r>
            <a:r>
              <a:rPr>
                <a:solidFill>
                  <a:srgbClr val="06287E"/>
                </a:solidFill>
                <a:latin typeface="Courier"/>
              </a:rPr>
              <a:t>sum</a:t>
            </a:r>
            <a:r>
              <a:rPr>
                <a:latin typeface="Courier"/>
              </a:rPr>
              <a:t>(analysable</a:t>
            </a:r>
            <a:r>
              <a:rPr>
                <a:solidFill>
                  <a:srgbClr val="4070A0"/>
                </a:solidFill>
                <a:latin typeface="Courier"/>
              </a:rPr>
              <a:t>$</a:t>
            </a:r>
            <a:r>
              <a:rPr>
                <a:latin typeface="Courier"/>
              </a:rPr>
              <a:t>gam) </a:t>
            </a:r>
            <a:r>
              <a:rPr>
                <a:solidFill>
                  <a:srgbClr val="4070A0"/>
                </a:solidFill>
                <a:latin typeface="Courier"/>
              </a:rPr>
              <a:t>==</a:t>
            </a:r>
            <a:r>
              <a:rPr>
                <a:latin typeface="Courier"/>
              </a:rPr>
              <a:t> </a:t>
            </a:r>
            <a:r>
              <a:rPr>
                <a:solidFill>
                  <a:srgbClr val="06287E"/>
                </a:solidFill>
                <a:latin typeface="Courier"/>
              </a:rPr>
              <a:t>sum</a:t>
            </a:r>
            <a:r>
              <a:rPr>
                <a:latin typeface="Courier"/>
              </a:rPr>
              <a:t>(analysable</a:t>
            </a:r>
            <a:r>
              <a:rPr>
                <a:solidFill>
                  <a:srgbClr val="4070A0"/>
                </a:solidFill>
                <a:latin typeface="Courier"/>
              </a:rPr>
              <a:t>$</a:t>
            </a:r>
            <a:r>
              <a:rPr>
                <a:latin typeface="Courier"/>
              </a:rPr>
              <a:t>sam) </a:t>
            </a:r>
            <a:r>
              <a:rPr>
                <a:solidFill>
                  <a:srgbClr val="4070A0"/>
                </a:solidFill>
                <a:latin typeface="Courier"/>
              </a:rPr>
              <a:t>+</a:t>
            </a:r>
            <a:r>
              <a:rPr>
                <a:latin typeface="Courier"/>
              </a:rPr>
              <a:t> </a:t>
            </a:r>
            <a:r>
              <a:rPr>
                <a:solidFill>
                  <a:srgbClr val="06287E"/>
                </a:solidFill>
                <a:latin typeface="Courier"/>
              </a:rPr>
              <a:t>sum</a:t>
            </a:r>
            <a:r>
              <a:rPr>
                <a:latin typeface="Courier"/>
              </a:rPr>
              <a:t>(analysable</a:t>
            </a:r>
            <a:r>
              <a:rPr>
                <a:solidFill>
                  <a:srgbClr val="4070A0"/>
                </a:solidFill>
                <a:latin typeface="Courier"/>
              </a:rPr>
              <a:t>$</a:t>
            </a:r>
            <a:r>
              <a:rPr>
                <a:latin typeface="Courier"/>
              </a:rPr>
              <a:t>mam))</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définitions par le PB, sur le registre — En Python</a:t>
            </a:r>
          </a:p>
        </p:txBody>
      </p:sp>
      <p:sp>
        <p:nvSpPr>
          <p:cNvPr id="3" name="Content Placeholder 2"/>
          <p:cNvSpPr>
            <a:spLocks noGrp="1"/>
          </p:cNvSpPr>
          <p:nvPr>
            <p:ph idx="1"/>
          </p:nvPr>
        </p:nvSpPr>
        <p:spPr/>
        <p:txBody>
          <a:bodyPr/>
          <a:lstStyle/>
          <a:p>
            <a:pPr lvl="0" indent="0">
              <a:buNone/>
            </a:pPr>
            <a:r>
              <a:rPr>
                <a:latin typeface="Courier"/>
              </a:rPr>
              <a:t>muac </a:t>
            </a:r>
            <a:r>
              <a:rPr>
                <a:solidFill>
                  <a:srgbClr val="666666"/>
                </a:solidFill>
                <a:latin typeface="Courier"/>
              </a:rPr>
              <a:t>=</a:t>
            </a:r>
            <a:r>
              <a:rPr>
                <a:latin typeface="Courier"/>
              </a:rPr>
              <a:t> pd.read_csv(</a:t>
            </a:r>
            <a:r>
              <a:rPr>
                <a:solidFill>
                  <a:srgbClr val="4070A0"/>
                </a:solidFill>
                <a:latin typeface="Courier"/>
              </a:rPr>
              <a:t>"muac-screening-artibonite-2024.v1.csv"</a:t>
            </a:r>
            <a:r>
              <a:rPr>
                <a:latin typeface="Courier"/>
              </a:rPr>
              <a:t>)</a:t>
            </a:r>
            <a:br/>
            <a:r>
              <a:rPr>
                <a:latin typeface="Courier"/>
              </a:rPr>
              <a:t>measured </a:t>
            </a:r>
            <a:r>
              <a:rPr>
                <a:solidFill>
                  <a:srgbClr val="666666"/>
                </a:solidFill>
                <a:latin typeface="Courier"/>
              </a:rPr>
              <a:t>=</a:t>
            </a:r>
            <a:r>
              <a:rPr>
                <a:latin typeface="Courier"/>
              </a:rPr>
              <a:t> muac[muac[</a:t>
            </a:r>
            <a:r>
              <a:rPr>
                <a:solidFill>
                  <a:srgbClr val="4070A0"/>
                </a:solidFill>
                <a:latin typeface="Courier"/>
              </a:rPr>
              <a:t>"muac_mm"</a:t>
            </a:r>
            <a:r>
              <a:rPr>
                <a:latin typeface="Courier"/>
              </a:rPr>
              <a:t>].notna()].copy()</a:t>
            </a:r>
            <a:br/>
            <a:r>
              <a:rPr>
                <a:latin typeface="Courier"/>
              </a:rPr>
              <a:t>oed </a:t>
            </a:r>
            <a:r>
              <a:rPr>
                <a:solidFill>
                  <a:srgbClr val="666666"/>
                </a:solidFill>
                <a:latin typeface="Courier"/>
              </a:rPr>
              <a:t>=</a:t>
            </a:r>
            <a:r>
              <a:rPr>
                <a:latin typeface="Courier"/>
              </a:rPr>
              <a:t> measured[</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br/>
            <a:br/>
            <a:r>
              <a:rPr>
                <a:latin typeface="Courier"/>
              </a:rPr>
              <a:t>measured[</a:t>
            </a:r>
            <a:r>
              <a:rPr>
                <a:solidFill>
                  <a:srgbClr val="4070A0"/>
                </a:solidFill>
                <a:latin typeface="Courier"/>
              </a:rPr>
              <a:t>"sam"</a:t>
            </a:r>
            <a:r>
              <a:rPr>
                <a:latin typeface="Courier"/>
              </a:rPr>
              <a:t>] </a:t>
            </a:r>
            <a:r>
              <a:rPr>
                <a:solidFill>
                  <a:srgbClr val="666666"/>
                </a:solidFill>
                <a:latin typeface="Courier"/>
              </a:rPr>
              <a:t>=</a:t>
            </a:r>
            <a:r>
              <a:rPr>
                <a:latin typeface="Courier"/>
              </a:rPr>
              <a:t> (measured[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115</a:t>
            </a:r>
            <a:r>
              <a:rPr>
                <a:latin typeface="Courier"/>
              </a:rPr>
              <a:t>) </a:t>
            </a:r>
            <a:r>
              <a:rPr>
                <a:solidFill>
                  <a:srgbClr val="666666"/>
                </a:solidFill>
                <a:latin typeface="Courier"/>
              </a:rPr>
              <a:t>|</a:t>
            </a:r>
            <a:r>
              <a:rPr>
                <a:latin typeface="Courier"/>
              </a:rPr>
              <a:t> oed</a:t>
            </a:r>
            <a:br/>
            <a:r>
              <a:rPr>
                <a:latin typeface="Courier"/>
              </a:rPr>
              <a:t>measured[</a:t>
            </a:r>
            <a:r>
              <a:rPr>
                <a:solidFill>
                  <a:srgbClr val="4070A0"/>
                </a:solidFill>
                <a:latin typeface="Courier"/>
              </a:rPr>
              <a:t>"gam"</a:t>
            </a:r>
            <a:r>
              <a:rPr>
                <a:latin typeface="Courier"/>
              </a:rPr>
              <a:t>] </a:t>
            </a:r>
            <a:r>
              <a:rPr>
                <a:solidFill>
                  <a:srgbClr val="666666"/>
                </a:solidFill>
                <a:latin typeface="Courier"/>
              </a:rPr>
              <a:t>=</a:t>
            </a:r>
            <a:r>
              <a:rPr>
                <a:latin typeface="Courier"/>
              </a:rPr>
              <a:t> (measured[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 </a:t>
            </a:r>
            <a:r>
              <a:rPr>
                <a:solidFill>
                  <a:srgbClr val="666666"/>
                </a:solidFill>
                <a:latin typeface="Courier"/>
              </a:rPr>
              <a:t>|</a:t>
            </a:r>
            <a:r>
              <a:rPr>
                <a:latin typeface="Courier"/>
              </a:rPr>
              <a:t> oed</a:t>
            </a:r>
            <a:b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len</a:t>
            </a:r>
            <a:r>
              <a:rPr>
                <a:latin typeface="Courier"/>
              </a:rPr>
              <a:t>(measured)</a:t>
            </a:r>
            <a:r>
              <a:rPr>
                <a:solidFill>
                  <a:srgbClr val="4070A0"/>
                </a:solidFill>
                <a:latin typeface="Courier"/>
              </a:rPr>
              <a:t>:,}</a:t>
            </a:r>
            <a:r>
              <a:rPr>
                <a:solidFill>
                  <a:srgbClr val="BB6688"/>
                </a:solidFill>
                <a:latin typeface="Courier"/>
              </a:rPr>
              <a:t>  GAM </a:t>
            </a:r>
            <a:r>
              <a:rPr>
                <a:solidFill>
                  <a:srgbClr val="4070A0"/>
                </a:solidFill>
                <a:latin typeface="Courier"/>
              </a:rPr>
              <a:t>{</a:t>
            </a:r>
            <a:r>
              <a:rPr>
                <a:latin typeface="Courier"/>
              </a:rPr>
              <a:t>measured[</a:t>
            </a:r>
            <a:r>
              <a:rPr>
                <a:solidFill>
                  <a:srgbClr val="4070A0"/>
                </a:solidFill>
                <a:latin typeface="Courier"/>
              </a:rPr>
              <a:t>'gam'</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a:t>
            </a:r>
            <a:br/>
            <a:r>
              <a:rPr>
                <a:latin typeface="Courier"/>
              </a:rPr>
              <a:t>      </a:t>
            </a:r>
            <a:r>
              <a:rPr>
                <a:solidFill>
                  <a:srgbClr val="BB6688"/>
                </a:solidFill>
                <a:latin typeface="Courier"/>
              </a:rPr>
              <a:t>f"SAM </a:t>
            </a:r>
            <a:r>
              <a:rPr>
                <a:solidFill>
                  <a:srgbClr val="4070A0"/>
                </a:solidFill>
                <a:latin typeface="Courier"/>
              </a:rPr>
              <a:t>{</a:t>
            </a:r>
            <a:r>
              <a:rPr>
                <a:latin typeface="Courier"/>
              </a:rPr>
              <a:t>measured[</a:t>
            </a:r>
            <a:r>
              <a:rPr>
                <a:solidFill>
                  <a:srgbClr val="4070A0"/>
                </a:solidFill>
                <a:latin typeface="Courier"/>
              </a:rPr>
              <a:t>'sam'</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définitions par le PB, sur le registre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gam =</a:t>
            </a:r>
            <a:r>
              <a:rPr>
                <a:latin typeface="Courier"/>
              </a:rPr>
              <a:t> </a:t>
            </a:r>
            <a:r>
              <a:rPr>
                <a:solidFill>
                  <a:srgbClr val="06287E"/>
                </a:solidFill>
                <a:latin typeface="Courier"/>
              </a:rPr>
              <a:t>mean</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oedema),</a:t>
            </a:r>
            <a:br/>
            <a:r>
              <a:rPr>
                <a:latin typeface="Courier"/>
              </a:rPr>
              <a:t>            </a:t>
            </a:r>
            <a:r>
              <a:rPr>
                <a:solidFill>
                  <a:srgbClr val="7D9029"/>
                </a:solidFill>
                <a:latin typeface="Courier"/>
              </a:rPr>
              <a:t>sam =</a:t>
            </a:r>
            <a:r>
              <a:rPr>
                <a:latin typeface="Courier"/>
              </a:rPr>
              <a:t> </a:t>
            </a:r>
            <a:r>
              <a:rPr>
                <a:solidFill>
                  <a:srgbClr val="06287E"/>
                </a:solidFill>
                <a:latin typeface="Courier"/>
              </a:rPr>
              <a:t>mean</a:t>
            </a:r>
            <a:r>
              <a:rPr>
                <a:latin typeface="Courier"/>
              </a:rPr>
              <a:t>(muac_mm </a:t>
            </a:r>
            <a:r>
              <a:rPr>
                <a:solidFill>
                  <a:srgbClr val="4070A0"/>
                </a:solidFill>
                <a:latin typeface="Courier"/>
              </a:rPr>
              <a:t>&lt;</a:t>
            </a:r>
            <a:r>
              <a:rPr>
                <a:latin typeface="Courier"/>
              </a:rPr>
              <a:t> </a:t>
            </a:r>
            <a:r>
              <a:rPr>
                <a:solidFill>
                  <a:srgbClr val="40A070"/>
                </a:solidFill>
                <a:latin typeface="Courier"/>
              </a:rPr>
              <a:t>115</a:t>
            </a:r>
            <a:r>
              <a:rPr>
                <a:latin typeface="Courier"/>
              </a:rPr>
              <a:t> </a:t>
            </a:r>
            <a:r>
              <a:rPr>
                <a:solidFill>
                  <a:srgbClr val="4070A0"/>
                </a:solidFill>
                <a:latin typeface="Courier"/>
              </a:rPr>
              <a:t>|</a:t>
            </a:r>
            <a:r>
              <a:rPr>
                <a:latin typeface="Courier"/>
              </a:rPr>
              <a:t> oedema))</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définitions par le PB, sur le registre</a:t>
            </a:r>
          </a:p>
        </p:txBody>
      </p:sp>
      <p:sp>
        <p:nvSpPr>
          <p:cNvPr id="3" name="Content Placeholder 2"/>
          <p:cNvSpPr>
            <a:spLocks noGrp="1"/>
          </p:cNvSpPr>
          <p:nvPr>
            <p:ph idx="1"/>
          </p:nvPr>
        </p:nvSpPr>
        <p:spPr/>
        <p:txBody>
          <a:bodyPr/>
          <a:lstStyle/>
          <a:p>
            <a:pPr lvl="0"/>
            <a:r>
              <a:rPr/>
              <a:t>Nommez la mesure dans l’indicateur — </a:t>
            </a:r>
            <a:r>
              <a:rPr>
                <a:latin typeface="Courier"/>
              </a:rPr>
              <a:t>gam_muac_percent</a:t>
            </a:r>
            <a:r>
              <a:rPr/>
              <a:t> et </a:t>
            </a:r>
            <a:r>
              <a:rPr>
                <a:latin typeface="Courier"/>
              </a:rPr>
              <a:t>gam_whz_percent</a:t>
            </a:r>
            <a:r>
              <a:rPr/>
              <a:t> sont deux indicateurs différents que l’on…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définition ne dit pas</a:t>
            </a:r>
          </a:p>
        </p:txBody>
      </p:sp>
      <p:sp>
        <p:nvSpPr>
          <p:cNvPr id="3" name="Content Placeholder 2"/>
          <p:cNvSpPr>
            <a:spLocks noGrp="1"/>
          </p:cNvSpPr>
          <p:nvPr>
            <p:ph idx="1"/>
          </p:nvPr>
        </p:nvSpPr>
        <p:spPr/>
        <p:txBody>
          <a:bodyPr/>
          <a:lstStyle/>
          <a:p>
            <a:pPr lvl="0"/>
            <a:r>
              <a:rPr/>
              <a:t>L’âge — Les définitions s’appliquent aux enfants de 6 à 59 mois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définition ne dit pas — En Python</a:t>
            </a:r>
          </a:p>
        </p:txBody>
      </p:sp>
      <p:sp>
        <p:nvSpPr>
          <p:cNvPr id="3" name="Content Placeholder 2"/>
          <p:cNvSpPr>
            <a:spLocks noGrp="1"/>
          </p:cNvSpPr>
          <p:nvPr>
            <p:ph idx="1"/>
          </p:nvPr>
        </p:nvSpPr>
        <p:spPr/>
        <p:txBody>
          <a:bodyPr/>
          <a:lstStyle/>
          <a:p>
            <a:pPr lvl="0" indent="0">
              <a:buNone/>
            </a:pPr>
            <a:r>
              <a:rPr>
                <a:latin typeface="Courier"/>
              </a:rPr>
              <a:t>out_of_scope </a:t>
            </a:r>
            <a:r>
              <a:rPr>
                <a:solidFill>
                  <a:srgbClr val="666666"/>
                </a:solidFill>
                <a:latin typeface="Courier"/>
              </a:rPr>
              <a:t>=</a:t>
            </a:r>
            <a:r>
              <a:rPr>
                <a:latin typeface="Courier"/>
              </a:rPr>
              <a:t> </a:t>
            </a:r>
            <a:r>
              <a:rPr>
                <a:solidFill>
                  <a:srgbClr val="666666"/>
                </a:solidFill>
                <a:latin typeface="Courier"/>
              </a:rPr>
              <a:t>~</a:t>
            </a:r>
            <a:r>
              <a:rPr>
                <a:latin typeface="Courier"/>
              </a:rPr>
              <a:t>analysable[</a:t>
            </a:r>
            <a:r>
              <a:rPr>
                <a:solidFill>
                  <a:srgbClr val="4070A0"/>
                </a:solidFill>
                <a:latin typeface="Courier"/>
              </a:rPr>
              <a:t>"age_months"</a:t>
            </a:r>
            <a:r>
              <a:rPr>
                <a:latin typeface="Courier"/>
              </a:rPr>
              <a:t>].between(</a:t>
            </a:r>
            <a:r>
              <a:rPr>
                <a:solidFill>
                  <a:srgbClr val="40A070"/>
                </a:solidFill>
                <a:latin typeface="Courier"/>
              </a:rPr>
              <a:t>6</a:t>
            </a:r>
            <a:r>
              <a:rPr>
                <a:latin typeface="Courier"/>
              </a:rPr>
              <a:t>, </a:t>
            </a:r>
            <a:r>
              <a:rPr>
                <a:solidFill>
                  <a:srgbClr val="40A070"/>
                </a:solidFill>
                <a:latin typeface="Courier"/>
              </a:rPr>
              <a:t>59</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out_of_scope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children outside 6-59 months"</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définition ne dit pas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between</a:t>
            </a:r>
            <a:r>
              <a:rPr>
                <a:latin typeface="Courier"/>
              </a:rPr>
              <a:t>(analysable</a:t>
            </a:r>
            <a:r>
              <a:rPr>
                <a:solidFill>
                  <a:srgbClr val="4070A0"/>
                </a:solidFill>
                <a:latin typeface="Courier"/>
              </a:rPr>
              <a:t>$</a:t>
            </a:r>
            <a:r>
              <a:rPr>
                <a:latin typeface="Courier"/>
              </a:rPr>
              <a:t>age_months, </a:t>
            </a:r>
            <a:r>
              <a:rPr>
                <a:solidFill>
                  <a:srgbClr val="40A070"/>
                </a:solidFill>
                <a:latin typeface="Courier"/>
              </a:rPr>
              <a:t>6</a:t>
            </a:r>
            <a:r>
              <a:rPr>
                <a:latin typeface="Courier"/>
              </a:rPr>
              <a:t>, </a:t>
            </a:r>
            <a:r>
              <a:rPr>
                <a:solidFill>
                  <a:srgbClr val="40A070"/>
                </a:solidFill>
                <a:latin typeface="Courier"/>
              </a:rPr>
              <a:t>59</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définition ne dit pas</a:t>
            </a:r>
          </a:p>
        </p:txBody>
      </p:sp>
      <p:sp>
        <p:nvSpPr>
          <p:cNvPr id="3" name="Content Placeholder 2"/>
          <p:cNvSpPr>
            <a:spLocks noGrp="1"/>
          </p:cNvSpPr>
          <p:nvPr>
            <p:ph idx="1"/>
          </p:nvPr>
        </p:nvSpPr>
        <p:spPr/>
        <p:txBody>
          <a:bodyPr/>
          <a:lstStyle/>
          <a:p>
            <a:pPr lvl="0"/>
            <a:r>
              <a:rPr/>
              <a:t>L’admission — Une définition de cas dit qui </a:t>
            </a:r>
            <a:r>
              <a:rPr i="1"/>
              <a:t>est</a:t>
            </a:r>
            <a:r>
              <a:rPr/>
              <a:t> malnutri</a:t>
            </a:r>
          </a:p>
          <a:p>
            <a:pPr lvl="0"/>
            <a:r>
              <a:rPr/>
              <a:t>La gravité à l’intérieur du sévère — Une MAS avec complications exige des soins hospitaliers ; sans complications,…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définition ne dit pas</a:t>
            </a:r>
          </a:p>
        </p:txBody>
      </p:sp>
      <p:sp>
        <p:nvSpPr>
          <p:cNvPr id="3" name="Content Placeholder 2"/>
          <p:cNvSpPr>
            <a:spLocks noGrp="1"/>
          </p:cNvSpPr>
          <p:nvPr>
            <p:ph idx="1"/>
          </p:nvPr>
        </p:nvSpPr>
        <p:spPr/>
        <p:txBody>
          <a:bodyPr/>
          <a:lstStyle/>
          <a:p>
            <a:pPr lvl="0" indent="0" marL="1270000">
              <a:buNone/>
            </a:pPr>
            <a:r>
              <a:rPr sz="2000"/>
              <a:t>Une définition de cas est une règle de classification, non une décision thérapeutique. Confondre les deux produit une charge de cas qui ne correspond aux admissions d’aucun programme et une discussion que les données ne peuvent pas trancher.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classer un enfant par l’une ou l’autre mesure.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https://data-analysis.cassion.dev/fr/cours/nutrition-analysis-cmam-smart/nutrition-03-sam-and-mam</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définitions de cas, et la clause que tout le monde oublie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3 sur 8</vt:lpwstr>
  </property>
  <property fmtid="{D5CDD505-2E9C-101B-9397-08002B2CF9AE}" pid="3" name="subtitle">
    <vt:lpwstr>Malnutrition aiguë sévère, modérée et globale, les seuils dont le secteur a convenu, et la clause des œdèmes qui rend fausse toute implémentation en « décompte sous le seuil ».</vt:lpwstr>
  </property>
</Properties>
</file>