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468 children severe by weight-for-height alone, 24 by MUAC alone, 142 by both. A concordance of 22.4%, and the whole of the disagreement is age — 31.4 months against 14.3.</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admission criteria are in the case definitions and both are used in the field. Whether they find the same children is an empirical question, and it needs a register with both measurements on the same child. The CMAM admission register has exactly that: MUAC and weight-for-height at admission, for 1,100 episodes. This lesson is what it says.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1,028 of 1,100. The 72 without a height are the missing-height defect from the dataset’s known issues, and they are the first finding: the two criteria do not have the same denominator even on the same register, because one needs two measurements and the other needs one.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the two bold cells. 468 children are severe by weight-for-height and not by MUAC. 24 are severe by MUAC and not by weight-for-height. 142 are severe by both.</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22.4%. Of the children this register would call severe by one measure or the other, fewer than a quarter are called severe by both. That number is not an artefact of this dataset. Published comparisons find overlaps in the 10% to 40% range depending on the population, and a programme that has not measured its own is assuming one.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it is. The children MUAC finds and weight-for-height misses are half the age of the children weight-for-height finds and MUAC misses. The mechanism is simple and it is not a defect of either measure. MUAC grows with age: a healthy arm is about 135 mm at six months and about 155 mm at five years. A fixed 115 mm cut-off is therefore a much deeper deficit for a five-year-old than for an infant, so MUAC becomes progressively harder to fail as a child grows. Weight-for-height has no age term at all and applies equally across the range.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that and the two lines cross. MUAC identifies more of the youngest children; weight-for-height identifies more of the oldest. A programme admitting on MUAC alone is running a younger caseload than one admitting on weight-for-height alone, and that is a clinical fact about who gets treated, not a measurement detail.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Neither, and the question is the wrong one. What each is </a:t>
            </a:r>
            <a:r>
              <a:rPr i="1"/>
              <a:t>for</a:t>
            </a:r>
            <a:r>
              <a:rPr/>
              <a:t> differs. The sector’s answer is to use both, admit on either, and discharge on the one the child was admitted on. Which is sensible clinically and creates the analytical problem this lesson exists for.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consequences, and each is a thing you will be asked about. Caseload depends on the criterion. Admitting on either criterion gives a caseload of 634 severe children here; on MUAC alone, 166; on weight-for-height alone, 610. Those are not estimates of the same quantity. Prevalence is not comparable across measures. A GAM by MUAC and a GAM by weight-for-height are different indicators. Lesson 6 shows what that does when a figure is read against the 15% threshold. Discharge must use the admission criterion. A child admitted on MUAC and discharged on weight-for-height may be discharged before recovering, or held long after. The CMAM protocol is explicit and registers routinely are not. A programme changing criterion breaks its own series. A caseload that rises 40% when the protocol changes is a definitional break, and the indicator design course’s rule about versioning a definition applies exactly.</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lines. They pre-empt the question, they name the mechanism, and they stop somebody comparing a MUAC-based caseload to a weight-for-height-based one as though the gap were a change in nutrition.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classify children and you know what the classification depends on. The next unit turns to whether the survey that produced the measurements can be believed at all — the SMART plausibility report, which is where the standard deviation of 1.22 from lesson 2 finally gets read.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nutrition-analysis-cmam-smart/nutrition-04-muac-versus-whz"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Where the two criteria disagree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468 children severe by weight-for-height alone, 24 by MUAC alone, 142 by both. A concordance of 22.4%, and the whole of the disagreement is age — 31.4 months against 14.3.</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question the register can answer</a:t>
            </a:r>
          </a:p>
          <a:p>
            <a:pPr lvl="0"/>
            <a:r>
              <a:rPr/>
              <a:t>Compute both on the same children</a:t>
            </a:r>
          </a:p>
          <a:p>
            <a:pPr lvl="0"/>
            <a:r>
              <a:rPr/>
              <a:t>The cross-tabulation</a:t>
            </a:r>
          </a:p>
          <a:p>
            <a:pPr lvl="0"/>
            <a:r>
              <a:rPr/>
              <a:t>The disagreement is age</a:t>
            </a:r>
          </a:p>
          <a:p>
            <a:pPr lvl="0"/>
            <a:r>
              <a:rPr/>
              <a:t>Which one is right?</a:t>
            </a:r>
          </a:p>
          <a:p>
            <a:pPr lvl="0"/>
            <a:r>
              <a:rPr/>
              <a:t>What it means for your numbers</a:t>
            </a:r>
          </a:p>
          <a:p>
            <a:pPr lvl="0"/>
            <a:r>
              <a:rPr/>
              <a:t>Report the pair, always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 the register can answer</a:t>
            </a:r>
          </a:p>
        </p:txBody>
      </p:sp>
      <p:sp>
        <p:nvSpPr>
          <p:cNvPr id="3" name="Content Placeholder 2"/>
          <p:cNvSpPr>
            <a:spLocks noGrp="1"/>
          </p:cNvSpPr>
          <p:nvPr>
            <p:ph idx="1"/>
          </p:nvPr>
        </p:nvSpPr>
        <p:spPr/>
        <p:txBody>
          <a:bodyPr/>
          <a:lstStyle/>
          <a:p>
            <a:pPr lvl="0"/>
            <a:r>
              <a:rPr/>
              <a:t>Both admission criteria are in the case definitions and both are used in the field.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both on the same children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cmam </a:t>
            </a:r>
            <a:r>
              <a:rPr>
                <a:solidFill>
                  <a:srgbClr val="666666"/>
                </a:solidFill>
                <a:latin typeface="Courier"/>
              </a:rPr>
              <a:t>=</a:t>
            </a:r>
            <a:r>
              <a:rPr>
                <a:latin typeface="Courier"/>
              </a:rPr>
              <a:t> pd.read_csv(</a:t>
            </a:r>
            <a:r>
              <a:rPr>
                <a:solidFill>
                  <a:srgbClr val="4070A0"/>
                </a:solidFill>
                <a:latin typeface="Courier"/>
              </a:rPr>
              <a:t>"cmam-admissions-2024.v1.csv"</a:t>
            </a:r>
            <a:r>
              <a:rPr>
                <a:latin typeface="Courier"/>
              </a:rPr>
              <a:t>)</a:t>
            </a:r>
            <a:br/>
            <a:r>
              <a:rPr>
                <a:latin typeface="Courier"/>
              </a:rPr>
              <a:t>cmam[</a:t>
            </a:r>
            <a:r>
              <a:rPr>
                <a:solidFill>
                  <a:srgbClr val="4070A0"/>
                </a:solidFill>
                <a:latin typeface="Courier"/>
              </a:rPr>
              <a:t>"whz"</a:t>
            </a:r>
            <a:r>
              <a:rPr>
                <a:latin typeface="Courier"/>
              </a:rPr>
              <a:t>] </a:t>
            </a:r>
            <a:r>
              <a:rPr>
                <a:solidFill>
                  <a:srgbClr val="666666"/>
                </a:solidFill>
                <a:latin typeface="Courier"/>
              </a:rPr>
              <a:t>=</a:t>
            </a:r>
            <a:r>
              <a:rPr>
                <a:latin typeface="Courier"/>
              </a:rPr>
              <a:t> cmam.</a:t>
            </a:r>
            <a:r>
              <a:rPr>
                <a:solidFill>
                  <a:srgbClr val="008000"/>
                </a:solidFill>
                <a:latin typeface="Courier"/>
              </a:rPr>
              <a:t>apply</a:t>
            </a:r>
            <a:r>
              <a:rPr>
                <a:latin typeface="Courier"/>
              </a:rPr>
              <a:t>(whz, axis</a:t>
            </a:r>
            <a:r>
              <a:rPr>
                <a:solidFill>
                  <a:srgbClr val="666666"/>
                </a:solidFill>
                <a:latin typeface="Courier"/>
              </a:rPr>
              <a:t>=</a:t>
            </a:r>
            <a:r>
              <a:rPr>
                <a:solidFill>
                  <a:srgbClr val="40A070"/>
                </a:solidFill>
                <a:latin typeface="Courier"/>
              </a:rPr>
              <a:t>1</a:t>
            </a:r>
            <a:r>
              <a:rPr>
                <a:latin typeface="Courier"/>
              </a:rPr>
              <a:t>)          </a:t>
            </a:r>
            <a:r>
              <a:rPr i="1">
                <a:solidFill>
                  <a:srgbClr val="60A0B0"/>
                </a:solidFill>
                <a:latin typeface="Courier"/>
              </a:rPr>
              <a:t># from lesson 2</a:t>
            </a:r>
            <a:br/>
            <a:br/>
            <a:r>
              <a:rPr>
                <a:latin typeface="Courier"/>
              </a:rPr>
              <a:t>both </a:t>
            </a:r>
            <a:r>
              <a:rPr>
                <a:solidFill>
                  <a:srgbClr val="666666"/>
                </a:solidFill>
                <a:latin typeface="Courier"/>
              </a:rPr>
              <a:t>=</a:t>
            </a:r>
            <a:r>
              <a:rPr>
                <a:latin typeface="Courier"/>
              </a:rPr>
              <a:t> cmam[cmam[</a:t>
            </a:r>
            <a:r>
              <a:rPr>
                <a:solidFill>
                  <a:srgbClr val="4070A0"/>
                </a:solidFill>
                <a:latin typeface="Courier"/>
              </a:rPr>
              <a:t>"whz"</a:t>
            </a:r>
            <a:r>
              <a:rPr>
                <a:latin typeface="Courier"/>
              </a:rPr>
              <a:t>].notna()].copy()</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(both)</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(cmam)</a:t>
            </a:r>
            <a:r>
              <a:rPr>
                <a:solidFill>
                  <a:srgbClr val="4070A0"/>
                </a:solidFill>
                <a:latin typeface="Courier"/>
              </a:rPr>
              <a:t>}</a:t>
            </a:r>
            <a:r>
              <a:rPr>
                <a:solidFill>
                  <a:srgbClr val="BB6688"/>
                </a:solidFill>
                <a:latin typeface="Courier"/>
              </a:rPr>
              <a:t> admissions have both measurements"</a:t>
            </a:r>
            <a:r>
              <a:rPr>
                <a:latin typeface="Courier"/>
              </a:rPr>
              <a:t>)</a:t>
            </a:r>
            <a:br/>
            <a:br/>
            <a:r>
              <a:rPr>
                <a:latin typeface="Courier"/>
              </a:rPr>
              <a:t>both[</a:t>
            </a:r>
            <a:r>
              <a:rPr>
                <a:solidFill>
                  <a:srgbClr val="4070A0"/>
                </a:solidFill>
                <a:latin typeface="Courier"/>
              </a:rPr>
              <a:t>"sam_whz"</a:t>
            </a:r>
            <a:r>
              <a:rPr>
                <a:latin typeface="Courier"/>
              </a:rPr>
              <a:t>] </a:t>
            </a:r>
            <a:r>
              <a:rPr>
                <a:solidFill>
                  <a:srgbClr val="666666"/>
                </a:solidFill>
                <a:latin typeface="Courier"/>
              </a:rPr>
              <a:t>=</a:t>
            </a:r>
            <a:r>
              <a:rPr>
                <a:latin typeface="Courier"/>
              </a:rPr>
              <a:t> both[</a:t>
            </a:r>
            <a:r>
              <a:rPr>
                <a:solidFill>
                  <a:srgbClr val="4070A0"/>
                </a:solidFill>
                <a:latin typeface="Courier"/>
              </a:rPr>
              <a:t>"whz"</a:t>
            </a:r>
            <a:r>
              <a:rPr>
                <a:latin typeface="Courier"/>
              </a:rPr>
              <a:t>] </a:t>
            </a:r>
            <a:r>
              <a:rPr>
                <a:solidFill>
                  <a:srgbClr val="666666"/>
                </a:solidFill>
                <a:latin typeface="Courier"/>
              </a:rPr>
              <a:t>&lt;</a:t>
            </a:r>
            <a:r>
              <a:rPr>
                <a:latin typeface="Courier"/>
              </a:rPr>
              <a:t> </a:t>
            </a:r>
            <a:r>
              <a:rPr>
                <a:solidFill>
                  <a:srgbClr val="666666"/>
                </a:solidFill>
                <a:latin typeface="Courier"/>
              </a:rPr>
              <a:t>-</a:t>
            </a:r>
            <a:r>
              <a:rPr>
                <a:solidFill>
                  <a:srgbClr val="40A070"/>
                </a:solidFill>
                <a:latin typeface="Courier"/>
              </a:rPr>
              <a:t>3</a:t>
            </a:r>
            <a:br/>
            <a:r>
              <a:rPr>
                <a:latin typeface="Courier"/>
              </a:rPr>
              <a:t>both[</a:t>
            </a:r>
            <a:r>
              <a:rPr>
                <a:solidFill>
                  <a:srgbClr val="4070A0"/>
                </a:solidFill>
                <a:latin typeface="Courier"/>
              </a:rPr>
              <a:t>"sam_muac"</a:t>
            </a:r>
            <a:r>
              <a:rPr>
                <a:latin typeface="Courier"/>
              </a:rPr>
              <a:t>] </a:t>
            </a:r>
            <a:r>
              <a:rPr>
                <a:solidFill>
                  <a:srgbClr val="666666"/>
                </a:solidFill>
                <a:latin typeface="Courier"/>
              </a:rPr>
              <a:t>=</a:t>
            </a:r>
            <a:r>
              <a:rPr>
                <a:latin typeface="Courier"/>
              </a:rPr>
              <a:t> both[</a:t>
            </a:r>
            <a:r>
              <a:rPr>
                <a:solidFill>
                  <a:srgbClr val="4070A0"/>
                </a:solidFill>
                <a:latin typeface="Courier"/>
              </a:rPr>
              <a:t>"muac_admission_mm"</a:t>
            </a:r>
            <a:r>
              <a:rPr>
                <a:latin typeface="Courier"/>
              </a:rPr>
              <a:t>] </a:t>
            </a:r>
            <a:r>
              <a:rPr>
                <a:solidFill>
                  <a:srgbClr val="666666"/>
                </a:solidFill>
                <a:latin typeface="Courier"/>
              </a:rPr>
              <a:t>&lt;</a:t>
            </a:r>
            <a:r>
              <a:rPr>
                <a:latin typeface="Courier"/>
              </a:rPr>
              <a:t> </a:t>
            </a:r>
            <a:r>
              <a:rPr>
                <a:solidFill>
                  <a:srgbClr val="40A070"/>
                </a:solidFill>
                <a:latin typeface="Courier"/>
              </a:rPr>
              <a:t>115</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both on the same children — In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007020"/>
                </a:solidFill>
                <a:latin typeface="Courier"/>
              </a:rPr>
              <a:t>&lt;-</a:t>
            </a:r>
            <a:r>
              <a:rPr>
                <a:latin typeface="Courier"/>
              </a:rPr>
              <a:t> cmam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(whz))</a:t>
            </a:r>
            <a:br/>
            <a:br/>
            <a:r>
              <a:rPr>
                <a:latin typeface="Courier"/>
              </a:rPr>
              <a:t>both </a:t>
            </a:r>
            <a:r>
              <a:rPr>
                <a:solidFill>
                  <a:srgbClr val="007020"/>
                </a:solidFill>
                <a:latin typeface="Courier"/>
              </a:rPr>
              <a:t>&lt;-</a:t>
            </a:r>
            <a:r>
              <a:rPr>
                <a:latin typeface="Courier"/>
              </a:rPr>
              <a:t> both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sam_whz =</a:t>
            </a:r>
            <a:r>
              <a:rPr>
                <a:latin typeface="Courier"/>
              </a:rPr>
              <a:t> 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3</a:t>
            </a:r>
            <a:r>
              <a:rPr>
                <a:latin typeface="Courier"/>
              </a:rPr>
              <a:t>,</a:t>
            </a:r>
            <a:br/>
            <a:r>
              <a:rPr>
                <a:latin typeface="Courier"/>
              </a:rPr>
              <a:t>         </a:t>
            </a:r>
            <a:r>
              <a:rPr>
                <a:solidFill>
                  <a:srgbClr val="7D9029"/>
                </a:solidFill>
                <a:latin typeface="Courier"/>
              </a:rPr>
              <a:t>sam_muac =</a:t>
            </a:r>
            <a:r>
              <a:rPr>
                <a:latin typeface="Courier"/>
              </a:rPr>
              <a:t> muac_admission_mm </a:t>
            </a:r>
            <a:r>
              <a:rPr>
                <a:solidFill>
                  <a:srgbClr val="4070A0"/>
                </a:solidFill>
                <a:latin typeface="Courier"/>
              </a:rPr>
              <a:t>&lt;</a:t>
            </a:r>
            <a:r>
              <a:rPr>
                <a:latin typeface="Courier"/>
              </a:rPr>
              <a:t> </a:t>
            </a:r>
            <a:r>
              <a:rPr>
                <a:solidFill>
                  <a:srgbClr val="40A070"/>
                </a:solidFill>
                <a:latin typeface="Courier"/>
              </a:rPr>
              <a:t>115</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cross-tabulation — In Python</a:t>
            </a:r>
          </a:p>
        </p:txBody>
      </p:sp>
      <p:sp>
        <p:nvSpPr>
          <p:cNvPr id="3" name="Content Placeholder 2"/>
          <p:cNvSpPr>
            <a:spLocks noGrp="1"/>
          </p:cNvSpPr>
          <p:nvPr>
            <p:ph idx="1"/>
          </p:nvPr>
        </p:nvSpPr>
        <p:spPr/>
        <p:txBody>
          <a:bodyPr/>
          <a:lstStyle/>
          <a:p>
            <a:pPr lvl="0" indent="0">
              <a:buNone/>
            </a:pPr>
            <a:r>
              <a:rPr>
                <a:latin typeface="Courier"/>
              </a:rPr>
              <a:t>table </a:t>
            </a:r>
            <a:r>
              <a:rPr>
                <a:solidFill>
                  <a:srgbClr val="666666"/>
                </a:solidFill>
                <a:latin typeface="Courier"/>
              </a:rPr>
              <a:t>=</a:t>
            </a:r>
            <a:r>
              <a:rPr>
                <a:latin typeface="Courier"/>
              </a:rPr>
              <a:t> pd.crosstab(both[</a:t>
            </a:r>
            <a:r>
              <a:rPr>
                <a:solidFill>
                  <a:srgbClr val="4070A0"/>
                </a:solidFill>
                <a:latin typeface="Courier"/>
              </a:rPr>
              <a:t>"sam_muac"</a:t>
            </a:r>
            <a:r>
              <a:rPr>
                <a:latin typeface="Courier"/>
              </a:rPr>
              <a:t>], both[</a:t>
            </a:r>
            <a:r>
              <a:rPr>
                <a:solidFill>
                  <a:srgbClr val="4070A0"/>
                </a:solidFill>
                <a:latin typeface="Courier"/>
              </a:rPr>
              <a:t>"sam_whz"</a:t>
            </a:r>
            <a:r>
              <a:rPr>
                <a:latin typeface="Courier"/>
              </a:rPr>
              <a:t>],</a:t>
            </a:r>
            <a:br/>
            <a:r>
              <a:rPr>
                <a:latin typeface="Courier"/>
              </a:rPr>
              <a:t>                    rownames</a:t>
            </a:r>
            <a:r>
              <a:rPr>
                <a:solidFill>
                  <a:srgbClr val="666666"/>
                </a:solidFill>
                <a:latin typeface="Courier"/>
              </a:rPr>
              <a:t>=</a:t>
            </a:r>
            <a:r>
              <a:rPr>
                <a:latin typeface="Courier"/>
              </a:rPr>
              <a:t>[</a:t>
            </a:r>
            <a:r>
              <a:rPr>
                <a:solidFill>
                  <a:srgbClr val="4070A0"/>
                </a:solidFill>
                <a:latin typeface="Courier"/>
              </a:rPr>
              <a:t>"SAM by MUAC"</a:t>
            </a:r>
            <a:r>
              <a:rPr>
                <a:latin typeface="Courier"/>
              </a:rPr>
              <a:t>], colnames</a:t>
            </a:r>
            <a:r>
              <a:rPr>
                <a:solidFill>
                  <a:srgbClr val="666666"/>
                </a:solidFill>
                <a:latin typeface="Courier"/>
              </a:rPr>
              <a:t>=</a:t>
            </a:r>
            <a:r>
              <a:rPr>
                <a:latin typeface="Courier"/>
              </a:rPr>
              <a:t>[</a:t>
            </a:r>
            <a:r>
              <a:rPr>
                <a:solidFill>
                  <a:srgbClr val="4070A0"/>
                </a:solidFill>
                <a:latin typeface="Courier"/>
              </a:rPr>
              <a:t>"SAM by WHZ"</a:t>
            </a:r>
            <a:r>
              <a:rPr>
                <a:latin typeface="Courier"/>
              </a:rPr>
              <a:t>])</a:t>
            </a:r>
            <a:br/>
            <a:r>
              <a:rPr>
                <a:solidFill>
                  <a:srgbClr val="008000"/>
                </a:solidFill>
                <a:latin typeface="Courier"/>
              </a:rPr>
              <a:t>print</a:t>
            </a:r>
            <a:r>
              <a:rPr>
                <a:latin typeface="Courier"/>
              </a:rPr>
              <a:t>(table)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cross-tabulation — In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r>
              <a:rPr>
                <a:latin typeface="Courier"/>
              </a:rPr>
              <a:t> </a:t>
            </a:r>
            <a:r>
              <a:rPr>
                <a:solidFill>
                  <a:srgbClr val="06287E"/>
                </a:solidFill>
                <a:latin typeface="Courier"/>
              </a:rPr>
              <a:t>count</a:t>
            </a:r>
            <a:r>
              <a:rPr>
                <a:latin typeface="Courier"/>
              </a:rPr>
              <a:t>(sam_muac, sam_whz)</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cross-tabulation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Not severe by WHZ</a:t>
                      </a:r>
                    </a:p>
                  </a:txBody>
                  <a:tcPr/>
                </a:tc>
                <a:tc>
                  <a:txBody>
                    <a:bodyPr/>
                    <a:lstStyle/>
                    <a:p>
                      <a:pPr lvl="0" indent="0" marL="0">
                        <a:buNone/>
                      </a:pPr>
                      <a:r>
                        <a:rPr/>
                        <a:t>Severe by WHZ</a:t>
                      </a:r>
                    </a:p>
                  </a:txBody>
                  <a:tcPr/>
                </a:tc>
              </a:tr>
              <a:tr h="0">
                <a:tc>
                  <a:txBody>
                    <a:bodyPr/>
                    <a:lstStyle/>
                    <a:p>
                      <a:pPr lvl="0" indent="0" marL="0">
                        <a:buNone/>
                      </a:pPr>
                      <a:r>
                        <a:rPr b="1"/>
                        <a:t>Not severe by MUAC</a:t>
                      </a:r>
                    </a:p>
                  </a:txBody>
                </a:tc>
                <a:tc>
                  <a:txBody>
                    <a:bodyPr/>
                    <a:lstStyle/>
                    <a:p>
                      <a:pPr lvl="0" indent="0" marL="0">
                        <a:buNone/>
                      </a:pPr>
                      <a:r>
                        <a:rPr/>
                        <a:t>394</a:t>
                      </a:r>
                    </a:p>
                  </a:txBody>
                </a:tc>
                <a:tc>
                  <a:txBody>
                    <a:bodyPr/>
                    <a:lstStyle/>
                    <a:p>
                      <a:pPr lvl="0" indent="0" marL="0">
                        <a:buNone/>
                      </a:pPr>
                      <a:r>
                        <a:rPr b="1"/>
                        <a:t>468</a:t>
                      </a:r>
                    </a:p>
                  </a:txBody>
                </a:tc>
              </a:tr>
              <a:tr h="0">
                <a:tc>
                  <a:txBody>
                    <a:bodyPr/>
                    <a:lstStyle/>
                    <a:p>
                      <a:pPr lvl="0" indent="0" marL="0">
                        <a:buNone/>
                      </a:pPr>
                      <a:r>
                        <a:rPr b="1"/>
                        <a:t>Severe by MUAC</a:t>
                      </a:r>
                    </a:p>
                  </a:txBody>
                </a:tc>
                <a:tc>
                  <a:txBody>
                    <a:bodyPr/>
                    <a:lstStyle/>
                    <a:p>
                      <a:pPr lvl="0" indent="0" marL="0">
                        <a:buNone/>
                      </a:pPr>
                      <a:r>
                        <a:rPr b="1"/>
                        <a:t>24</a:t>
                      </a:r>
                    </a:p>
                  </a:txBody>
                </a:tc>
                <a:tc>
                  <a:txBody>
                    <a:bodyPr/>
                    <a:lstStyle/>
                    <a:p>
                      <a:pPr lvl="0" indent="0" marL="0">
                        <a:buNone/>
                      </a:pPr>
                      <a:r>
                        <a:rPr/>
                        <a:t>142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cross-tabulation — In Python</a:t>
            </a:r>
          </a:p>
        </p:txBody>
      </p:sp>
      <p:sp>
        <p:nvSpPr>
          <p:cNvPr id="3" name="Content Placeholder 2"/>
          <p:cNvSpPr>
            <a:spLocks noGrp="1"/>
          </p:cNvSpPr>
          <p:nvPr>
            <p:ph idx="1"/>
          </p:nvPr>
        </p:nvSpPr>
        <p:spPr/>
        <p:txBody>
          <a:bodyPr/>
          <a:lstStyle/>
          <a:p>
            <a:pPr lvl="0" indent="0">
              <a:buNone/>
            </a:pPr>
            <a:r>
              <a:rPr>
                <a:latin typeface="Courier"/>
              </a:rPr>
              <a:t>overlap </a:t>
            </a:r>
            <a:r>
              <a:rPr>
                <a:solidFill>
                  <a:srgbClr val="666666"/>
                </a:solidFill>
                <a:latin typeface="Courier"/>
              </a:rPr>
              <a:t>=</a:t>
            </a:r>
            <a:r>
              <a:rPr>
                <a:latin typeface="Courier"/>
              </a:rPr>
              <a:t> table.loc[</a:t>
            </a:r>
            <a:r>
              <a:rPr>
                <a:solidFill>
                  <a:srgbClr val="19177C"/>
                </a:solidFill>
                <a:latin typeface="Courier"/>
              </a:rPr>
              <a:t>True</a:t>
            </a:r>
            <a:r>
              <a:rPr>
                <a:latin typeface="Courier"/>
              </a:rPr>
              <a:t>, </a:t>
            </a:r>
            <a:r>
              <a:rPr>
                <a:solidFill>
                  <a:srgbClr val="19177C"/>
                </a:solidFill>
                <a:latin typeface="Courier"/>
              </a:rPr>
              <a:t>True</a:t>
            </a:r>
            <a:r>
              <a:rPr>
                <a:latin typeface="Courier"/>
              </a:rPr>
              <a:t>]</a:t>
            </a:r>
            <a:br/>
            <a:r>
              <a:rPr>
                <a:latin typeface="Courier"/>
              </a:rPr>
              <a:t>union </a:t>
            </a:r>
            <a:r>
              <a:rPr>
                <a:solidFill>
                  <a:srgbClr val="666666"/>
                </a:solidFill>
                <a:latin typeface="Courier"/>
              </a:rPr>
              <a:t>=</a:t>
            </a:r>
            <a:r>
              <a:rPr>
                <a:latin typeface="Courier"/>
              </a:rPr>
              <a:t> table.values.</a:t>
            </a:r>
            <a:r>
              <a:rPr>
                <a:solidFill>
                  <a:srgbClr val="008000"/>
                </a:solidFill>
                <a:latin typeface="Courier"/>
              </a:rPr>
              <a:t>sum</a:t>
            </a:r>
            <a:r>
              <a:rPr>
                <a:latin typeface="Courier"/>
              </a:rPr>
              <a:t>() </a:t>
            </a:r>
            <a:r>
              <a:rPr>
                <a:solidFill>
                  <a:srgbClr val="666666"/>
                </a:solidFill>
                <a:latin typeface="Courier"/>
              </a:rPr>
              <a:t>-</a:t>
            </a:r>
            <a:r>
              <a:rPr>
                <a:latin typeface="Courier"/>
              </a:rPr>
              <a:t> table.loc[</a:t>
            </a:r>
            <a:r>
              <a:rPr>
                <a:solidFill>
                  <a:srgbClr val="19177C"/>
                </a:solidFill>
                <a:latin typeface="Courier"/>
              </a:rPr>
              <a:t>False</a:t>
            </a:r>
            <a:r>
              <a:rPr>
                <a:latin typeface="Courier"/>
              </a:rPr>
              <a:t>, </a:t>
            </a:r>
            <a:r>
              <a:rPr>
                <a:solidFill>
                  <a:srgbClr val="19177C"/>
                </a:solidFill>
                <a:latin typeface="Courier"/>
              </a:rPr>
              <a:t>False</a:t>
            </a:r>
            <a:r>
              <a:rPr>
                <a:latin typeface="Courier"/>
              </a:rPr>
              <a:t>]</a:t>
            </a:r>
            <a:br/>
            <a:r>
              <a:rPr>
                <a:solidFill>
                  <a:srgbClr val="008000"/>
                </a:solidFill>
                <a:latin typeface="Courier"/>
              </a:rPr>
              <a:t>print</a:t>
            </a:r>
            <a:r>
              <a:rPr>
                <a:latin typeface="Courier"/>
              </a:rPr>
              <a:t>(</a:t>
            </a:r>
            <a:r>
              <a:rPr>
                <a:solidFill>
                  <a:srgbClr val="BB6688"/>
                </a:solidFill>
                <a:latin typeface="Courier"/>
              </a:rPr>
              <a:t>f"concordance </a:t>
            </a:r>
            <a:r>
              <a:rPr>
                <a:solidFill>
                  <a:srgbClr val="4070A0"/>
                </a:solidFill>
                <a:latin typeface="Courier"/>
              </a:rPr>
              <a:t>{</a:t>
            </a:r>
            <a:r>
              <a:rPr>
                <a:latin typeface="Courier"/>
              </a:rPr>
              <a:t>overlap </a:t>
            </a:r>
            <a:r>
              <a:rPr>
                <a:solidFill>
                  <a:srgbClr val="666666"/>
                </a:solidFill>
                <a:latin typeface="Courier"/>
              </a:rPr>
              <a:t>/</a:t>
            </a:r>
            <a:r>
              <a:rPr>
                <a:latin typeface="Courier"/>
              </a:rPr>
              <a:t> union</a:t>
            </a:r>
            <a:r>
              <a:rPr>
                <a:solidFill>
                  <a:srgbClr val="4070A0"/>
                </a:solidFill>
                <a:latin typeface="Courier"/>
              </a:rPr>
              <a:t>:.1%}</a:t>
            </a:r>
            <a:r>
              <a:rPr>
                <a:solidFill>
                  <a:srgbClr val="BB6688"/>
                </a:solidFill>
                <a:latin typeface="Courier"/>
              </a:rPr>
              <a:t> of </a:t>
            </a:r>
            <a:r>
              <a:rPr>
                <a:solidFill>
                  <a:srgbClr val="4070A0"/>
                </a:solidFill>
                <a:latin typeface="Courier"/>
              </a:rPr>
              <a:t>{</a:t>
            </a:r>
            <a:r>
              <a:rPr>
                <a:latin typeface="Courier"/>
              </a:rPr>
              <a:t>union</a:t>
            </a:r>
            <a:r>
              <a:rPr>
                <a:solidFill>
                  <a:srgbClr val="4070A0"/>
                </a:solidFill>
                <a:latin typeface="Courier"/>
              </a:rPr>
              <a:t>}</a:t>
            </a:r>
            <a:r>
              <a:rPr>
                <a:solidFill>
                  <a:srgbClr val="BB6688"/>
                </a:solidFill>
                <a:latin typeface="Courier"/>
              </a:rPr>
              <a:t> severe by either measure"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cross-tabulation — In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overlap =</a:t>
            </a:r>
            <a:r>
              <a:rPr>
                <a:latin typeface="Courier"/>
              </a:rPr>
              <a:t> </a:t>
            </a:r>
            <a:r>
              <a:rPr>
                <a:solidFill>
                  <a:srgbClr val="06287E"/>
                </a:solidFill>
                <a:latin typeface="Courier"/>
              </a:rPr>
              <a:t>sum</a:t>
            </a:r>
            <a:r>
              <a:rPr>
                <a:latin typeface="Courier"/>
              </a:rPr>
              <a:t>(sam_muac </a:t>
            </a:r>
            <a:r>
              <a:rPr>
                <a:solidFill>
                  <a:srgbClr val="4070A0"/>
                </a:solidFill>
                <a:latin typeface="Courier"/>
              </a:rPr>
              <a:t>&amp;</a:t>
            </a:r>
            <a:r>
              <a:rPr>
                <a:latin typeface="Courier"/>
              </a:rPr>
              <a:t> sam_whz),</a:t>
            </a:r>
            <a:br/>
            <a:r>
              <a:rPr>
                <a:latin typeface="Courier"/>
              </a:rPr>
              <a:t>            </a:t>
            </a:r>
            <a:r>
              <a:rPr>
                <a:solidFill>
                  <a:srgbClr val="7D9029"/>
                </a:solidFill>
                <a:latin typeface="Courier"/>
              </a:rPr>
              <a:t>union =</a:t>
            </a:r>
            <a:r>
              <a:rPr>
                <a:latin typeface="Courier"/>
              </a:rPr>
              <a:t> </a:t>
            </a:r>
            <a:r>
              <a:rPr>
                <a:solidFill>
                  <a:srgbClr val="06287E"/>
                </a:solidFill>
                <a:latin typeface="Courier"/>
              </a:rPr>
              <a:t>sum</a:t>
            </a:r>
            <a:r>
              <a:rPr>
                <a:latin typeface="Courier"/>
              </a:rPr>
              <a:t>(sam_muac </a:t>
            </a:r>
            <a:r>
              <a:rPr>
                <a:solidFill>
                  <a:srgbClr val="4070A0"/>
                </a:solidFill>
                <a:latin typeface="Courier"/>
              </a:rPr>
              <a:t>|</a:t>
            </a:r>
            <a:r>
              <a:rPr>
                <a:latin typeface="Courier"/>
              </a:rPr>
              <a:t> sam_whz))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concordance =</a:t>
            </a:r>
            <a:r>
              <a:rPr>
                <a:latin typeface="Courier"/>
              </a:rPr>
              <a:t> overlap </a:t>
            </a:r>
            <a:r>
              <a:rPr>
                <a:solidFill>
                  <a:srgbClr val="4070A0"/>
                </a:solidFill>
                <a:latin typeface="Courier"/>
              </a:rPr>
              <a:t>/</a:t>
            </a:r>
            <a:r>
              <a:rPr>
                <a:latin typeface="Courier"/>
              </a:rPr>
              <a:t> union)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cross-tabulation</a:t>
            </a:r>
          </a:p>
        </p:txBody>
      </p:sp>
      <p:sp>
        <p:nvSpPr>
          <p:cNvPr id="3" name="Content Placeholder 2"/>
          <p:cNvSpPr>
            <a:spLocks noGrp="1"/>
          </p:cNvSpPr>
          <p:nvPr>
            <p:ph idx="1"/>
          </p:nvPr>
        </p:nvSpPr>
        <p:spPr/>
        <p:txBody>
          <a:bodyPr/>
          <a:lstStyle/>
          <a:p>
            <a:pPr lvl="0"/>
            <a:r>
              <a:rPr/>
              <a:t>22.4% — Of the children this register would call severe by one measure or the other, fewer than a quarter are called…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disagreement is age — In Python</a:t>
            </a:r>
          </a:p>
        </p:txBody>
      </p:sp>
      <p:sp>
        <p:nvSpPr>
          <p:cNvPr id="3" name="Content Placeholder 2"/>
          <p:cNvSpPr>
            <a:spLocks noGrp="1"/>
          </p:cNvSpPr>
          <p:nvPr>
            <p:ph idx="1"/>
          </p:nvPr>
        </p:nvSpPr>
        <p:spPr/>
        <p:txBody>
          <a:bodyPr/>
          <a:lstStyle/>
          <a:p>
            <a:pPr lvl="0" indent="0">
              <a:buNone/>
            </a:pPr>
            <a:r>
              <a:rPr>
                <a:latin typeface="Courier"/>
              </a:rPr>
              <a:t>mean_age </a:t>
            </a:r>
            <a:r>
              <a:rPr>
                <a:solidFill>
                  <a:srgbClr val="666666"/>
                </a:solidFill>
                <a:latin typeface="Courier"/>
              </a:rPr>
              <a:t>=</a:t>
            </a:r>
            <a:r>
              <a:rPr>
                <a:latin typeface="Courier"/>
              </a:rPr>
              <a:t> pd.Series({</a:t>
            </a:r>
            <a:br/>
            <a:r>
              <a:rPr>
                <a:latin typeface="Courier"/>
              </a:rPr>
              <a:t>    </a:t>
            </a:r>
            <a:r>
              <a:rPr>
                <a:solidFill>
                  <a:srgbClr val="4070A0"/>
                </a:solidFill>
                <a:latin typeface="Courier"/>
              </a:rPr>
              <a:t>"MUAC only"</a:t>
            </a:r>
            <a:r>
              <a:rPr>
                <a:latin typeface="Courier"/>
              </a:rPr>
              <a:t>: both.loc[both[</a:t>
            </a:r>
            <a:r>
              <a:rPr>
                <a:solidFill>
                  <a:srgbClr val="4070A0"/>
                </a:solidFill>
                <a:latin typeface="Courier"/>
              </a:rPr>
              <a:t>"sam_muac"</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both[</a:t>
            </a:r>
            <a:r>
              <a:rPr>
                <a:solidFill>
                  <a:srgbClr val="4070A0"/>
                </a:solidFill>
                <a:latin typeface="Courier"/>
              </a:rPr>
              <a:t>"sam_whz"</a:t>
            </a:r>
            <a:r>
              <a:rPr>
                <a:latin typeface="Courier"/>
              </a:rPr>
              <a:t>], </a:t>
            </a:r>
            <a:r>
              <a:rPr>
                <a:solidFill>
                  <a:srgbClr val="4070A0"/>
                </a:solidFill>
                <a:latin typeface="Courier"/>
              </a:rPr>
              <a:t>"age_months"</a:t>
            </a:r>
            <a:r>
              <a:rPr>
                <a:latin typeface="Courier"/>
              </a:rPr>
              <a:t>].mean(),</a:t>
            </a:r>
            <a:br/>
            <a:r>
              <a:rPr>
                <a:latin typeface="Courier"/>
              </a:rPr>
              <a:t>    </a:t>
            </a:r>
            <a:r>
              <a:rPr>
                <a:solidFill>
                  <a:srgbClr val="4070A0"/>
                </a:solidFill>
                <a:latin typeface="Courier"/>
              </a:rPr>
              <a:t>"WHZ only"</a:t>
            </a:r>
            <a:r>
              <a:rPr>
                <a:latin typeface="Courier"/>
              </a:rPr>
              <a:t>: both.loc[both[</a:t>
            </a:r>
            <a:r>
              <a:rPr>
                <a:solidFill>
                  <a:srgbClr val="4070A0"/>
                </a:solidFill>
                <a:latin typeface="Courier"/>
              </a:rPr>
              <a:t>"sam_whz"</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both[</a:t>
            </a:r>
            <a:r>
              <a:rPr>
                <a:solidFill>
                  <a:srgbClr val="4070A0"/>
                </a:solidFill>
                <a:latin typeface="Courier"/>
              </a:rPr>
              <a:t>"sam_muac"</a:t>
            </a:r>
            <a:r>
              <a:rPr>
                <a:latin typeface="Courier"/>
              </a:rPr>
              <a:t>], </a:t>
            </a:r>
            <a:r>
              <a:rPr>
                <a:solidFill>
                  <a:srgbClr val="4070A0"/>
                </a:solidFill>
                <a:latin typeface="Courier"/>
              </a:rPr>
              <a:t>"age_months"</a:t>
            </a:r>
            <a:r>
              <a:rPr>
                <a:latin typeface="Courier"/>
              </a:rPr>
              <a:t>].mean(),</a:t>
            </a:r>
            <a:br/>
            <a:r>
              <a:rPr>
                <a:latin typeface="Courier"/>
              </a:rPr>
              <a:t>    </a:t>
            </a:r>
            <a:r>
              <a:rPr>
                <a:solidFill>
                  <a:srgbClr val="4070A0"/>
                </a:solidFill>
                <a:latin typeface="Courier"/>
              </a:rPr>
              <a:t>"Both"</a:t>
            </a:r>
            <a:r>
              <a:rPr>
                <a:latin typeface="Courier"/>
              </a:rPr>
              <a:t>: both.loc[both[</a:t>
            </a:r>
            <a:r>
              <a:rPr>
                <a:solidFill>
                  <a:srgbClr val="4070A0"/>
                </a:solidFill>
                <a:latin typeface="Courier"/>
              </a:rPr>
              <a:t>"sam_muac"</a:t>
            </a:r>
            <a:r>
              <a:rPr>
                <a:latin typeface="Courier"/>
              </a:rPr>
              <a:t>] </a:t>
            </a:r>
            <a:r>
              <a:rPr>
                <a:solidFill>
                  <a:srgbClr val="666666"/>
                </a:solidFill>
                <a:latin typeface="Courier"/>
              </a:rPr>
              <a:t>&amp;</a:t>
            </a:r>
            <a:r>
              <a:rPr>
                <a:latin typeface="Courier"/>
              </a:rPr>
              <a:t> both[</a:t>
            </a:r>
            <a:r>
              <a:rPr>
                <a:solidFill>
                  <a:srgbClr val="4070A0"/>
                </a:solidFill>
                <a:latin typeface="Courier"/>
              </a:rPr>
              <a:t>"sam_whz"</a:t>
            </a:r>
            <a:r>
              <a:rPr>
                <a:latin typeface="Courier"/>
              </a:rPr>
              <a:t>], </a:t>
            </a:r>
            <a:r>
              <a:rPr>
                <a:solidFill>
                  <a:srgbClr val="4070A0"/>
                </a:solidFill>
                <a:latin typeface="Courier"/>
              </a:rPr>
              <a:t>"age_months"</a:t>
            </a:r>
            <a:r>
              <a:rPr>
                <a:latin typeface="Courier"/>
              </a:rPr>
              <a:t>].mean(),</a:t>
            </a:r>
            <a:br/>
            <a:r>
              <a:rPr>
                <a:latin typeface="Courier"/>
              </a:rPr>
              <a:t>})</a:t>
            </a:r>
            <a:br/>
            <a:r>
              <a:rPr>
                <a:solidFill>
                  <a:srgbClr val="008000"/>
                </a:solidFill>
                <a:latin typeface="Courier"/>
              </a:rPr>
              <a:t>print</a:t>
            </a:r>
            <a:r>
              <a:rPr>
                <a:latin typeface="Courier"/>
              </a:rPr>
              <a:t>(mean_age.</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disagreement is age — In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group =</a:t>
            </a:r>
            <a:r>
              <a:rPr>
                <a:latin typeface="Courier"/>
              </a:rPr>
              <a:t> </a:t>
            </a:r>
            <a:r>
              <a:rPr>
                <a:solidFill>
                  <a:srgbClr val="06287E"/>
                </a:solidFill>
                <a:latin typeface="Courier"/>
              </a:rPr>
              <a:t>case_when</a:t>
            </a:r>
            <a:r>
              <a:rPr>
                <a:latin typeface="Courier"/>
              </a:rPr>
              <a:t>(sam_muac </a:t>
            </a:r>
            <a:r>
              <a:rPr>
                <a:solidFill>
                  <a:srgbClr val="4070A0"/>
                </a:solidFill>
                <a:latin typeface="Courier"/>
              </a:rPr>
              <a:t>&amp;</a:t>
            </a:r>
            <a:r>
              <a:rPr>
                <a:latin typeface="Courier"/>
              </a:rPr>
              <a:t> sam_whz </a:t>
            </a:r>
            <a:r>
              <a:rPr>
                <a:solidFill>
                  <a:srgbClr val="4070A0"/>
                </a:solidFill>
                <a:latin typeface="Courier"/>
              </a:rPr>
              <a:t>~</a:t>
            </a:r>
            <a:r>
              <a:rPr>
                <a:latin typeface="Courier"/>
              </a:rPr>
              <a:t> </a:t>
            </a:r>
            <a:r>
              <a:rPr>
                <a:solidFill>
                  <a:srgbClr val="4070A0"/>
                </a:solidFill>
                <a:latin typeface="Courier"/>
              </a:rPr>
              <a:t>"both"</a:t>
            </a:r>
            <a:r>
              <a:rPr>
                <a:latin typeface="Courier"/>
              </a:rPr>
              <a:t>,</a:t>
            </a:r>
            <a:br/>
            <a:r>
              <a:rPr>
                <a:latin typeface="Courier"/>
              </a:rPr>
              <a:t>                           sam_muac </a:t>
            </a:r>
            <a:r>
              <a:rPr>
                <a:solidFill>
                  <a:srgbClr val="4070A0"/>
                </a:solidFill>
                <a:latin typeface="Courier"/>
              </a:rPr>
              <a:t>~</a:t>
            </a:r>
            <a:r>
              <a:rPr>
                <a:latin typeface="Courier"/>
              </a:rPr>
              <a:t> </a:t>
            </a:r>
            <a:r>
              <a:rPr>
                <a:solidFill>
                  <a:srgbClr val="4070A0"/>
                </a:solidFill>
                <a:latin typeface="Courier"/>
              </a:rPr>
              <a:t>"muac only"</a:t>
            </a:r>
            <a:r>
              <a:rPr>
                <a:latin typeface="Courier"/>
              </a:rPr>
              <a:t>,</a:t>
            </a:r>
            <a:br/>
            <a:r>
              <a:rPr>
                <a:latin typeface="Courier"/>
              </a:rPr>
              <a:t>                           sam_whz </a:t>
            </a:r>
            <a:r>
              <a:rPr>
                <a:solidFill>
                  <a:srgbClr val="4070A0"/>
                </a:solidFill>
                <a:latin typeface="Courier"/>
              </a:rPr>
              <a:t>~</a:t>
            </a:r>
            <a:r>
              <a:rPr>
                <a:latin typeface="Courier"/>
              </a:rPr>
              <a:t> </a:t>
            </a:r>
            <a:r>
              <a:rPr>
                <a:solidFill>
                  <a:srgbClr val="4070A0"/>
                </a:solidFill>
                <a:latin typeface="Courier"/>
              </a:rPr>
              <a:t>"whz only"</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"neither"</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mean_age =</a:t>
            </a:r>
            <a:r>
              <a:rPr>
                <a:latin typeface="Courier"/>
              </a:rPr>
              <a:t> </a:t>
            </a:r>
            <a:r>
              <a:rPr>
                <a:solidFill>
                  <a:srgbClr val="06287E"/>
                </a:solidFill>
                <a:latin typeface="Courier"/>
              </a:rPr>
              <a:t>mean</a:t>
            </a:r>
            <a:r>
              <a:rPr>
                <a:latin typeface="Courier"/>
              </a:rPr>
              <a:t>(age_months),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group)</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disagreement is age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Group</a:t>
                      </a:r>
                    </a:p>
                  </a:txBody>
                  <a:tcPr/>
                </a:tc>
                <a:tc>
                  <a:txBody>
                    <a:bodyPr/>
                    <a:lstStyle/>
                    <a:p>
                      <a:pPr lvl="0" indent="0" marL="0">
                        <a:buNone/>
                      </a:pPr>
                      <a:r>
                        <a:rPr/>
                        <a:t>Mean age</a:t>
                      </a:r>
                    </a:p>
                  </a:txBody>
                  <a:tcPr/>
                </a:tc>
              </a:tr>
              <a:tr h="0">
                <a:tc>
                  <a:txBody>
                    <a:bodyPr/>
                    <a:lstStyle/>
                    <a:p>
                      <a:pPr lvl="0" indent="0" marL="0">
                        <a:buNone/>
                      </a:pPr>
                      <a:r>
                        <a:rPr/>
                        <a:t>Severe by MUAC only</a:t>
                      </a:r>
                    </a:p>
                  </a:txBody>
                </a:tc>
                <a:tc>
                  <a:txBody>
                    <a:bodyPr/>
                    <a:lstStyle/>
                    <a:p>
                      <a:pPr lvl="0" indent="0" marL="0">
                        <a:buNone/>
                      </a:pPr>
                      <a:r>
                        <a:rPr b="1"/>
                        <a:t>14.3 months</a:t>
                      </a:r>
                    </a:p>
                  </a:txBody>
                </a:tc>
              </a:tr>
              <a:tr h="0">
                <a:tc>
                  <a:txBody>
                    <a:bodyPr/>
                    <a:lstStyle/>
                    <a:p>
                      <a:pPr lvl="0" indent="0" marL="0">
                        <a:buNone/>
                      </a:pPr>
                      <a:r>
                        <a:rPr/>
                        <a:t>Severe by both</a:t>
                      </a:r>
                    </a:p>
                  </a:txBody>
                </a:tc>
                <a:tc>
                  <a:txBody>
                    <a:bodyPr/>
                    <a:lstStyle/>
                    <a:p>
                      <a:pPr lvl="0" indent="0" marL="0">
                        <a:buNone/>
                      </a:pPr>
                      <a:r>
                        <a:rPr/>
                        <a:t>15.6 months</a:t>
                      </a:r>
                    </a:p>
                  </a:txBody>
                </a:tc>
              </a:tr>
              <a:tr h="0">
                <a:tc>
                  <a:txBody>
                    <a:bodyPr/>
                    <a:lstStyle/>
                    <a:p>
                      <a:pPr lvl="0" indent="0" marL="0">
                        <a:buNone/>
                      </a:pPr>
                      <a:r>
                        <a:rPr/>
                        <a:t>Severe by weight-for-height only</a:t>
                      </a:r>
                    </a:p>
                  </a:txBody>
                </a:tc>
                <a:tc>
                  <a:txBody>
                    <a:bodyPr/>
                    <a:lstStyle/>
                    <a:p>
                      <a:pPr lvl="0" indent="0" marL="0">
                        <a:buNone/>
                      </a:pPr>
                      <a:r>
                        <a:rPr b="1"/>
                        <a:t>31.4 months</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disagreement is age — In Python</a:t>
            </a:r>
          </a:p>
        </p:txBody>
      </p:sp>
      <p:sp>
        <p:nvSpPr>
          <p:cNvPr id="3" name="Content Placeholder 2"/>
          <p:cNvSpPr>
            <a:spLocks noGrp="1"/>
          </p:cNvSpPr>
          <p:nvPr>
            <p:ph idx="1"/>
          </p:nvPr>
        </p:nvSpPr>
        <p:spPr/>
        <p:txBody>
          <a:bodyPr/>
          <a:lstStyle/>
          <a:p>
            <a:pPr lvl="0" indent="0">
              <a:buNone/>
            </a:pPr>
            <a:r>
              <a:rPr>
                <a:latin typeface="Courier"/>
              </a:rPr>
              <a:t>by_age </a:t>
            </a:r>
            <a:r>
              <a:rPr>
                <a:solidFill>
                  <a:srgbClr val="666666"/>
                </a:solidFill>
                <a:latin typeface="Courier"/>
              </a:rPr>
              <a:t>=</a:t>
            </a:r>
            <a:r>
              <a:rPr>
                <a:latin typeface="Courier"/>
              </a:rPr>
              <a:t> both.assign(</a:t>
            </a:r>
            <a:br/>
            <a:r>
              <a:rPr>
                <a:latin typeface="Courier"/>
              </a:rPr>
              <a:t>    band</a:t>
            </a:r>
            <a:r>
              <a:rPr>
                <a:solidFill>
                  <a:srgbClr val="666666"/>
                </a:solidFill>
                <a:latin typeface="Courier"/>
              </a:rPr>
              <a:t>=</a:t>
            </a:r>
            <a:r>
              <a:rPr>
                <a:latin typeface="Courier"/>
              </a:rPr>
              <a:t>pd.cut(both[</a:t>
            </a:r>
            <a:r>
              <a:rPr>
                <a:solidFill>
                  <a:srgbClr val="4070A0"/>
                </a:solidFill>
                <a:latin typeface="Courier"/>
              </a:rPr>
              <a:t>"age_months"</a:t>
            </a:r>
            <a:r>
              <a:rPr>
                <a:latin typeface="Courier"/>
              </a:rPr>
              <a:t>], [</a:t>
            </a:r>
            <a:r>
              <a:rPr>
                <a:solidFill>
                  <a:srgbClr val="40A070"/>
                </a:solidFill>
                <a:latin typeface="Courier"/>
              </a:rPr>
              <a:t>5</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36</a:t>
            </a:r>
            <a:r>
              <a:rPr>
                <a:latin typeface="Courier"/>
              </a:rPr>
              <a:t>, </a:t>
            </a:r>
            <a:r>
              <a:rPr>
                <a:solidFill>
                  <a:srgbClr val="40A070"/>
                </a:solidFill>
                <a:latin typeface="Courier"/>
              </a:rPr>
              <a:t>60</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"6-11"</a:t>
            </a:r>
            <a:r>
              <a:rPr>
                <a:latin typeface="Courier"/>
              </a:rPr>
              <a:t>, </a:t>
            </a:r>
            <a:r>
              <a:rPr>
                <a:solidFill>
                  <a:srgbClr val="4070A0"/>
                </a:solidFill>
                <a:latin typeface="Courier"/>
              </a:rPr>
              <a:t>"12-23"</a:t>
            </a:r>
            <a:r>
              <a:rPr>
                <a:latin typeface="Courier"/>
              </a:rPr>
              <a:t>, </a:t>
            </a:r>
            <a:r>
              <a:rPr>
                <a:solidFill>
                  <a:srgbClr val="4070A0"/>
                </a:solidFill>
                <a:latin typeface="Courier"/>
              </a:rPr>
              <a:t>"24-35"</a:t>
            </a:r>
            <a:r>
              <a:rPr>
                <a:latin typeface="Courier"/>
              </a:rPr>
              <a:t>, </a:t>
            </a:r>
            <a:r>
              <a:rPr>
                <a:solidFill>
                  <a:srgbClr val="4070A0"/>
                </a:solidFill>
                <a:latin typeface="Courier"/>
              </a:rPr>
              <a:t>"36-59"</a:t>
            </a:r>
            <a:r>
              <a:rPr>
                <a:latin typeface="Courier"/>
              </a:rPr>
              <a:t>])</a:t>
            </a:r>
            <a:br/>
            <a:r>
              <a:rPr>
                <a:latin typeface="Courier"/>
              </a:rPr>
              <a:t>).groupby(</a:t>
            </a:r>
            <a:r>
              <a:rPr>
                <a:solidFill>
                  <a:srgbClr val="4070A0"/>
                </a:solidFill>
                <a:latin typeface="Courier"/>
              </a:rPr>
              <a:t>"band"</a:t>
            </a:r>
            <a:r>
              <a:rPr>
                <a:latin typeface="Courier"/>
              </a:rPr>
              <a:t>)[[</a:t>
            </a:r>
            <a:r>
              <a:rPr>
                <a:solidFill>
                  <a:srgbClr val="4070A0"/>
                </a:solidFill>
                <a:latin typeface="Courier"/>
              </a:rPr>
              <a:t>"sam_muac"</a:t>
            </a:r>
            <a:r>
              <a:rPr>
                <a:latin typeface="Courier"/>
              </a:rPr>
              <a:t>, </a:t>
            </a:r>
            <a:r>
              <a:rPr>
                <a:solidFill>
                  <a:srgbClr val="4070A0"/>
                </a:solidFill>
                <a:latin typeface="Courier"/>
              </a:rPr>
              <a:t>"sam_whz"</a:t>
            </a:r>
            <a:r>
              <a:rPr>
                <a:latin typeface="Courier"/>
              </a:rPr>
              <a:t>]].mean()</a:t>
            </a:r>
            <a:br/>
            <a:r>
              <a:rPr>
                <a:solidFill>
                  <a:srgbClr val="008000"/>
                </a:solidFill>
                <a:latin typeface="Courier"/>
              </a:rPr>
              <a:t>print</a:t>
            </a:r>
            <a:r>
              <a:rPr>
                <a:latin typeface="Courier"/>
              </a:rPr>
              <a:t>((by_age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disagreement is age — In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band =</a:t>
            </a:r>
            <a:r>
              <a:rPr>
                <a:latin typeface="Courier"/>
              </a:rPr>
              <a:t> </a:t>
            </a:r>
            <a:r>
              <a:rPr>
                <a:solidFill>
                  <a:srgbClr val="06287E"/>
                </a:solidFill>
                <a:latin typeface="Courier"/>
              </a:rPr>
              <a:t>cut</a:t>
            </a:r>
            <a:r>
              <a:rPr>
                <a:latin typeface="Courier"/>
              </a:rPr>
              <a:t>(age_months, </a:t>
            </a:r>
            <a:r>
              <a:rPr>
                <a:solidFill>
                  <a:srgbClr val="06287E"/>
                </a:solidFill>
                <a:latin typeface="Courier"/>
              </a:rPr>
              <a:t>c</a:t>
            </a:r>
            <a:r>
              <a:rPr>
                <a:latin typeface="Courier"/>
              </a:rPr>
              <a:t>(</a:t>
            </a:r>
            <a:r>
              <a:rPr>
                <a:solidFill>
                  <a:srgbClr val="40A070"/>
                </a:solidFill>
                <a:latin typeface="Courier"/>
              </a:rPr>
              <a:t>5</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36</a:t>
            </a:r>
            <a:r>
              <a:rPr>
                <a:latin typeface="Courier"/>
              </a:rPr>
              <a:t>, </a:t>
            </a:r>
            <a:r>
              <a:rPr>
                <a:solidFill>
                  <a:srgbClr val="40A070"/>
                </a:solidFill>
                <a:latin typeface="Courier"/>
              </a:rPr>
              <a:t>60</a:t>
            </a:r>
            <a:r>
              <a:rPr>
                <a:latin typeface="Courier"/>
              </a:rPr>
              <a:t>),</a:t>
            </a:r>
            <a:b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"6-11"</a:t>
            </a:r>
            <a:r>
              <a:rPr>
                <a:latin typeface="Courier"/>
              </a:rPr>
              <a:t>, </a:t>
            </a:r>
            <a:r>
              <a:rPr>
                <a:solidFill>
                  <a:srgbClr val="4070A0"/>
                </a:solidFill>
                <a:latin typeface="Courier"/>
              </a:rPr>
              <a:t>"12-23"</a:t>
            </a:r>
            <a:r>
              <a:rPr>
                <a:latin typeface="Courier"/>
              </a:rPr>
              <a:t>, </a:t>
            </a:r>
            <a:r>
              <a:rPr>
                <a:solidFill>
                  <a:srgbClr val="4070A0"/>
                </a:solidFill>
                <a:latin typeface="Courier"/>
              </a:rPr>
              <a:t>"24-35"</a:t>
            </a:r>
            <a:r>
              <a:rPr>
                <a:latin typeface="Courier"/>
              </a:rPr>
              <a:t>, </a:t>
            </a:r>
            <a:r>
              <a:rPr>
                <a:solidFill>
                  <a:srgbClr val="4070A0"/>
                </a:solidFill>
                <a:latin typeface="Courier"/>
              </a:rPr>
              <a:t>"36-59"</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(sam_muac, sam_whz), mean), </a:t>
            </a:r>
            <a:r>
              <a:rPr>
                <a:solidFill>
                  <a:srgbClr val="7D9029"/>
                </a:solidFill>
                <a:latin typeface="Courier"/>
              </a:rPr>
              <a:t>.by =</a:t>
            </a:r>
            <a:r>
              <a:rPr>
                <a:latin typeface="Courier"/>
              </a:rPr>
              <a:t> band)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one is right?</a:t>
            </a:r>
          </a:p>
        </p:txBody>
      </p:sp>
      <p:sp>
        <p:nvSpPr>
          <p:cNvPr id="3" name="Content Placeholder 2"/>
          <p:cNvSpPr>
            <a:spLocks noGrp="1"/>
          </p:cNvSpPr>
          <p:nvPr>
            <p:ph idx="1"/>
          </p:nvPr>
        </p:nvSpPr>
        <p:spPr/>
        <p:txBody>
          <a:bodyPr/>
          <a:lstStyle/>
          <a:p>
            <a:pPr lvl="0"/>
            <a:r>
              <a:rPr b="1"/>
              <a:t>MUAC predicts mortality at least as well</a:t>
            </a:r>
            <a:r>
              <a:rPr/>
              <a:t>, and better in several studies. If the purpose of admission is to treat…</a:t>
            </a:r>
          </a:p>
          <a:p>
            <a:pPr lvl="0"/>
            <a:r>
              <a:rPr b="1"/>
              <a:t>Weight-for-height is the survey standard</a:t>
            </a:r>
            <a:r>
              <a:rPr/>
              <a:t>, and the IPC thresholds and international comparisons are built on it. If…</a:t>
            </a:r>
          </a:p>
          <a:p>
            <a:pPr lvl="0"/>
            <a:r>
              <a:rPr b="1"/>
              <a:t>MUAC is operationally feasible</a:t>
            </a:r>
            <a:r>
              <a:rPr/>
              <a:t> at community level. Weight-for-height is not.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means for your numbers</a:t>
            </a:r>
          </a:p>
        </p:txBody>
      </p:sp>
      <p:sp>
        <p:nvSpPr>
          <p:cNvPr id="3" name="Content Placeholder 2"/>
          <p:cNvSpPr>
            <a:spLocks noGrp="1"/>
          </p:cNvSpPr>
          <p:nvPr>
            <p:ph idx="1"/>
          </p:nvPr>
        </p:nvSpPr>
        <p:spPr/>
        <p:txBody>
          <a:bodyPr/>
          <a:lstStyle/>
          <a:p>
            <a:pPr lvl="0"/>
            <a:r>
              <a:rPr/>
              <a:t>Caseload depends on the criterion — Admitting on either criterion gives a caseload of 634 severe children here; on MUAC…</a:t>
            </a:r>
          </a:p>
          <a:p>
            <a:pPr lvl="0"/>
            <a:r>
              <a:rPr/>
              <a:t>Prevalence is not comparable across measures — A GAM by MUAC and a GAM by weight-for-height are different indicators</a:t>
            </a:r>
          </a:p>
          <a:p>
            <a:pPr lvl="0"/>
            <a:r>
              <a:rPr/>
              <a:t>Discharge must use the admission criterion — A child admitted on MUAC and discharged on weight-for-height may be…</a:t>
            </a:r>
          </a:p>
          <a:p>
            <a:pPr lvl="0"/>
            <a:r>
              <a:rPr/>
              <a:t>A programme changing criterion breaks its own series — A caseload that rises 40% when the protocol changes is a…</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means for your numbers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name, mask </a:t>
            </a:r>
            <a:r>
              <a:rPr b="1">
                <a:solidFill>
                  <a:srgbClr val="007020"/>
                </a:solidFill>
                <a:latin typeface="Courier"/>
              </a:rPr>
              <a:t>in</a:t>
            </a:r>
            <a:r>
              <a:rPr>
                <a:latin typeface="Courier"/>
              </a:rPr>
              <a:t> [(</a:t>
            </a:r>
            <a:r>
              <a:rPr>
                <a:solidFill>
                  <a:srgbClr val="4070A0"/>
                </a:solidFill>
                <a:latin typeface="Courier"/>
              </a:rPr>
              <a:t>"either"</a:t>
            </a:r>
            <a:r>
              <a:rPr>
                <a:latin typeface="Courier"/>
              </a:rPr>
              <a:t>, both[</a:t>
            </a:r>
            <a:r>
              <a:rPr>
                <a:solidFill>
                  <a:srgbClr val="4070A0"/>
                </a:solidFill>
                <a:latin typeface="Courier"/>
              </a:rPr>
              <a:t>"sam_muac"</a:t>
            </a:r>
            <a:r>
              <a:rPr>
                <a:latin typeface="Courier"/>
              </a:rPr>
              <a:t>] </a:t>
            </a:r>
            <a:r>
              <a:rPr>
                <a:solidFill>
                  <a:srgbClr val="666666"/>
                </a:solidFill>
                <a:latin typeface="Courier"/>
              </a:rPr>
              <a:t>|</a:t>
            </a:r>
            <a:r>
              <a:rPr>
                <a:latin typeface="Courier"/>
              </a:rPr>
              <a:t> both[</a:t>
            </a:r>
            <a:r>
              <a:rPr>
                <a:solidFill>
                  <a:srgbClr val="4070A0"/>
                </a:solidFill>
                <a:latin typeface="Courier"/>
              </a:rPr>
              <a:t>"sam_whz"</a:t>
            </a:r>
            <a:r>
              <a:rPr>
                <a:latin typeface="Courier"/>
              </a:rPr>
              <a:t>]),</a:t>
            </a:r>
            <a:br/>
            <a:r>
              <a:rPr>
                <a:latin typeface="Courier"/>
              </a:rPr>
              <a:t>                   (</a:t>
            </a:r>
            <a:r>
              <a:rPr>
                <a:solidFill>
                  <a:srgbClr val="4070A0"/>
                </a:solidFill>
                <a:latin typeface="Courier"/>
              </a:rPr>
              <a:t>"muac only"</a:t>
            </a:r>
            <a:r>
              <a:rPr>
                <a:latin typeface="Courier"/>
              </a:rPr>
              <a:t>, both[</a:t>
            </a:r>
            <a:r>
              <a:rPr>
                <a:solidFill>
                  <a:srgbClr val="4070A0"/>
                </a:solidFill>
                <a:latin typeface="Courier"/>
              </a:rPr>
              <a:t>"sam_muac"</a:t>
            </a:r>
            <a:r>
              <a:rPr>
                <a:latin typeface="Courier"/>
              </a:rPr>
              <a:t>]),</a:t>
            </a:r>
            <a:br/>
            <a:r>
              <a:rPr>
                <a:latin typeface="Courier"/>
              </a:rPr>
              <a:t>                   (</a:t>
            </a:r>
            <a:r>
              <a:rPr>
                <a:solidFill>
                  <a:srgbClr val="4070A0"/>
                </a:solidFill>
                <a:latin typeface="Courier"/>
              </a:rPr>
              <a:t>"whz only"</a:t>
            </a:r>
            <a:r>
              <a:rPr>
                <a:latin typeface="Courier"/>
              </a:rPr>
              <a:t>, both[</a:t>
            </a:r>
            <a:r>
              <a:rPr>
                <a:solidFill>
                  <a:srgbClr val="4070A0"/>
                </a:solidFill>
                <a:latin typeface="Courier"/>
              </a:rPr>
              <a:t>"sam_whz"</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:10}</a:t>
            </a:r>
            <a:r>
              <a:rPr>
                <a:solidFill>
                  <a:srgbClr val="BB6688"/>
                </a:solidFill>
                <a:latin typeface="Courier"/>
              </a:rPr>
              <a:t> caseload </a:t>
            </a:r>
            <a:r>
              <a:rPr>
                <a:solidFill>
                  <a:srgbClr val="4070A0"/>
                </a:solidFill>
                <a:latin typeface="Courier"/>
              </a:rPr>
              <a:t>{</a:t>
            </a:r>
            <a:r>
              <a:rPr>
                <a:latin typeface="Courier"/>
              </a:rPr>
              <a:t>mask</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:&gt;4}</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it means for your numbers — In R</a:t>
            </a:r>
          </a:p>
        </p:txBody>
      </p:sp>
      <p:sp>
        <p:nvSpPr>
          <p:cNvPr id="3" name="Content Placeholder 2"/>
          <p:cNvSpPr>
            <a:spLocks noGrp="1"/>
          </p:cNvSpPr>
          <p:nvPr>
            <p:ph idx="1"/>
          </p:nvPr>
        </p:nvSpPr>
        <p:spPr/>
        <p:txBody>
          <a:bodyPr/>
          <a:lstStyle/>
          <a:p>
            <a:pPr lvl="0" indent="0">
              <a:buNone/>
            </a:pPr>
            <a:r>
              <a:rPr>
                <a:latin typeface="Courier"/>
              </a:rPr>
              <a:t>both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either =</a:t>
            </a:r>
            <a:r>
              <a:rPr>
                <a:latin typeface="Courier"/>
              </a:rPr>
              <a:t> </a:t>
            </a:r>
            <a:r>
              <a:rPr>
                <a:solidFill>
                  <a:srgbClr val="06287E"/>
                </a:solidFill>
                <a:latin typeface="Courier"/>
              </a:rPr>
              <a:t>sum</a:t>
            </a:r>
            <a:r>
              <a:rPr>
                <a:latin typeface="Courier"/>
              </a:rPr>
              <a:t>(sam_muac </a:t>
            </a:r>
            <a:r>
              <a:rPr>
                <a:solidFill>
                  <a:srgbClr val="4070A0"/>
                </a:solidFill>
                <a:latin typeface="Courier"/>
              </a:rPr>
              <a:t>|</a:t>
            </a:r>
            <a:r>
              <a:rPr>
                <a:latin typeface="Courier"/>
              </a:rPr>
              <a:t> sam_whz),</a:t>
            </a:r>
            <a:br/>
            <a:r>
              <a:rPr>
                <a:latin typeface="Courier"/>
              </a:rPr>
              <a:t>                  </a:t>
            </a:r>
            <a:r>
              <a:rPr>
                <a:solidFill>
                  <a:srgbClr val="7D9029"/>
                </a:solidFill>
                <a:latin typeface="Courier"/>
              </a:rPr>
              <a:t>muac =</a:t>
            </a:r>
            <a:r>
              <a:rPr>
                <a:latin typeface="Courier"/>
              </a:rPr>
              <a:t> </a:t>
            </a:r>
            <a:r>
              <a:rPr>
                <a:solidFill>
                  <a:srgbClr val="06287E"/>
                </a:solidFill>
                <a:latin typeface="Courier"/>
              </a:rPr>
              <a:t>sum</a:t>
            </a:r>
            <a:r>
              <a:rPr>
                <a:latin typeface="Courier"/>
              </a:rPr>
              <a:t>(sam_muac), </a:t>
            </a:r>
            <a:r>
              <a:rPr>
                <a:solidFill>
                  <a:srgbClr val="7D9029"/>
                </a:solidFill>
                <a:latin typeface="Courier"/>
              </a:rPr>
              <a:t>whz =</a:t>
            </a:r>
            <a:r>
              <a:rPr>
                <a:latin typeface="Courier"/>
              </a:rPr>
              <a:t> </a:t>
            </a:r>
            <a:r>
              <a:rPr>
                <a:solidFill>
                  <a:srgbClr val="06287E"/>
                </a:solidFill>
                <a:latin typeface="Courier"/>
              </a:rPr>
              <a:t>sum</a:t>
            </a:r>
            <a:r>
              <a:rPr>
                <a:latin typeface="Courier"/>
              </a:rPr>
              <a:t>(sam_whz))</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pair, always — Example</a:t>
            </a:r>
          </a:p>
        </p:txBody>
      </p:sp>
      <p:sp>
        <p:nvSpPr>
          <p:cNvPr id="3" name="Content Placeholder 2"/>
          <p:cNvSpPr>
            <a:spLocks noGrp="1"/>
          </p:cNvSpPr>
          <p:nvPr>
            <p:ph idx="1"/>
          </p:nvPr>
        </p:nvSpPr>
        <p:spPr/>
        <p:txBody>
          <a:bodyPr/>
          <a:lstStyle/>
          <a:p>
            <a:pPr lvl="0" indent="0">
              <a:buNone/>
            </a:pPr>
            <a:r>
              <a:rPr>
                <a:latin typeface="Courier"/>
              </a:rPr>
              <a:t>Severe acute malnutrition, admissions 2024, n = 1,028 with both measurements
  By MUAC (&lt;115 mm)                166
  By weight-for-height (z &lt; -3)    610
  By either                        634
  By both                          142    (22.4% of those severe by either)
  Children severe by MUAC alone average 14.3 months; by weight-for-height alone,
  31.4 months. The two criteria identify overlapping but substantially different
  caseloads, and the difference is age.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 classify children and you know what the classification depends on.</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https://data-analysis.cassion.dev/courses/nutrition-analysis-cmam-smart/nutrition-04-muac-versus-whz</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the two criteria disagree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468 children severe by weight-for-height alone, 24 by MUAC alone, 142 by both. A concordance of 22.4%, and the whole of the disagreement is age — 31.4 months against 14.3.</vt:lpwstr>
  </property>
</Properties>
</file>