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468 enfants sévères selon le seul poids-pour-taille, 24 selon le seul PB, 142 selon les deux. Une concordance de 22,4 %, et tout le désaccord tient à l’âge — 31,4 mois contre 14,3.</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critères d’admission figurent dans les définitions de cas et les deux s’emploient sur le terrain. Savoir s’ils trouvent les mêmes enfants est une question empirique, et elle exige un registre portant les deux mesures sur le même enfant. Le registre d’admissions PCIMA a exactement cela — PB et poids-pour-taille à l’admission, pour 1 100 épisodes. Cette leçon est ce qu’il dit.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1 028 sur 1 100. Les 72 sans taille sont le défaut de taille manquante des défauts connus du jeu de données, et c’est le premier constat — les deux critères n’ont pas le même dénominateur, même sur un registre unique, car l’un exige deux mesures et l’autre une seule.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les deux cellules en gras. 468 enfants sont sévères par le poids-pour-taille et pas par le PB. 24 le sont par le PB et pas par le poids-pour-taille. 142 le sont par les deux.</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22,4 %. Des enfants que ce registre qualifierait de sévères selon l’une ou l’autre mesure, moins d’un quart le sont selon les deux. Ce nombre n’est pas un artefact de ce jeu de données. Les comparaisons publiées trouvent des recouvrements de 10 % à 40 % selon la population, et un programme qui n’a pas mesuré le sien en suppose un.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Voilà. Les enfants que le PB trouve et que le poids-pour-taille manque ont la moitié de l’âge de ceux que le poids-pour-taille trouve et que le PB manque. Le mécanisme est simple et ce n’est un défaut d’aucune des deux mesures. Le PB croît avec l’âge : un bras en bonne santé mesure environ 135 mm à six mois et environ 155 mm à cinq ans. Un seuil fixe de 115 mm représente donc un déficit bien plus profond pour un enfant de cinq ans que pour un nourrisson, si bien que le PB devient progressivement plus difficile à franchir à mesure que l’enfant grandit. Le poids-pour-taille n’a aucun terme d’âge et s’applique également sur toute la plage.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Exécutez-le et les deux courbes se croisent. Le PB identifie davantage les plus jeunes ; le poids-pour-taille davantage les plus âgés. Un programme admettant sur le seul PB fait tourner une charge de cas plus jeune qu’un programme admettant sur le seul poids-pour-taille, et c’est un fait clinique sur qui est traité, non un détail de mesure.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Aucun, et la question est la mauvaise. Ce à quoi chacun </a:t>
            </a:r>
            <a:r>
              <a:rPr i="1"/>
              <a:t>sert</a:t>
            </a:r>
            <a:r>
              <a:rPr/>
              <a:t> diffère. La réponse du secteur est d’employer les deux, d’admettre sur l’un ou l’autre, et de décharger sur celui qui a servi à l’admission. Ce qui est cliniquement sensé et crée le problème analytique pour lequel cette leçon existe.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conséquences, et chacune est une question qui vous sera posée. La charge de cas dépend du critère. Admettre sur l’un ou l’autre donne ici une charge de 634 enfants sévères ; sur le seul PB, 166 ; sur le seul poids-pour-taille, La prévalence n’est pas comparable entre mesures. Une MAG par le PB et une MAG par le poids-pour-taille sont deux indicateurs différents. La leçon 6 montre ce que cela produit quand un chiffre est lu face au seuil de 15 %. La sortie doit employer le critère d’admission. Un enfant admis sur le PB et déchargé sur le poids-pour-taille peut sortir avant guérison, ou être gardé bien après. Le protocole PCIMA est explicite et les registres, régulièrement, ne le sont pas. Un programme qui change de critère casse sa propre série. Une charge de cas qui monte de 40 % au changement de protocole est une rupture de définition, et la règle du cours sur la conception d’indicateurs à propos du versionnement s’applique exactement.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lignes. Elles devancent la question, nomment le mécanisme, et empêchent quelqu’un de comparer une charge fondée sur le PB à une charge fondée sur le poids-pour-taille comme si l’écart était une évolution nutritionnelle.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classer des enfants et vous savez de quoi la classification dépend. L’unité suivante se demande si l’enquête ayant produit les mesures est croyable — le rapport de plausibilité SMART, où l’écart-type de 1,22 de la leçon 2 est enfin lu.</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4-muac-versus-whz"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Là où les deux critères divergent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468 enfants sévères selon le seul poids-pour-taille, 24 selon le seul PB, 142 selon les deux. Une concordance de 22,4 %, et tout le désaccord tient à l’âge — 31,4 mois contre 14,3.</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 à laquelle le registre peut répondre</a:t>
            </a:r>
          </a:p>
          <a:p>
            <a:pPr lvl="0"/>
            <a:r>
              <a:rPr/>
              <a:t>Calculez les deux sur les mêmes enfants</a:t>
            </a:r>
          </a:p>
          <a:p>
            <a:pPr lvl="0"/>
            <a:r>
              <a:rPr/>
              <a:t>Le tableau croisé</a:t>
            </a:r>
          </a:p>
          <a:p>
            <a:pPr lvl="0"/>
            <a:r>
              <a:rPr/>
              <a:t>Le désaccord, c’est l’âge</a:t>
            </a:r>
          </a:p>
          <a:p>
            <a:pPr lvl="0"/>
            <a:r>
              <a:rPr/>
              <a:t>Lequel a raison ?</a:t>
            </a:r>
          </a:p>
          <a:p>
            <a:pPr lvl="0"/>
            <a:r>
              <a:rPr/>
              <a:t>Ce que cela implique pour vos chiffres</a:t>
            </a:r>
          </a:p>
          <a:p>
            <a:pPr lvl="0"/>
            <a:r>
              <a:rPr/>
              <a:t>Rapportez toujours la paire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à laquelle le registre peut répondre</a:t>
            </a:r>
          </a:p>
        </p:txBody>
      </p:sp>
      <p:sp>
        <p:nvSpPr>
          <p:cNvPr id="3" name="Content Placeholder 2"/>
          <p:cNvSpPr>
            <a:spLocks noGrp="1"/>
          </p:cNvSpPr>
          <p:nvPr>
            <p:ph idx="1"/>
          </p:nvPr>
        </p:nvSpPr>
        <p:spPr/>
        <p:txBody>
          <a:bodyPr/>
          <a:lstStyle/>
          <a:p>
            <a:pPr lvl="0"/>
            <a:r>
              <a:rPr/>
              <a:t>Les deux critères d’admission figurent dans les définitions de cas et les deux s’emploient sur le terrain.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deux sur les mêmes enfants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r>
              <a:rPr>
                <a:latin typeface="Courier"/>
              </a:rPr>
              <a:t>cmam[</a:t>
            </a:r>
            <a:r>
              <a:rPr>
                <a:solidFill>
                  <a:srgbClr val="4070A0"/>
                </a:solidFill>
                <a:latin typeface="Courier"/>
              </a:rPr>
              <a:t>"whz"</a:t>
            </a:r>
            <a:r>
              <a:rPr>
                <a:latin typeface="Courier"/>
              </a:rPr>
              <a:t>] </a:t>
            </a:r>
            <a:r>
              <a:rPr>
                <a:solidFill>
                  <a:srgbClr val="666666"/>
                </a:solidFill>
                <a:latin typeface="Courier"/>
              </a:rPr>
              <a:t>=</a:t>
            </a:r>
            <a:r>
              <a:rPr>
                <a:latin typeface="Courier"/>
              </a:rPr>
              <a:t> cmam.</a:t>
            </a:r>
            <a:r>
              <a:rPr>
                <a:solidFill>
                  <a:srgbClr val="008000"/>
                </a:solidFill>
                <a:latin typeface="Courier"/>
              </a:rPr>
              <a:t>apply</a:t>
            </a:r>
            <a:r>
              <a:rPr>
                <a:latin typeface="Courier"/>
              </a:rPr>
              <a:t>(whz, axis</a:t>
            </a:r>
            <a:r>
              <a:rPr>
                <a:solidFill>
                  <a:srgbClr val="666666"/>
                </a:solidFill>
                <a:latin typeface="Courier"/>
              </a:rPr>
              <a:t>=</a:t>
            </a:r>
            <a:r>
              <a:rPr>
                <a:solidFill>
                  <a:srgbClr val="40A070"/>
                </a:solidFill>
                <a:latin typeface="Courier"/>
              </a:rPr>
              <a:t>1</a:t>
            </a:r>
            <a:r>
              <a:rPr>
                <a:latin typeface="Courier"/>
              </a:rPr>
              <a:t>)          </a:t>
            </a:r>
            <a:r>
              <a:rPr i="1">
                <a:solidFill>
                  <a:srgbClr val="60A0B0"/>
                </a:solidFill>
                <a:latin typeface="Courier"/>
              </a:rPr>
              <a:t># from lesson 2</a:t>
            </a:r>
            <a:br/>
            <a:br/>
            <a:r>
              <a:rPr>
                <a:latin typeface="Courier"/>
              </a:rPr>
              <a:t>both </a:t>
            </a:r>
            <a:r>
              <a:rPr>
                <a:solidFill>
                  <a:srgbClr val="666666"/>
                </a:solidFill>
                <a:latin typeface="Courier"/>
              </a:rPr>
              <a:t>=</a:t>
            </a:r>
            <a:r>
              <a:rPr>
                <a:latin typeface="Courier"/>
              </a:rPr>
              <a:t> cmam[cmam[</a:t>
            </a:r>
            <a:r>
              <a:rPr>
                <a:solidFill>
                  <a:srgbClr val="4070A0"/>
                </a:solidFill>
                <a:latin typeface="Courier"/>
              </a:rPr>
              <a:t>"whz"</a:t>
            </a:r>
            <a:r>
              <a:rPr>
                <a:latin typeface="Courier"/>
              </a:rPr>
              <a:t>].notna()].copy()</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(both)</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a:t>
            </a:r>
            <a:r>
              <a:rPr>
                <a:solidFill>
                  <a:srgbClr val="BB6688"/>
                </a:solidFill>
                <a:latin typeface="Courier"/>
              </a:rPr>
              <a:t> admissions have both measurements"</a:t>
            </a:r>
            <a:r>
              <a:rPr>
                <a:latin typeface="Courier"/>
              </a:rPr>
              <a:t>)</a:t>
            </a:r>
            <a:br/>
            <a:br/>
            <a:r>
              <a:rPr>
                <a:latin typeface="Courier"/>
              </a:rPr>
              <a:t>both[</a:t>
            </a:r>
            <a:r>
              <a:rPr>
                <a:solidFill>
                  <a:srgbClr val="4070A0"/>
                </a:solidFill>
                <a:latin typeface="Courier"/>
              </a:rPr>
              <a:t>"sam_whz"</a:t>
            </a:r>
            <a:r>
              <a:rPr>
                <a:latin typeface="Courier"/>
              </a:rPr>
              <a:t>] </a:t>
            </a:r>
            <a:r>
              <a:rPr>
                <a:solidFill>
                  <a:srgbClr val="666666"/>
                </a:solidFill>
                <a:latin typeface="Courier"/>
              </a:rPr>
              <a:t>=</a:t>
            </a:r>
            <a:r>
              <a:rPr>
                <a:latin typeface="Courier"/>
              </a:rPr>
              <a:t> both[</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3</a:t>
            </a:r>
            <a:br/>
            <a:r>
              <a:rPr>
                <a:latin typeface="Courier"/>
              </a:rPr>
              <a:t>both[</a:t>
            </a:r>
            <a:r>
              <a:rPr>
                <a:solidFill>
                  <a:srgbClr val="4070A0"/>
                </a:solidFill>
                <a:latin typeface="Courier"/>
              </a:rPr>
              <a:t>"sam_muac"</a:t>
            </a:r>
            <a:r>
              <a:rPr>
                <a:latin typeface="Courier"/>
              </a:rPr>
              <a:t>] </a:t>
            </a:r>
            <a:r>
              <a:rPr>
                <a:solidFill>
                  <a:srgbClr val="666666"/>
                </a:solidFill>
                <a:latin typeface="Courier"/>
              </a:rPr>
              <a:t>=</a:t>
            </a:r>
            <a:r>
              <a:rPr>
                <a:latin typeface="Courier"/>
              </a:rPr>
              <a:t> both[</a:t>
            </a:r>
            <a:r>
              <a:rPr>
                <a:solidFill>
                  <a:srgbClr val="4070A0"/>
                </a:solidFill>
                <a:latin typeface="Courier"/>
              </a:rPr>
              <a:t>"muac_admission_mm"</a:t>
            </a:r>
            <a:r>
              <a:rPr>
                <a:latin typeface="Courier"/>
              </a:rPr>
              <a:t>] </a:t>
            </a:r>
            <a:r>
              <a:rPr>
                <a:solidFill>
                  <a:srgbClr val="666666"/>
                </a:solidFill>
                <a:latin typeface="Courier"/>
              </a:rPr>
              <a:t>&lt;</a:t>
            </a:r>
            <a:r>
              <a:rPr>
                <a:latin typeface="Courier"/>
              </a:rPr>
              <a:t> </a:t>
            </a:r>
            <a:r>
              <a:rPr>
                <a:solidFill>
                  <a:srgbClr val="40A070"/>
                </a:solidFill>
                <a:latin typeface="Courier"/>
              </a:rPr>
              <a:t>115</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les deux sur les mêmes enfants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007020"/>
                </a:solidFill>
                <a:latin typeface="Courier"/>
              </a:rPr>
              <a:t>&lt;-</a:t>
            </a:r>
            <a:r>
              <a:rPr>
                <a:latin typeface="Courier"/>
              </a:rPr>
              <a:t> cmam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(whz))</a:t>
            </a:r>
            <a:br/>
            <a:br/>
            <a:r>
              <a:rPr>
                <a:latin typeface="Courier"/>
              </a:rPr>
              <a:t>both </a:t>
            </a:r>
            <a:r>
              <a:rPr>
                <a:solidFill>
                  <a:srgbClr val="007020"/>
                </a:solidFill>
                <a:latin typeface="Courier"/>
              </a:rPr>
              <a:t>&lt;-</a:t>
            </a:r>
            <a:r>
              <a:rPr>
                <a:latin typeface="Courier"/>
              </a:rPr>
              <a:t> 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sam_whz =</a:t>
            </a:r>
            <a:r>
              <a:rPr>
                <a:latin typeface="Courier"/>
              </a:rPr>
              <a:t> 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3</a:t>
            </a:r>
            <a:r>
              <a:rPr>
                <a:latin typeface="Courier"/>
              </a:rPr>
              <a:t>,</a:t>
            </a:r>
            <a:br/>
            <a:r>
              <a:rPr>
                <a:latin typeface="Courier"/>
              </a:rPr>
              <a:t>         </a:t>
            </a:r>
            <a:r>
              <a:rPr>
                <a:solidFill>
                  <a:srgbClr val="7D9029"/>
                </a:solidFill>
                <a:latin typeface="Courier"/>
              </a:rPr>
              <a:t>sam_muac =</a:t>
            </a:r>
            <a:r>
              <a:rPr>
                <a:latin typeface="Courier"/>
              </a:rPr>
              <a:t> muac_admission_mm </a:t>
            </a:r>
            <a:r>
              <a:rPr>
                <a:solidFill>
                  <a:srgbClr val="4070A0"/>
                </a:solidFill>
                <a:latin typeface="Courier"/>
              </a:rPr>
              <a:t>&lt;</a:t>
            </a:r>
            <a:r>
              <a:rPr>
                <a:latin typeface="Courier"/>
              </a:rPr>
              <a:t> </a:t>
            </a:r>
            <a:r>
              <a:rPr>
                <a:solidFill>
                  <a:srgbClr val="40A070"/>
                </a:solidFill>
                <a:latin typeface="Courier"/>
              </a:rPr>
              <a:t>115</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 — En Python</a:t>
            </a:r>
          </a:p>
        </p:txBody>
      </p:sp>
      <p:sp>
        <p:nvSpPr>
          <p:cNvPr id="3" name="Content Placeholder 2"/>
          <p:cNvSpPr>
            <a:spLocks noGrp="1"/>
          </p:cNvSpPr>
          <p:nvPr>
            <p:ph idx="1"/>
          </p:nvPr>
        </p:nvSpPr>
        <p:spPr/>
        <p:txBody>
          <a:bodyPr/>
          <a:lstStyle/>
          <a:p>
            <a:pPr lvl="0" indent="0">
              <a:buNone/>
            </a:pPr>
            <a:r>
              <a:rPr>
                <a:latin typeface="Courier"/>
              </a:rPr>
              <a:t>table </a:t>
            </a:r>
            <a:r>
              <a:rPr>
                <a:solidFill>
                  <a:srgbClr val="666666"/>
                </a:solidFill>
                <a:latin typeface="Courier"/>
              </a:rPr>
              <a:t>=</a:t>
            </a:r>
            <a:r>
              <a:rPr>
                <a:latin typeface="Courier"/>
              </a:rPr>
              <a:t> pd.crosstab(both[</a:t>
            </a:r>
            <a:r>
              <a:rPr>
                <a:solidFill>
                  <a:srgbClr val="4070A0"/>
                </a:solidFill>
                <a:latin typeface="Courier"/>
              </a:rPr>
              <a:t>"sam_muac"</a:t>
            </a:r>
            <a:r>
              <a:rPr>
                <a:latin typeface="Courier"/>
              </a:rPr>
              <a:t>], both[</a:t>
            </a:r>
            <a:r>
              <a:rPr>
                <a:solidFill>
                  <a:srgbClr val="4070A0"/>
                </a:solidFill>
                <a:latin typeface="Courier"/>
              </a:rPr>
              <a:t>"sam_whz"</a:t>
            </a:r>
            <a:r>
              <a:rPr>
                <a:latin typeface="Courier"/>
              </a:rPr>
              <a:t>],</a:t>
            </a:r>
            <a:br/>
            <a:r>
              <a:rPr>
                <a:latin typeface="Courier"/>
              </a:rPr>
              <a:t>                    rownames</a:t>
            </a:r>
            <a:r>
              <a:rPr>
                <a:solidFill>
                  <a:srgbClr val="666666"/>
                </a:solidFill>
                <a:latin typeface="Courier"/>
              </a:rPr>
              <a:t>=</a:t>
            </a:r>
            <a:r>
              <a:rPr>
                <a:latin typeface="Courier"/>
              </a:rPr>
              <a:t>[</a:t>
            </a:r>
            <a:r>
              <a:rPr>
                <a:solidFill>
                  <a:srgbClr val="4070A0"/>
                </a:solidFill>
                <a:latin typeface="Courier"/>
              </a:rPr>
              <a:t>"SAM by MUAC"</a:t>
            </a:r>
            <a:r>
              <a:rPr>
                <a:latin typeface="Courier"/>
              </a:rPr>
              <a:t>], colnames</a:t>
            </a:r>
            <a:r>
              <a:rPr>
                <a:solidFill>
                  <a:srgbClr val="666666"/>
                </a:solidFill>
                <a:latin typeface="Courier"/>
              </a:rPr>
              <a:t>=</a:t>
            </a:r>
            <a:r>
              <a:rPr>
                <a:latin typeface="Courier"/>
              </a:rPr>
              <a:t>[</a:t>
            </a:r>
            <a:r>
              <a:rPr>
                <a:solidFill>
                  <a:srgbClr val="4070A0"/>
                </a:solidFill>
                <a:latin typeface="Courier"/>
              </a:rPr>
              <a:t>"SAM by WHZ"</a:t>
            </a:r>
            <a:r>
              <a:rPr>
                <a:latin typeface="Courier"/>
              </a:rPr>
              <a:t>])</a:t>
            </a:r>
            <a:br/>
            <a:r>
              <a:rPr>
                <a:solidFill>
                  <a:srgbClr val="008000"/>
                </a:solidFill>
                <a:latin typeface="Courier"/>
              </a:rPr>
              <a:t>print</a:t>
            </a:r>
            <a:r>
              <a:rPr>
                <a:latin typeface="Courier"/>
              </a:rPr>
              <a:t>(table)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r>
              <a:rPr>
                <a:latin typeface="Courier"/>
              </a:rPr>
              <a:t> </a:t>
            </a:r>
            <a:r>
              <a:rPr>
                <a:solidFill>
                  <a:srgbClr val="06287E"/>
                </a:solidFill>
                <a:latin typeface="Courier"/>
              </a:rPr>
              <a:t>count</a:t>
            </a:r>
            <a:r>
              <a:rPr>
                <a:latin typeface="Courier"/>
              </a:rPr>
              <a:t>(sam_muac, sam_whz)</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Non sévère par WHZ</a:t>
                      </a:r>
                    </a:p>
                  </a:txBody>
                  <a:tcPr/>
                </a:tc>
                <a:tc>
                  <a:txBody>
                    <a:bodyPr/>
                    <a:lstStyle/>
                    <a:p>
                      <a:pPr lvl="0" indent="0" marL="0">
                        <a:buNone/>
                      </a:pPr>
                      <a:r>
                        <a:rPr/>
                        <a:t>Sévère par WHZ</a:t>
                      </a:r>
                    </a:p>
                  </a:txBody>
                  <a:tcPr/>
                </a:tc>
              </a:tr>
              <a:tr h="0">
                <a:tc>
                  <a:txBody>
                    <a:bodyPr/>
                    <a:lstStyle/>
                    <a:p>
                      <a:pPr lvl="0" indent="0" marL="0">
                        <a:buNone/>
                      </a:pPr>
                      <a:r>
                        <a:rPr b="1"/>
                        <a:t>Non sévère par PB</a:t>
                      </a:r>
                    </a:p>
                  </a:txBody>
                </a:tc>
                <a:tc>
                  <a:txBody>
                    <a:bodyPr/>
                    <a:lstStyle/>
                    <a:p>
                      <a:pPr lvl="0" indent="0" marL="0">
                        <a:buNone/>
                      </a:pPr>
                      <a:r>
                        <a:rPr/>
                        <a:t>394</a:t>
                      </a:r>
                    </a:p>
                  </a:txBody>
                </a:tc>
                <a:tc>
                  <a:txBody>
                    <a:bodyPr/>
                    <a:lstStyle/>
                    <a:p>
                      <a:pPr lvl="0" indent="0" marL="0">
                        <a:buNone/>
                      </a:pPr>
                      <a:r>
                        <a:rPr b="1"/>
                        <a:t>468</a:t>
                      </a:r>
                    </a:p>
                  </a:txBody>
                </a:tc>
              </a:tr>
              <a:tr h="0">
                <a:tc>
                  <a:txBody>
                    <a:bodyPr/>
                    <a:lstStyle/>
                    <a:p>
                      <a:pPr lvl="0" indent="0" marL="0">
                        <a:buNone/>
                      </a:pPr>
                      <a:r>
                        <a:rPr b="1"/>
                        <a:t>Sévère par PB</a:t>
                      </a:r>
                    </a:p>
                  </a:txBody>
                </a:tc>
                <a:tc>
                  <a:txBody>
                    <a:bodyPr/>
                    <a:lstStyle/>
                    <a:p>
                      <a:pPr lvl="0" indent="0" marL="0">
                        <a:buNone/>
                      </a:pPr>
                      <a:r>
                        <a:rPr b="1"/>
                        <a:t>24</a:t>
                      </a:r>
                    </a:p>
                  </a:txBody>
                </a:tc>
                <a:tc>
                  <a:txBody>
                    <a:bodyPr/>
                    <a:lstStyle/>
                    <a:p>
                      <a:pPr lvl="0" indent="0" marL="0">
                        <a:buNone/>
                      </a:pPr>
                      <a:r>
                        <a:rPr/>
                        <a:t>142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 — En Python</a:t>
            </a:r>
          </a:p>
        </p:txBody>
      </p:sp>
      <p:sp>
        <p:nvSpPr>
          <p:cNvPr id="3" name="Content Placeholder 2"/>
          <p:cNvSpPr>
            <a:spLocks noGrp="1"/>
          </p:cNvSpPr>
          <p:nvPr>
            <p:ph idx="1"/>
          </p:nvPr>
        </p:nvSpPr>
        <p:spPr/>
        <p:txBody>
          <a:bodyPr/>
          <a:lstStyle/>
          <a:p>
            <a:pPr lvl="0" indent="0">
              <a:buNone/>
            </a:pPr>
            <a:r>
              <a:rPr>
                <a:latin typeface="Courier"/>
              </a:rPr>
              <a:t>overlap </a:t>
            </a:r>
            <a:r>
              <a:rPr>
                <a:solidFill>
                  <a:srgbClr val="666666"/>
                </a:solidFill>
                <a:latin typeface="Courier"/>
              </a:rPr>
              <a:t>=</a:t>
            </a:r>
            <a:r>
              <a:rPr>
                <a:latin typeface="Courier"/>
              </a:rPr>
              <a:t> table.loc[</a:t>
            </a:r>
            <a:r>
              <a:rPr>
                <a:solidFill>
                  <a:srgbClr val="19177C"/>
                </a:solidFill>
                <a:latin typeface="Courier"/>
              </a:rPr>
              <a:t>True</a:t>
            </a:r>
            <a:r>
              <a:rPr>
                <a:latin typeface="Courier"/>
              </a:rPr>
              <a:t>, </a:t>
            </a:r>
            <a:r>
              <a:rPr>
                <a:solidFill>
                  <a:srgbClr val="19177C"/>
                </a:solidFill>
                <a:latin typeface="Courier"/>
              </a:rPr>
              <a:t>True</a:t>
            </a:r>
            <a:r>
              <a:rPr>
                <a:latin typeface="Courier"/>
              </a:rPr>
              <a:t>]</a:t>
            </a:r>
            <a:br/>
            <a:r>
              <a:rPr>
                <a:latin typeface="Courier"/>
              </a:rPr>
              <a:t>union </a:t>
            </a:r>
            <a:r>
              <a:rPr>
                <a:solidFill>
                  <a:srgbClr val="666666"/>
                </a:solidFill>
                <a:latin typeface="Courier"/>
              </a:rPr>
              <a:t>=</a:t>
            </a:r>
            <a:r>
              <a:rPr>
                <a:latin typeface="Courier"/>
              </a:rPr>
              <a:t> table.values.</a:t>
            </a:r>
            <a:r>
              <a:rPr>
                <a:solidFill>
                  <a:srgbClr val="008000"/>
                </a:solidFill>
                <a:latin typeface="Courier"/>
              </a:rPr>
              <a:t>sum</a:t>
            </a:r>
            <a:r>
              <a:rPr>
                <a:latin typeface="Courier"/>
              </a:rPr>
              <a:t>() </a:t>
            </a:r>
            <a:r>
              <a:rPr>
                <a:solidFill>
                  <a:srgbClr val="666666"/>
                </a:solidFill>
                <a:latin typeface="Courier"/>
              </a:rPr>
              <a:t>-</a:t>
            </a:r>
            <a:r>
              <a:rPr>
                <a:latin typeface="Courier"/>
              </a:rPr>
              <a:t> table.loc[</a:t>
            </a:r>
            <a:r>
              <a:rPr>
                <a:solidFill>
                  <a:srgbClr val="19177C"/>
                </a:solidFill>
                <a:latin typeface="Courier"/>
              </a:rPr>
              <a:t>False</a:t>
            </a:r>
            <a:r>
              <a:rPr>
                <a:latin typeface="Courier"/>
              </a:rPr>
              <a:t>, </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BB6688"/>
                </a:solidFill>
                <a:latin typeface="Courier"/>
              </a:rPr>
              <a:t>f"concordance </a:t>
            </a:r>
            <a:r>
              <a:rPr>
                <a:solidFill>
                  <a:srgbClr val="4070A0"/>
                </a:solidFill>
                <a:latin typeface="Courier"/>
              </a:rPr>
              <a:t>{</a:t>
            </a:r>
            <a:r>
              <a:rPr>
                <a:latin typeface="Courier"/>
              </a:rPr>
              <a:t>overlap </a:t>
            </a:r>
            <a:r>
              <a:rPr>
                <a:solidFill>
                  <a:srgbClr val="666666"/>
                </a:solidFill>
                <a:latin typeface="Courier"/>
              </a:rPr>
              <a:t>/</a:t>
            </a:r>
            <a:r>
              <a:rPr>
                <a:latin typeface="Courier"/>
              </a:rPr>
              <a:t> union</a:t>
            </a:r>
            <a:r>
              <a:rPr>
                <a:solidFill>
                  <a:srgbClr val="4070A0"/>
                </a:solidFill>
                <a:latin typeface="Courier"/>
              </a:rPr>
              <a:t>:.1%}</a:t>
            </a:r>
            <a:r>
              <a:rPr>
                <a:solidFill>
                  <a:srgbClr val="BB6688"/>
                </a:solidFill>
                <a:latin typeface="Courier"/>
              </a:rPr>
              <a:t> of </a:t>
            </a:r>
            <a:r>
              <a:rPr>
                <a:solidFill>
                  <a:srgbClr val="4070A0"/>
                </a:solidFill>
                <a:latin typeface="Courier"/>
              </a:rPr>
              <a:t>{</a:t>
            </a:r>
            <a:r>
              <a:rPr>
                <a:latin typeface="Courier"/>
              </a:rPr>
              <a:t>union</a:t>
            </a:r>
            <a:r>
              <a:rPr>
                <a:solidFill>
                  <a:srgbClr val="4070A0"/>
                </a:solidFill>
                <a:latin typeface="Courier"/>
              </a:rPr>
              <a:t>}</a:t>
            </a:r>
            <a:r>
              <a:rPr>
                <a:solidFill>
                  <a:srgbClr val="BB6688"/>
                </a:solidFill>
                <a:latin typeface="Courier"/>
              </a:rPr>
              <a:t> severe by either measure"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overlap =</a:t>
            </a:r>
            <a:r>
              <a:rPr>
                <a:latin typeface="Courier"/>
              </a:rPr>
              <a:t> </a:t>
            </a:r>
            <a:r>
              <a:rPr>
                <a:solidFill>
                  <a:srgbClr val="06287E"/>
                </a:solidFill>
                <a:latin typeface="Courier"/>
              </a:rPr>
              <a:t>sum</a:t>
            </a:r>
            <a:r>
              <a:rPr>
                <a:latin typeface="Courier"/>
              </a:rPr>
              <a:t>(sam_muac </a:t>
            </a:r>
            <a:r>
              <a:rPr>
                <a:solidFill>
                  <a:srgbClr val="4070A0"/>
                </a:solidFill>
                <a:latin typeface="Courier"/>
              </a:rPr>
              <a:t>&amp;</a:t>
            </a:r>
            <a:r>
              <a:rPr>
                <a:latin typeface="Courier"/>
              </a:rPr>
              <a:t> sam_whz),</a:t>
            </a:r>
            <a:br/>
            <a:r>
              <a:rPr>
                <a:latin typeface="Courier"/>
              </a:rPr>
              <a:t>            </a:t>
            </a:r>
            <a:r>
              <a:rPr>
                <a:solidFill>
                  <a:srgbClr val="7D9029"/>
                </a:solidFill>
                <a:latin typeface="Courier"/>
              </a:rPr>
              <a:t>union =</a:t>
            </a:r>
            <a:r>
              <a:rPr>
                <a:latin typeface="Courier"/>
              </a:rPr>
              <a:t> </a:t>
            </a:r>
            <a:r>
              <a:rPr>
                <a:solidFill>
                  <a:srgbClr val="06287E"/>
                </a:solidFill>
                <a:latin typeface="Courier"/>
              </a:rPr>
              <a:t>sum</a:t>
            </a:r>
            <a:r>
              <a:rPr>
                <a:latin typeface="Courier"/>
              </a:rPr>
              <a:t>(sam_muac </a:t>
            </a:r>
            <a:r>
              <a:rPr>
                <a:solidFill>
                  <a:srgbClr val="4070A0"/>
                </a:solidFill>
                <a:latin typeface="Courier"/>
              </a:rPr>
              <a:t>|</a:t>
            </a:r>
            <a:r>
              <a:rPr>
                <a:latin typeface="Courier"/>
              </a:rPr>
              <a:t> sam_whz))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concordance =</a:t>
            </a:r>
            <a:r>
              <a:rPr>
                <a:latin typeface="Courier"/>
              </a:rPr>
              <a:t> overlap </a:t>
            </a:r>
            <a:r>
              <a:rPr>
                <a:solidFill>
                  <a:srgbClr val="4070A0"/>
                </a:solidFill>
                <a:latin typeface="Courier"/>
              </a:rPr>
              <a:t>/</a:t>
            </a:r>
            <a:r>
              <a:rPr>
                <a:latin typeface="Courier"/>
              </a:rPr>
              <a:t> union)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croisé</a:t>
            </a:r>
          </a:p>
        </p:txBody>
      </p:sp>
      <p:sp>
        <p:nvSpPr>
          <p:cNvPr id="3" name="Content Placeholder 2"/>
          <p:cNvSpPr>
            <a:spLocks noGrp="1"/>
          </p:cNvSpPr>
          <p:nvPr>
            <p:ph idx="1"/>
          </p:nvPr>
        </p:nvSpPr>
        <p:spPr/>
        <p:txBody>
          <a:bodyPr/>
          <a:lstStyle/>
          <a:p>
            <a:pPr lvl="0"/>
            <a:r>
              <a:rPr/>
              <a:t>22,4 % — Des enfants que ce registre qualifierait de sévères selon l’une ou l’autre mesure, moins d’un quart le sont…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désaccord, c’est l’âge — En Python</a:t>
            </a:r>
          </a:p>
        </p:txBody>
      </p:sp>
      <p:sp>
        <p:nvSpPr>
          <p:cNvPr id="3" name="Content Placeholder 2"/>
          <p:cNvSpPr>
            <a:spLocks noGrp="1"/>
          </p:cNvSpPr>
          <p:nvPr>
            <p:ph idx="1"/>
          </p:nvPr>
        </p:nvSpPr>
        <p:spPr/>
        <p:txBody>
          <a:bodyPr/>
          <a:lstStyle/>
          <a:p>
            <a:pPr lvl="0" indent="0">
              <a:buNone/>
            </a:pPr>
            <a:r>
              <a:rPr>
                <a:latin typeface="Courier"/>
              </a:rPr>
              <a:t>mean_age </a:t>
            </a:r>
            <a:r>
              <a:rPr>
                <a:solidFill>
                  <a:srgbClr val="666666"/>
                </a:solidFill>
                <a:latin typeface="Courier"/>
              </a:rPr>
              <a:t>=</a:t>
            </a:r>
            <a:r>
              <a:rPr>
                <a:latin typeface="Courier"/>
              </a:rPr>
              <a:t> pd.Series({</a:t>
            </a:r>
            <a:br/>
            <a:r>
              <a:rPr>
                <a:latin typeface="Courier"/>
              </a:rPr>
              <a:t>    </a:t>
            </a:r>
            <a:r>
              <a:rPr>
                <a:solidFill>
                  <a:srgbClr val="4070A0"/>
                </a:solidFill>
                <a:latin typeface="Courier"/>
              </a:rPr>
              <a:t>"MUAC only"</a:t>
            </a:r>
            <a:r>
              <a:rPr>
                <a:latin typeface="Courier"/>
              </a:rPr>
              <a:t>: both.loc[both[</a:t>
            </a:r>
            <a:r>
              <a:rPr>
                <a:solidFill>
                  <a:srgbClr val="4070A0"/>
                </a:solidFill>
                <a:latin typeface="Courier"/>
              </a:rPr>
              <a:t>"sam_muac"</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both[</a:t>
            </a:r>
            <a:r>
              <a:rPr>
                <a:solidFill>
                  <a:srgbClr val="4070A0"/>
                </a:solidFill>
                <a:latin typeface="Courier"/>
              </a:rPr>
              <a:t>"sam_whz"</a:t>
            </a:r>
            <a:r>
              <a:rPr>
                <a:latin typeface="Courier"/>
              </a:rPr>
              <a:t>], </a:t>
            </a:r>
            <a:r>
              <a:rPr>
                <a:solidFill>
                  <a:srgbClr val="4070A0"/>
                </a:solidFill>
                <a:latin typeface="Courier"/>
              </a:rPr>
              <a:t>"age_months"</a:t>
            </a:r>
            <a:r>
              <a:rPr>
                <a:latin typeface="Courier"/>
              </a:rPr>
              <a:t>].mean(),</a:t>
            </a:r>
            <a:br/>
            <a:r>
              <a:rPr>
                <a:latin typeface="Courier"/>
              </a:rPr>
              <a:t>    </a:t>
            </a:r>
            <a:r>
              <a:rPr>
                <a:solidFill>
                  <a:srgbClr val="4070A0"/>
                </a:solidFill>
                <a:latin typeface="Courier"/>
              </a:rPr>
              <a:t>"WHZ only"</a:t>
            </a:r>
            <a:r>
              <a:rPr>
                <a:latin typeface="Courier"/>
              </a:rPr>
              <a:t>: both.loc[both[</a:t>
            </a:r>
            <a:r>
              <a:rPr>
                <a:solidFill>
                  <a:srgbClr val="4070A0"/>
                </a:solidFill>
                <a:latin typeface="Courier"/>
              </a:rPr>
              <a:t>"sam_whz"</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both[</a:t>
            </a:r>
            <a:r>
              <a:rPr>
                <a:solidFill>
                  <a:srgbClr val="4070A0"/>
                </a:solidFill>
                <a:latin typeface="Courier"/>
              </a:rPr>
              <a:t>"sam_muac"</a:t>
            </a:r>
            <a:r>
              <a:rPr>
                <a:latin typeface="Courier"/>
              </a:rPr>
              <a:t>], </a:t>
            </a:r>
            <a:r>
              <a:rPr>
                <a:solidFill>
                  <a:srgbClr val="4070A0"/>
                </a:solidFill>
                <a:latin typeface="Courier"/>
              </a:rPr>
              <a:t>"age_months"</a:t>
            </a:r>
            <a:r>
              <a:rPr>
                <a:latin typeface="Courier"/>
              </a:rPr>
              <a:t>].mean(),</a:t>
            </a:r>
            <a:br/>
            <a:r>
              <a:rPr>
                <a:latin typeface="Courier"/>
              </a:rPr>
              <a:t>    </a:t>
            </a:r>
            <a:r>
              <a:rPr>
                <a:solidFill>
                  <a:srgbClr val="4070A0"/>
                </a:solidFill>
                <a:latin typeface="Courier"/>
              </a:rPr>
              <a:t>"Both"</a:t>
            </a:r>
            <a:r>
              <a:rPr>
                <a:latin typeface="Courier"/>
              </a:rPr>
              <a:t>: both.loc[both[</a:t>
            </a:r>
            <a:r>
              <a:rPr>
                <a:solidFill>
                  <a:srgbClr val="4070A0"/>
                </a:solidFill>
                <a:latin typeface="Courier"/>
              </a:rPr>
              <a:t>"sam_muac"</a:t>
            </a:r>
            <a:r>
              <a:rPr>
                <a:latin typeface="Courier"/>
              </a:rPr>
              <a:t>] </a:t>
            </a:r>
            <a:r>
              <a:rPr>
                <a:solidFill>
                  <a:srgbClr val="666666"/>
                </a:solidFill>
                <a:latin typeface="Courier"/>
              </a:rPr>
              <a:t>&amp;</a:t>
            </a:r>
            <a:r>
              <a:rPr>
                <a:latin typeface="Courier"/>
              </a:rPr>
              <a:t> both[</a:t>
            </a:r>
            <a:r>
              <a:rPr>
                <a:solidFill>
                  <a:srgbClr val="4070A0"/>
                </a:solidFill>
                <a:latin typeface="Courier"/>
              </a:rPr>
              <a:t>"sam_whz"</a:t>
            </a:r>
            <a:r>
              <a:rPr>
                <a:latin typeface="Courier"/>
              </a:rPr>
              <a:t>], </a:t>
            </a:r>
            <a:r>
              <a:rPr>
                <a:solidFill>
                  <a:srgbClr val="4070A0"/>
                </a:solidFill>
                <a:latin typeface="Courier"/>
              </a:rPr>
              <a:t>"age_months"</a:t>
            </a:r>
            <a:r>
              <a:rPr>
                <a:latin typeface="Courier"/>
              </a:rPr>
              <a:t>].mean(),</a:t>
            </a:r>
            <a:br/>
            <a:r>
              <a:rPr>
                <a:latin typeface="Courier"/>
              </a:rPr>
              <a:t>})</a:t>
            </a:r>
            <a:br/>
            <a:r>
              <a:rPr>
                <a:solidFill>
                  <a:srgbClr val="008000"/>
                </a:solidFill>
                <a:latin typeface="Courier"/>
              </a:rPr>
              <a:t>print</a:t>
            </a:r>
            <a:r>
              <a:rPr>
                <a:latin typeface="Courier"/>
              </a:rPr>
              <a:t>(mean_age.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désaccord, c’est l’âge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group =</a:t>
            </a:r>
            <a:r>
              <a:rPr>
                <a:latin typeface="Courier"/>
              </a:rPr>
              <a:t> </a:t>
            </a:r>
            <a:r>
              <a:rPr>
                <a:solidFill>
                  <a:srgbClr val="06287E"/>
                </a:solidFill>
                <a:latin typeface="Courier"/>
              </a:rPr>
              <a:t>case_when</a:t>
            </a:r>
            <a:r>
              <a:rPr>
                <a:latin typeface="Courier"/>
              </a:rPr>
              <a:t>(sam_muac </a:t>
            </a:r>
            <a:r>
              <a:rPr>
                <a:solidFill>
                  <a:srgbClr val="4070A0"/>
                </a:solidFill>
                <a:latin typeface="Courier"/>
              </a:rPr>
              <a:t>&amp;</a:t>
            </a:r>
            <a:r>
              <a:rPr>
                <a:latin typeface="Courier"/>
              </a:rPr>
              <a:t> sam_whz </a:t>
            </a:r>
            <a:r>
              <a:rPr>
                <a:solidFill>
                  <a:srgbClr val="4070A0"/>
                </a:solidFill>
                <a:latin typeface="Courier"/>
              </a:rPr>
              <a:t>~</a:t>
            </a:r>
            <a:r>
              <a:rPr>
                <a:latin typeface="Courier"/>
              </a:rPr>
              <a:t> </a:t>
            </a:r>
            <a:r>
              <a:rPr>
                <a:solidFill>
                  <a:srgbClr val="4070A0"/>
                </a:solidFill>
                <a:latin typeface="Courier"/>
              </a:rPr>
              <a:t>"both"</a:t>
            </a:r>
            <a:r>
              <a:rPr>
                <a:latin typeface="Courier"/>
              </a:rPr>
              <a:t>,</a:t>
            </a:r>
            <a:br/>
            <a:r>
              <a:rPr>
                <a:latin typeface="Courier"/>
              </a:rPr>
              <a:t>                           sam_muac </a:t>
            </a:r>
            <a:r>
              <a:rPr>
                <a:solidFill>
                  <a:srgbClr val="4070A0"/>
                </a:solidFill>
                <a:latin typeface="Courier"/>
              </a:rPr>
              <a:t>~</a:t>
            </a:r>
            <a:r>
              <a:rPr>
                <a:latin typeface="Courier"/>
              </a:rPr>
              <a:t> </a:t>
            </a:r>
            <a:r>
              <a:rPr>
                <a:solidFill>
                  <a:srgbClr val="4070A0"/>
                </a:solidFill>
                <a:latin typeface="Courier"/>
              </a:rPr>
              <a:t>"muac only"</a:t>
            </a:r>
            <a:r>
              <a:rPr>
                <a:latin typeface="Courier"/>
              </a:rPr>
              <a:t>,</a:t>
            </a:r>
            <a:br/>
            <a:r>
              <a:rPr>
                <a:latin typeface="Courier"/>
              </a:rPr>
              <a:t>                           sam_whz </a:t>
            </a:r>
            <a:r>
              <a:rPr>
                <a:solidFill>
                  <a:srgbClr val="4070A0"/>
                </a:solidFill>
                <a:latin typeface="Courier"/>
              </a:rPr>
              <a:t>~</a:t>
            </a:r>
            <a:r>
              <a:rPr>
                <a:latin typeface="Courier"/>
              </a:rPr>
              <a:t> </a:t>
            </a:r>
            <a:r>
              <a:rPr>
                <a:solidFill>
                  <a:srgbClr val="4070A0"/>
                </a:solidFill>
                <a:latin typeface="Courier"/>
              </a:rPr>
              <a:t>"whz only"</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"neither"</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mean_age =</a:t>
            </a:r>
            <a:r>
              <a:rPr>
                <a:latin typeface="Courier"/>
              </a:rPr>
              <a:t> </a:t>
            </a:r>
            <a:r>
              <a:rPr>
                <a:solidFill>
                  <a:srgbClr val="06287E"/>
                </a:solidFill>
                <a:latin typeface="Courier"/>
              </a:rPr>
              <a:t>mean</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group)</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désaccord, c’est l’âge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Groupe</a:t>
                      </a:r>
                    </a:p>
                  </a:txBody>
                  <a:tcPr/>
                </a:tc>
                <a:tc>
                  <a:txBody>
                    <a:bodyPr/>
                    <a:lstStyle/>
                    <a:p>
                      <a:pPr lvl="0" indent="0" marL="0">
                        <a:buNone/>
                      </a:pPr>
                      <a:r>
                        <a:rPr/>
                        <a:t>Âge moyen</a:t>
                      </a:r>
                    </a:p>
                  </a:txBody>
                  <a:tcPr/>
                </a:tc>
              </a:tr>
              <a:tr h="0">
                <a:tc>
                  <a:txBody>
                    <a:bodyPr/>
                    <a:lstStyle/>
                    <a:p>
                      <a:pPr lvl="0" indent="0" marL="0">
                        <a:buNone/>
                      </a:pPr>
                      <a:r>
                        <a:rPr/>
                        <a:t>Sévère par le seul PB</a:t>
                      </a:r>
                    </a:p>
                  </a:txBody>
                </a:tc>
                <a:tc>
                  <a:txBody>
                    <a:bodyPr/>
                    <a:lstStyle/>
                    <a:p>
                      <a:pPr lvl="0" indent="0" marL="0">
                        <a:buNone/>
                      </a:pPr>
                      <a:r>
                        <a:rPr b="1"/>
                        <a:t>14,3 mois</a:t>
                      </a:r>
                    </a:p>
                  </a:txBody>
                </a:tc>
              </a:tr>
              <a:tr h="0">
                <a:tc>
                  <a:txBody>
                    <a:bodyPr/>
                    <a:lstStyle/>
                    <a:p>
                      <a:pPr lvl="0" indent="0" marL="0">
                        <a:buNone/>
                      </a:pPr>
                      <a:r>
                        <a:rPr/>
                        <a:t>Sévère par les deux</a:t>
                      </a:r>
                    </a:p>
                  </a:txBody>
                </a:tc>
                <a:tc>
                  <a:txBody>
                    <a:bodyPr/>
                    <a:lstStyle/>
                    <a:p>
                      <a:pPr lvl="0" indent="0" marL="0">
                        <a:buNone/>
                      </a:pPr>
                      <a:r>
                        <a:rPr/>
                        <a:t>15,6 mois</a:t>
                      </a:r>
                    </a:p>
                  </a:txBody>
                </a:tc>
              </a:tr>
              <a:tr h="0">
                <a:tc>
                  <a:txBody>
                    <a:bodyPr/>
                    <a:lstStyle/>
                    <a:p>
                      <a:pPr lvl="0" indent="0" marL="0">
                        <a:buNone/>
                      </a:pPr>
                      <a:r>
                        <a:rPr/>
                        <a:t>Sévère par le seul poids-pour-taille</a:t>
                      </a:r>
                    </a:p>
                  </a:txBody>
                </a:tc>
                <a:tc>
                  <a:txBody>
                    <a:bodyPr/>
                    <a:lstStyle/>
                    <a:p>
                      <a:pPr lvl="0" indent="0" marL="0">
                        <a:buNone/>
                      </a:pPr>
                      <a:r>
                        <a:rPr b="1"/>
                        <a:t>31,4 mois</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désaccord, c’est l’âge — En Python</a:t>
            </a:r>
          </a:p>
        </p:txBody>
      </p:sp>
      <p:sp>
        <p:nvSpPr>
          <p:cNvPr id="3" name="Content Placeholder 2"/>
          <p:cNvSpPr>
            <a:spLocks noGrp="1"/>
          </p:cNvSpPr>
          <p:nvPr>
            <p:ph idx="1"/>
          </p:nvPr>
        </p:nvSpPr>
        <p:spPr/>
        <p:txBody>
          <a:bodyPr/>
          <a:lstStyle/>
          <a:p>
            <a:pPr lvl="0" indent="0">
              <a:buNone/>
            </a:pPr>
            <a:r>
              <a:rPr>
                <a:latin typeface="Courier"/>
              </a:rPr>
              <a:t>by_age </a:t>
            </a:r>
            <a:r>
              <a:rPr>
                <a:solidFill>
                  <a:srgbClr val="666666"/>
                </a:solidFill>
                <a:latin typeface="Courier"/>
              </a:rPr>
              <a:t>=</a:t>
            </a:r>
            <a:r>
              <a:rPr>
                <a:latin typeface="Courier"/>
              </a:rPr>
              <a:t> both.assign(</a:t>
            </a:r>
            <a:br/>
            <a:r>
              <a:rPr>
                <a:latin typeface="Courier"/>
              </a:rPr>
              <a:t>    band</a:t>
            </a:r>
            <a:r>
              <a:rPr>
                <a:solidFill>
                  <a:srgbClr val="666666"/>
                </a:solidFill>
                <a:latin typeface="Courier"/>
              </a:rPr>
              <a:t>=</a:t>
            </a:r>
            <a:r>
              <a:rPr>
                <a:latin typeface="Courier"/>
              </a:rPr>
              <a:t>pd.cut(both[</a:t>
            </a:r>
            <a:r>
              <a:rPr>
                <a:solidFill>
                  <a:srgbClr val="4070A0"/>
                </a:solidFill>
                <a:latin typeface="Courier"/>
              </a:rPr>
              <a:t>"age_months"</a:t>
            </a:r>
            <a:r>
              <a:rPr>
                <a:latin typeface="Courier"/>
              </a:rPr>
              <a:t>], [</a:t>
            </a:r>
            <a:r>
              <a:rPr>
                <a:solidFill>
                  <a:srgbClr val="40A070"/>
                </a:solidFill>
                <a:latin typeface="Courier"/>
              </a:rPr>
              <a:t>5</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60</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"6-11"</a:t>
            </a:r>
            <a:r>
              <a:rPr>
                <a:latin typeface="Courier"/>
              </a:rPr>
              <a:t>, </a:t>
            </a:r>
            <a:r>
              <a:rPr>
                <a:solidFill>
                  <a:srgbClr val="4070A0"/>
                </a:solidFill>
                <a:latin typeface="Courier"/>
              </a:rPr>
              <a:t>"12-23"</a:t>
            </a:r>
            <a:r>
              <a:rPr>
                <a:latin typeface="Courier"/>
              </a:rPr>
              <a:t>, </a:t>
            </a:r>
            <a:r>
              <a:rPr>
                <a:solidFill>
                  <a:srgbClr val="4070A0"/>
                </a:solidFill>
                <a:latin typeface="Courier"/>
              </a:rPr>
              <a:t>"24-35"</a:t>
            </a:r>
            <a:r>
              <a:rPr>
                <a:latin typeface="Courier"/>
              </a:rPr>
              <a:t>, </a:t>
            </a:r>
            <a:r>
              <a:rPr>
                <a:solidFill>
                  <a:srgbClr val="4070A0"/>
                </a:solidFill>
                <a:latin typeface="Courier"/>
              </a:rPr>
              <a:t>"36-59"</a:t>
            </a:r>
            <a:r>
              <a:rPr>
                <a:latin typeface="Courier"/>
              </a:rPr>
              <a:t>])</a:t>
            </a:r>
            <a:br/>
            <a:r>
              <a:rPr>
                <a:latin typeface="Courier"/>
              </a:rPr>
              <a:t>).groupby(</a:t>
            </a:r>
            <a:r>
              <a:rPr>
                <a:solidFill>
                  <a:srgbClr val="4070A0"/>
                </a:solidFill>
                <a:latin typeface="Courier"/>
              </a:rPr>
              <a:t>"band"</a:t>
            </a:r>
            <a:r>
              <a:rPr>
                <a:latin typeface="Courier"/>
              </a:rPr>
              <a:t>)[[</a:t>
            </a:r>
            <a:r>
              <a:rPr>
                <a:solidFill>
                  <a:srgbClr val="4070A0"/>
                </a:solidFill>
                <a:latin typeface="Courier"/>
              </a:rPr>
              <a:t>"sam_muac"</a:t>
            </a:r>
            <a:r>
              <a:rPr>
                <a:latin typeface="Courier"/>
              </a:rPr>
              <a:t>, </a:t>
            </a:r>
            <a:r>
              <a:rPr>
                <a:solidFill>
                  <a:srgbClr val="4070A0"/>
                </a:solidFill>
                <a:latin typeface="Courier"/>
              </a:rPr>
              <a:t>"sam_whz"</a:t>
            </a:r>
            <a:r>
              <a:rPr>
                <a:latin typeface="Courier"/>
              </a:rPr>
              <a:t>]].mean()</a:t>
            </a:r>
            <a:br/>
            <a:r>
              <a:rPr>
                <a:solidFill>
                  <a:srgbClr val="008000"/>
                </a:solidFill>
                <a:latin typeface="Courier"/>
              </a:rPr>
              <a:t>print</a:t>
            </a:r>
            <a:r>
              <a:rPr>
                <a:latin typeface="Courier"/>
              </a:rPr>
              <a:t>((by_age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désaccord, c’est l’âge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(age_months, </a:t>
            </a:r>
            <a:r>
              <a:rPr>
                <a:solidFill>
                  <a:srgbClr val="06287E"/>
                </a:solidFill>
                <a:latin typeface="Courier"/>
              </a:rPr>
              <a:t>c</a:t>
            </a:r>
            <a:r>
              <a:rPr>
                <a:latin typeface="Courier"/>
              </a:rPr>
              <a:t>(</a:t>
            </a:r>
            <a:r>
              <a:rPr>
                <a:solidFill>
                  <a:srgbClr val="40A070"/>
                </a:solidFill>
                <a:latin typeface="Courier"/>
              </a:rPr>
              <a:t>5</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60</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"6-11"</a:t>
            </a:r>
            <a:r>
              <a:rPr>
                <a:latin typeface="Courier"/>
              </a:rPr>
              <a:t>, </a:t>
            </a:r>
            <a:r>
              <a:rPr>
                <a:solidFill>
                  <a:srgbClr val="4070A0"/>
                </a:solidFill>
                <a:latin typeface="Courier"/>
              </a:rPr>
              <a:t>"12-23"</a:t>
            </a:r>
            <a:r>
              <a:rPr>
                <a:latin typeface="Courier"/>
              </a:rPr>
              <a:t>, </a:t>
            </a:r>
            <a:r>
              <a:rPr>
                <a:solidFill>
                  <a:srgbClr val="4070A0"/>
                </a:solidFill>
                <a:latin typeface="Courier"/>
              </a:rPr>
              <a:t>"24-35"</a:t>
            </a:r>
            <a:r>
              <a:rPr>
                <a:latin typeface="Courier"/>
              </a:rPr>
              <a:t>, </a:t>
            </a:r>
            <a:r>
              <a:rPr>
                <a:solidFill>
                  <a:srgbClr val="4070A0"/>
                </a:solidFill>
                <a:latin typeface="Courier"/>
              </a:rPr>
              <a:t>"36-59"</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(sam_muac, sam_whz), mean), </a:t>
            </a:r>
            <a:r>
              <a:rPr>
                <a:solidFill>
                  <a:srgbClr val="7D9029"/>
                </a:solidFill>
                <a:latin typeface="Courier"/>
              </a:rPr>
              <a:t>.by =</a:t>
            </a:r>
            <a:r>
              <a:rPr>
                <a:latin typeface="Courier"/>
              </a:rPr>
              <a:t> band)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a raison ?</a:t>
            </a:r>
          </a:p>
        </p:txBody>
      </p:sp>
      <p:sp>
        <p:nvSpPr>
          <p:cNvPr id="3" name="Content Placeholder 2"/>
          <p:cNvSpPr>
            <a:spLocks noGrp="1"/>
          </p:cNvSpPr>
          <p:nvPr>
            <p:ph idx="1"/>
          </p:nvPr>
        </p:nvSpPr>
        <p:spPr/>
        <p:txBody>
          <a:bodyPr/>
          <a:lstStyle/>
          <a:p>
            <a:pPr lvl="0"/>
            <a:r>
              <a:rPr b="1"/>
              <a:t>Le PB prédit la mortalité au moins aussi bien</a:t>
            </a:r>
            <a:r>
              <a:rPr/>
              <a:t>, et mieux dans plusieurs études. Si le but de l’admission est de…</a:t>
            </a:r>
          </a:p>
          <a:p>
            <a:pPr lvl="0"/>
            <a:r>
              <a:rPr b="1"/>
              <a:t>Le poids-pour-taille est le standard des enquêtes</a:t>
            </a:r>
            <a:r>
              <a:rPr/>
              <a:t>, et les seuils IPC comme les comparaisons internationales…</a:t>
            </a:r>
          </a:p>
          <a:p>
            <a:pPr lvl="0"/>
            <a:r>
              <a:rPr b="1"/>
              <a:t>Le PB est opérationnellement praticable</a:t>
            </a:r>
            <a:r>
              <a:rPr/>
              <a:t> au niveau communautaire. Le poids-pour-taille ne l’est pas.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implique pour vos chiffres</a:t>
            </a:r>
          </a:p>
        </p:txBody>
      </p:sp>
      <p:sp>
        <p:nvSpPr>
          <p:cNvPr id="3" name="Content Placeholder 2"/>
          <p:cNvSpPr>
            <a:spLocks noGrp="1"/>
          </p:cNvSpPr>
          <p:nvPr>
            <p:ph idx="1"/>
          </p:nvPr>
        </p:nvSpPr>
        <p:spPr/>
        <p:txBody>
          <a:bodyPr/>
          <a:lstStyle/>
          <a:p>
            <a:pPr lvl="0"/>
            <a:r>
              <a:rPr/>
              <a:t>La charge de cas dépend du critère — Admettre sur l’un ou l’autre donne ici une charge de 634 enfants sévères ; sur le…</a:t>
            </a:r>
          </a:p>
          <a:p>
            <a:pPr lvl="0"/>
            <a:r>
              <a:rPr/>
              <a:t>Ce ne sont pas des estimations de la même quantité.</a:t>
            </a:r>
          </a:p>
          <a:p>
            <a:pPr lvl="0"/>
            <a:r>
              <a:rPr/>
              <a:t>La prévalence n’est pas comparable entre mesures — Une MAG par le PB et une MAG par le poids-pour-taille sont deux…</a:t>
            </a:r>
          </a:p>
          <a:p>
            <a:pPr lvl="0"/>
            <a:r>
              <a:rPr/>
              <a:t>La sortie doit employer le critère d’admission — Un enfant admis sur le PB et déchargé sur le poids-pour-taille peut…</a:t>
            </a:r>
          </a:p>
          <a:p>
            <a:pPr lvl="0"/>
            <a:r>
              <a:rPr/>
              <a:t>Un programme qui change de critère casse sa propre série — Une charge de cas qui monte de 40 % au changement de…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implique pour vos chiffres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name, mask </a:t>
            </a:r>
            <a:r>
              <a:rPr b="1">
                <a:solidFill>
                  <a:srgbClr val="007020"/>
                </a:solidFill>
                <a:latin typeface="Courier"/>
              </a:rPr>
              <a:t>in</a:t>
            </a:r>
            <a:r>
              <a:rPr>
                <a:latin typeface="Courier"/>
              </a:rPr>
              <a:t> [(</a:t>
            </a:r>
            <a:r>
              <a:rPr>
                <a:solidFill>
                  <a:srgbClr val="4070A0"/>
                </a:solidFill>
                <a:latin typeface="Courier"/>
              </a:rPr>
              <a:t>"either"</a:t>
            </a:r>
            <a:r>
              <a:rPr>
                <a:latin typeface="Courier"/>
              </a:rPr>
              <a:t>, both[</a:t>
            </a:r>
            <a:r>
              <a:rPr>
                <a:solidFill>
                  <a:srgbClr val="4070A0"/>
                </a:solidFill>
                <a:latin typeface="Courier"/>
              </a:rPr>
              <a:t>"sam_muac"</a:t>
            </a:r>
            <a:r>
              <a:rPr>
                <a:latin typeface="Courier"/>
              </a:rPr>
              <a:t>] </a:t>
            </a:r>
            <a:r>
              <a:rPr>
                <a:solidFill>
                  <a:srgbClr val="666666"/>
                </a:solidFill>
                <a:latin typeface="Courier"/>
              </a:rPr>
              <a:t>|</a:t>
            </a:r>
            <a:r>
              <a:rPr>
                <a:latin typeface="Courier"/>
              </a:rPr>
              <a:t> both[</a:t>
            </a:r>
            <a:r>
              <a:rPr>
                <a:solidFill>
                  <a:srgbClr val="4070A0"/>
                </a:solidFill>
                <a:latin typeface="Courier"/>
              </a:rPr>
              <a:t>"sam_whz"</a:t>
            </a:r>
            <a:r>
              <a:rPr>
                <a:latin typeface="Courier"/>
              </a:rPr>
              <a:t>]),</a:t>
            </a:r>
            <a:br/>
            <a:r>
              <a:rPr>
                <a:latin typeface="Courier"/>
              </a:rPr>
              <a:t>                   (</a:t>
            </a:r>
            <a:r>
              <a:rPr>
                <a:solidFill>
                  <a:srgbClr val="4070A0"/>
                </a:solidFill>
                <a:latin typeface="Courier"/>
              </a:rPr>
              <a:t>"muac only"</a:t>
            </a:r>
            <a:r>
              <a:rPr>
                <a:latin typeface="Courier"/>
              </a:rPr>
              <a:t>, both[</a:t>
            </a:r>
            <a:r>
              <a:rPr>
                <a:solidFill>
                  <a:srgbClr val="4070A0"/>
                </a:solidFill>
                <a:latin typeface="Courier"/>
              </a:rPr>
              <a:t>"sam_muac"</a:t>
            </a:r>
            <a:r>
              <a:rPr>
                <a:latin typeface="Courier"/>
              </a:rPr>
              <a:t>]),</a:t>
            </a:r>
            <a:br/>
            <a:r>
              <a:rPr>
                <a:latin typeface="Courier"/>
              </a:rPr>
              <a:t>                   (</a:t>
            </a:r>
            <a:r>
              <a:rPr>
                <a:solidFill>
                  <a:srgbClr val="4070A0"/>
                </a:solidFill>
                <a:latin typeface="Courier"/>
              </a:rPr>
              <a:t>"whz only"</a:t>
            </a:r>
            <a:r>
              <a:rPr>
                <a:latin typeface="Courier"/>
              </a:rPr>
              <a:t>, both[</a:t>
            </a:r>
            <a:r>
              <a:rPr>
                <a:solidFill>
                  <a:srgbClr val="4070A0"/>
                </a:solidFill>
                <a:latin typeface="Courier"/>
              </a:rPr>
              <a:t>"sam_whz"</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:10}</a:t>
            </a:r>
            <a:r>
              <a:rPr>
                <a:solidFill>
                  <a:srgbClr val="BB6688"/>
                </a:solidFill>
                <a:latin typeface="Courier"/>
              </a:rPr>
              <a:t> caseload </a:t>
            </a:r>
            <a:r>
              <a:rPr>
                <a:solidFill>
                  <a:srgbClr val="4070A0"/>
                </a:solidFill>
                <a:latin typeface="Courier"/>
              </a:rPr>
              <a:t>{</a:t>
            </a:r>
            <a:r>
              <a:rPr>
                <a:latin typeface="Courier"/>
              </a:rPr>
              <a:t>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:&gt;4}</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implique pour vos chiffres — En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either =</a:t>
            </a:r>
            <a:r>
              <a:rPr>
                <a:latin typeface="Courier"/>
              </a:rPr>
              <a:t> </a:t>
            </a:r>
            <a:r>
              <a:rPr>
                <a:solidFill>
                  <a:srgbClr val="06287E"/>
                </a:solidFill>
                <a:latin typeface="Courier"/>
              </a:rPr>
              <a:t>sum</a:t>
            </a:r>
            <a:r>
              <a:rPr>
                <a:latin typeface="Courier"/>
              </a:rPr>
              <a:t>(sam_muac </a:t>
            </a:r>
            <a:r>
              <a:rPr>
                <a:solidFill>
                  <a:srgbClr val="4070A0"/>
                </a:solidFill>
                <a:latin typeface="Courier"/>
              </a:rPr>
              <a:t>|</a:t>
            </a:r>
            <a:r>
              <a:rPr>
                <a:latin typeface="Courier"/>
              </a:rPr>
              <a:t> sam_whz),</a:t>
            </a:r>
            <a:br/>
            <a:r>
              <a:rPr>
                <a:latin typeface="Courier"/>
              </a:rPr>
              <a:t>                  </a:t>
            </a:r>
            <a:r>
              <a:rPr>
                <a:solidFill>
                  <a:srgbClr val="7D9029"/>
                </a:solidFill>
                <a:latin typeface="Courier"/>
              </a:rPr>
              <a:t>muac =</a:t>
            </a:r>
            <a:r>
              <a:rPr>
                <a:latin typeface="Courier"/>
              </a:rPr>
              <a:t> </a:t>
            </a:r>
            <a:r>
              <a:rPr>
                <a:solidFill>
                  <a:srgbClr val="06287E"/>
                </a:solidFill>
                <a:latin typeface="Courier"/>
              </a:rPr>
              <a:t>sum</a:t>
            </a:r>
            <a:r>
              <a:rPr>
                <a:latin typeface="Courier"/>
              </a:rPr>
              <a:t>(sam_muac), </a:t>
            </a:r>
            <a:r>
              <a:rPr>
                <a:solidFill>
                  <a:srgbClr val="7D9029"/>
                </a:solidFill>
                <a:latin typeface="Courier"/>
              </a:rPr>
              <a:t>whz =</a:t>
            </a:r>
            <a:r>
              <a:rPr>
                <a:latin typeface="Courier"/>
              </a:rPr>
              <a:t> </a:t>
            </a:r>
            <a:r>
              <a:rPr>
                <a:solidFill>
                  <a:srgbClr val="06287E"/>
                </a:solidFill>
                <a:latin typeface="Courier"/>
              </a:rPr>
              <a:t>sum</a:t>
            </a:r>
            <a:r>
              <a:rPr>
                <a:latin typeface="Courier"/>
              </a:rPr>
              <a:t>(sam_whz))</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toujours la paire — Exemple</a:t>
            </a:r>
          </a:p>
        </p:txBody>
      </p:sp>
      <p:sp>
        <p:nvSpPr>
          <p:cNvPr id="3" name="Content Placeholder 2"/>
          <p:cNvSpPr>
            <a:spLocks noGrp="1"/>
          </p:cNvSpPr>
          <p:nvPr>
            <p:ph idx="1"/>
          </p:nvPr>
        </p:nvSpPr>
        <p:spPr/>
        <p:txBody>
          <a:bodyPr/>
          <a:lstStyle/>
          <a:p>
            <a:pPr lvl="0" indent="0">
              <a:buNone/>
            </a:pPr>
            <a:r>
              <a:rPr>
                <a:latin typeface="Courier"/>
              </a:rPr>
              <a:t>Severe acute malnutrition, admissions 2024, n = 1,028 with both measurements
  By MUAC (&lt;115 mm)                166
  By weight-for-height (z &lt; -3)    610
  By either                        634
  By both                          142    (22.4% of those severe by either)
  Children severe by MUAC alone average 14.3 months; by weight-for-height alone,
  31.4 months. The two criteria identify overlapping but substantially different
  caseloads, and the difference is age.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classer des enfants et vous savez de quoi la classification dépend.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https://data-analysis.cassion.dev/fr/cours/nutrition-analysis-cmam-smart/nutrition-04-muac-versus-whz</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Là où les deux critères divergent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468 enfants sévères selon le seul poids-pour-taille, 24 selon le seul PB, 142 selon les deux. Une concordance de 22,4 %, et tout le désaccord tient à l’âge — 31,4 mois contre 14,3.</vt:lpwstr>
  </property>
</Properties>
</file>