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SMART plausibility report, on a survey that fails two of its checks. A standard deviation of 1.22, one team measuring 0.6 z-scores low, 69% of its heights on a half centimetre, and a quarter of ages on a whole year.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SMART methodology does something unusual and valuable: it publishes a set of checks a survey must pass before its prevalence is used, and the checks are computable from the survey’s own data. That means a survey can be rejected on its own evidence, before any argument about what the number means. This lesson runs the checks on the platform’s SMART survey, which passes some and fails others.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12 of 864, about 1.4%. Passes. A flag rate above a few percent means measurement or entry problems severe enough to question everything else, so this check runs first and gates the rest.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1.22. Outside the acceptable band, at the top edge. This is the most important number in a plausibility report and it is worth being precise about why. The WHO reference population has a standard deviation of 1 by construction. A real population is slightly more variable, so 1.0 to 1.2 is what a well-measured survey produces. Above that, the spread is being inflated by something, and there are three candidates: An inflated SD raises the prevalence. A wider distribution puts more children past a fixed cut-off, so GAM rises without a single child being more malnourished. That is why the check exists and why it is not optional.</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measurement read from an instrument has a near-uniform last digit. One rounded by eye does not.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of ten digits is 20% under no preference. Teams 1, 3 and 4 are at it. Team 2 is at 69%, three and a half times the others. Fails, and it needs no significance test — the DQA course’s calibration discipline applies to marginal results, and this is not marginal. The mechanism is nameable: the team read the measuring board to the nearest half centimetre instead of the millimetre. Note what that does. Rounding to 0.5 cm adds noise to height, which propagates into weight-for-height, which inflates the standard deviation — so the two failing checks are related, and one is partly causing the other.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24% on a whole year, against about 9% expected. Sixty-six children at exactly 24 months, against 15 and 19 either side. Fails, and the cause is almost never carelessness — it is that birth records are not universal and a carer asked a child’s age answers in years. The corrective action is a local events calendar and probing against siblings, not a reprimand. It matters here for a specific reason. The WHO standards switch reference table at 24 months and the SMART age groups are bounded at 12-month marks, so heaping deposits a clump of children exactly where the classification changes.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Sex ratio near 1.0 — passes. Team means spread from -0.42 to -1.09. Fails. Clusters were assigned to teams independently of nutritional status, so a spread of 0.67 z-scores between teams is not a difference in the children; it is a difference in the measuring.</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What it costs is direct: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Team 3’s clusters give GAM of 22.3% against 9.2% to 16.2% for the others. Team 3 contributes a quarter of the sample and pulls the survey-wide estimate up by roughly two points.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failures. What follows is a judgement, not an arithmetic result, and the honest options are three: What you must not do is publish the prevalence without the plausibility report. The number is not wrong; it is unqualified, and the qualification changes what it supports.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right-hand column names what was observed, its size and a mechanism. It is also what makes the corrective action obvious — recalibrate a scale, retrain on board reading, add an events calendar — where the left-hand column produces a defensive team and worse data next round.</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know whether the survey can be believed and with what caveats. The next lesson turns it into the number it exists to produce — GAM and SAM prevalence, with an interval that accounts for the cluster design, read against the IPC phases.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nutrition-analysis-cmam-smart/nutrition-05-plausibilit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Can this survey be believed?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SMART plausibility report, on a survey that fails two of its checks. A standard deviation of 1.22, one team measuring 0.6 z-scores low, 69% of its heights on a half centimetre, and a quarter of ages on a whole year.</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 survey is accepted or it is not</a:t>
            </a:r>
          </a:p>
          <a:p>
            <a:pPr lvl="0"/>
            <a:r>
              <a:rPr/>
              <a:t>The checks</a:t>
            </a:r>
          </a:p>
          <a:p>
            <a:pPr lvl="0"/>
            <a:r>
              <a:rPr/>
              <a:t>Flags</a:t>
            </a:r>
          </a:p>
          <a:p>
            <a:pPr lvl="0"/>
            <a:r>
              <a:rPr/>
              <a:t>The standard deviation</a:t>
            </a:r>
          </a:p>
          <a:p>
            <a:pPr lvl="0"/>
            <a:r>
              <a:rPr/>
              <a:t>Digit preference</a:t>
            </a:r>
          </a:p>
          <a:p>
            <a:pPr lvl="0"/>
            <a:r>
              <a:rPr/>
              <a:t>Age heaping</a:t>
            </a:r>
          </a:p>
          <a:p>
            <a:pPr lvl="0"/>
            <a:r>
              <a:rPr/>
              <a:t>Sex ratio and team bias</a:t>
            </a:r>
          </a:p>
          <a:p>
            <a:pPr lvl="0"/>
            <a:r>
              <a:rPr/>
              <a:t>The verdict</a:t>
            </a:r>
          </a:p>
          <a:p>
            <a:pPr lvl="0"/>
            <a:r>
              <a:rPr/>
              <a:t>Write it up without accusing anyone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survey is accepted or it is not</a:t>
            </a:r>
          </a:p>
        </p:txBody>
      </p:sp>
      <p:sp>
        <p:nvSpPr>
          <p:cNvPr id="3" name="Content Placeholder 2"/>
          <p:cNvSpPr>
            <a:spLocks noGrp="1"/>
          </p:cNvSpPr>
          <p:nvPr>
            <p:ph idx="1"/>
          </p:nvPr>
        </p:nvSpPr>
        <p:spPr/>
        <p:txBody>
          <a:bodyPr/>
          <a:lstStyle/>
          <a:p>
            <a:pPr lvl="0"/>
            <a:r>
              <a:rPr/>
              <a:t>The SMART methodology does something unusual and valuable: it publishes a set of checks a survey must pass before its prevalence is used, and the checks are computable from the survey’s own data.</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Check</a:t>
                      </a:r>
                    </a:p>
                  </a:txBody>
                  <a:tcPr/>
                </a:tc>
                <a:tc>
                  <a:txBody>
                    <a:bodyPr/>
                    <a:lstStyle/>
                    <a:p>
                      <a:pPr lvl="0" indent="0" marL="0">
                        <a:buNone/>
                      </a:pPr>
                      <a:r>
                        <a:rPr/>
                        <a:t>What it detects</a:t>
                      </a:r>
                    </a:p>
                  </a:txBody>
                  <a:tcPr/>
                </a:tc>
                <a:tc>
                  <a:txBody>
                    <a:bodyPr/>
                    <a:lstStyle/>
                    <a:p>
                      <a:pPr lvl="0" indent="0" marL="0">
                        <a:buNone/>
                      </a:pPr>
                      <a:r>
                        <a:rPr/>
                        <a:t>Acceptable</a:t>
                      </a:r>
                    </a:p>
                  </a:txBody>
                  <a:tcPr/>
                </a:tc>
              </a:tr>
              <a:tr h="0">
                <a:tc>
                  <a:txBody>
                    <a:bodyPr/>
                    <a:lstStyle/>
                    <a:p>
                      <a:pPr lvl="0" indent="0" marL="0">
                        <a:buNone/>
                      </a:pPr>
                      <a:r>
                        <a:rPr b="1"/>
                        <a:t>Flagged records</a:t>
                      </a:r>
                    </a:p>
                  </a:txBody>
                </a:tc>
                <a:tc>
                  <a:txBody>
                    <a:bodyPr/>
                    <a:lstStyle/>
                    <a:p>
                      <a:pPr lvl="0" indent="0" marL="0">
                        <a:buNone/>
                      </a:pPr>
                      <a:r>
                        <a:rPr/>
                        <a:t>Impossible or extreme measurements</a:t>
                      </a:r>
                    </a:p>
                  </a:txBody>
                </a:tc>
                <a:tc>
                  <a:txBody>
                    <a:bodyPr/>
                    <a:lstStyle/>
                    <a:p>
                      <a:pPr lvl="0" indent="0" marL="0">
                        <a:buNone/>
                      </a:pPr>
                      <a:r>
                        <a:rPr/>
                        <a:t>under about 2.5%</a:t>
                      </a:r>
                    </a:p>
                  </a:txBody>
                </a:tc>
              </a:tr>
              <a:tr h="0">
                <a:tc>
                  <a:txBody>
                    <a:bodyPr/>
                    <a:lstStyle/>
                    <a:p>
                      <a:pPr lvl="0" indent="0" marL="0">
                        <a:buNone/>
                      </a:pPr>
                      <a:r>
                        <a:rPr b="1"/>
                        <a:t>Standard deviation of WHZ</a:t>
                      </a:r>
                    </a:p>
                  </a:txBody>
                </a:tc>
                <a:tc>
                  <a:txBody>
                    <a:bodyPr/>
                    <a:lstStyle/>
                    <a:p>
                      <a:pPr lvl="0" indent="0" marL="0">
                        <a:buNone/>
                      </a:pPr>
                      <a:r>
                        <a:rPr/>
                        <a:t>Measurement error inflating the spread</a:t>
                      </a:r>
                    </a:p>
                  </a:txBody>
                </a:tc>
                <a:tc>
                  <a:txBody>
                    <a:bodyPr/>
                    <a:lstStyle/>
                    <a:p>
                      <a:pPr lvl="0" indent="0" marL="0">
                        <a:buNone/>
                      </a:pPr>
                      <a:r>
                        <a:rPr/>
                        <a:t>0.8 to 1.2</a:t>
                      </a:r>
                    </a:p>
                  </a:txBody>
                </a:tc>
              </a:tr>
              <a:tr h="0">
                <a:tc>
                  <a:txBody>
                    <a:bodyPr/>
                    <a:lstStyle/>
                    <a:p>
                      <a:pPr lvl="0" indent="0" marL="0">
                        <a:buNone/>
                      </a:pPr>
                      <a:r>
                        <a:rPr b="1"/>
                        <a:t>Digit preference</a:t>
                      </a:r>
                    </a:p>
                  </a:txBody>
                </a:tc>
                <a:tc>
                  <a:txBody>
                    <a:bodyPr/>
                    <a:lstStyle/>
                    <a:p>
                      <a:pPr lvl="0" indent="0" marL="0">
                        <a:buNone/>
                      </a:pPr>
                      <a:r>
                        <a:rPr/>
                        <a:t>Rounding rather than reading</a:t>
                      </a:r>
                    </a:p>
                  </a:txBody>
                </a:tc>
                <a:tc>
                  <a:txBody>
                    <a:bodyPr/>
                    <a:lstStyle/>
                    <a:p>
                      <a:pPr lvl="0" indent="0" marL="0">
                        <a:buNone/>
                      </a:pPr>
                      <a:r>
                        <a:rPr/>
                        <a:t>low, and even across teams</a:t>
                      </a:r>
                    </a:p>
                  </a:txBody>
                </a:tc>
              </a:tr>
              <a:tr h="0">
                <a:tc>
                  <a:txBody>
                    <a:bodyPr/>
                    <a:lstStyle/>
                    <a:p>
                      <a:pPr lvl="0" indent="0" marL="0">
                        <a:buNone/>
                      </a:pPr>
                      <a:r>
                        <a:rPr b="1"/>
                        <a:t>Age heaping</a:t>
                      </a:r>
                    </a:p>
                  </a:txBody>
                </a:tc>
                <a:tc>
                  <a:txBody>
                    <a:bodyPr/>
                    <a:lstStyle/>
                    <a:p>
                      <a:pPr lvl="0" indent="0" marL="0">
                        <a:buNone/>
                      </a:pPr>
                      <a:r>
                        <a:rPr/>
                        <a:t>Age estimated rather than documented</a:t>
                      </a:r>
                    </a:p>
                  </a:txBody>
                </a:tc>
                <a:tc>
                  <a:txBody>
                    <a:bodyPr/>
                    <a:lstStyle/>
                    <a:p>
                      <a:pPr lvl="0" indent="0" marL="0">
                        <a:buNone/>
                      </a:pPr>
                      <a:r>
                        <a:rPr/>
                        <a:t>low</a:t>
                      </a:r>
                    </a:p>
                  </a:txBody>
                </a:tc>
              </a:tr>
              <a:tr h="0">
                <a:tc>
                  <a:txBody>
                    <a:bodyPr/>
                    <a:lstStyle/>
                    <a:p>
                      <a:pPr lvl="0" indent="0" marL="0">
                        <a:buNone/>
                      </a:pPr>
                      <a:r>
                        <a:rPr b="1"/>
                        <a:t>Sex ratio</a:t>
                      </a:r>
                    </a:p>
                  </a:txBody>
                </a:tc>
                <a:tc>
                  <a:txBody>
                    <a:bodyPr/>
                    <a:lstStyle/>
                    <a:p>
                      <a:pPr lvl="0" indent="0" marL="0">
                        <a:buNone/>
                      </a:pPr>
                      <a:r>
                        <a:rPr/>
                        <a:t>Selection bias in who was measured</a:t>
                      </a:r>
                    </a:p>
                  </a:txBody>
                </a:tc>
                <a:tc>
                  <a:txBody>
                    <a:bodyPr/>
                    <a:lstStyle/>
                    <a:p>
                      <a:pPr lvl="0" indent="0" marL="0">
                        <a:buNone/>
                      </a:pPr>
                      <a:r>
                        <a:rPr/>
                        <a:t>near 1.0</a:t>
                      </a:r>
                    </a:p>
                  </a:txBody>
                </a:tc>
              </a:tr>
              <a:tr h="0">
                <a:tc>
                  <a:txBody>
                    <a:bodyPr/>
                    <a:lstStyle/>
                    <a:p>
                      <a:pPr lvl="0" indent="0" marL="0">
                        <a:buNone/>
                      </a:pPr>
                      <a:r>
                        <a:rPr b="1"/>
                        <a:t>Team bias</a:t>
                      </a:r>
                    </a:p>
                  </a:txBody>
                </a:tc>
                <a:tc>
                  <a:txBody>
                    <a:bodyPr/>
                    <a:lstStyle/>
                    <a:p>
                      <a:pPr lvl="0" indent="0" marL="0">
                        <a:buNone/>
                      </a:pPr>
                      <a:r>
                        <a:rPr/>
                        <a:t>One team measuring differently</a:t>
                      </a:r>
                    </a:p>
                  </a:txBody>
                </a:tc>
                <a:tc>
                  <a:txBody>
                    <a:bodyPr/>
                    <a:lstStyle/>
                    <a:p>
                      <a:pPr lvl="0" indent="0" marL="0">
                        <a:buNone/>
                      </a:pPr>
                      <a:r>
                        <a:rPr/>
                        <a:t>means close across teams</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Flags — In Python</a:t>
            </a:r>
          </a:p>
        </p:txBody>
      </p:sp>
      <p:sp>
        <p:nvSpPr>
          <p:cNvPr id="3" name="Content Placeholder 2"/>
          <p:cNvSpPr>
            <a:spLocks noGrp="1"/>
          </p:cNvSpPr>
          <p:nvPr>
            <p:ph idx="1"/>
          </p:nvPr>
        </p:nvSpPr>
        <p:spPr/>
        <p:txBody>
          <a:bodyPr/>
          <a:lstStyle/>
          <a:p>
            <a:pPr lvl="0" indent="0">
              <a:buNone/>
            </a:pPr>
            <a:r>
              <a:rPr>
                <a:latin typeface="Courier"/>
              </a:rPr>
              <a:t>computable </a:t>
            </a:r>
            <a:r>
              <a:rPr>
                <a:solidFill>
                  <a:srgbClr val="666666"/>
                </a:solidFill>
                <a:latin typeface="Courier"/>
              </a:rPr>
              <a:t>=</a:t>
            </a:r>
            <a:r>
              <a:rPr>
                <a:latin typeface="Courier"/>
              </a:rPr>
              <a:t> smart[</a:t>
            </a:r>
            <a:r>
              <a:rPr>
                <a:solidFill>
                  <a:srgbClr val="4070A0"/>
                </a:solidFill>
                <a:latin typeface="Courier"/>
              </a:rPr>
              <a:t>"whz"</a:t>
            </a:r>
            <a:r>
              <a:rPr>
                <a:latin typeface="Courier"/>
              </a:rPr>
              <a:t>].notna()</a:t>
            </a:r>
            <a:br/>
            <a:r>
              <a:rPr>
                <a:latin typeface="Courier"/>
              </a:rPr>
              <a:t>flagged </a:t>
            </a:r>
            <a:r>
              <a:rPr>
                <a:solidFill>
                  <a:srgbClr val="666666"/>
                </a:solidFill>
                <a:latin typeface="Courier"/>
              </a:rPr>
              <a:t>=</a:t>
            </a:r>
            <a:r>
              <a:rPr>
                <a:latin typeface="Courier"/>
              </a:rPr>
              <a:t> computable </a:t>
            </a:r>
            <a:r>
              <a:rPr>
                <a:solidFill>
                  <a:srgbClr val="666666"/>
                </a:solidFill>
                <a:latin typeface="Courier"/>
              </a:rPr>
              <a:t>&amp;</a:t>
            </a:r>
            <a:r>
              <a:rPr>
                <a:latin typeface="Courier"/>
              </a:rPr>
              <a:t> </a:t>
            </a:r>
            <a:r>
              <a:rPr>
                <a:solidFill>
                  <a:srgbClr val="666666"/>
                </a:solidFill>
                <a:latin typeface="Courier"/>
              </a:rPr>
              <a:t>~</a:t>
            </a:r>
            <a:r>
              <a:rPr>
                <a:latin typeface="Courier"/>
              </a:rPr>
              <a:t>smart[</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computable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computable, </a:t>
            </a:r>
            <a:r>
              <a:rPr>
                <a:solidFill>
                  <a:srgbClr val="4070A0"/>
                </a:solidFill>
                <a:latin typeface="Courier"/>
              </a:rPr>
              <a:t>{</a:t>
            </a:r>
            <a:r>
              <a:rPr>
                <a:latin typeface="Courier"/>
              </a:rPr>
              <a:t>flagged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flagged "</a:t>
            </a:r>
            <a:br/>
            <a:r>
              <a:rPr>
                <a:latin typeface="Courier"/>
              </a:rPr>
              <a:t>      </a:t>
            </a:r>
            <a:r>
              <a:rPr>
                <a:solidFill>
                  <a:srgbClr val="BB6688"/>
                </a:solidFill>
                <a:latin typeface="Courier"/>
              </a:rPr>
              <a:t>f"(</a:t>
            </a:r>
            <a:r>
              <a:rPr>
                <a:solidFill>
                  <a:srgbClr val="4070A0"/>
                </a:solidFill>
                <a:latin typeface="Courier"/>
              </a:rPr>
              <a:t>{</a:t>
            </a:r>
            <a:r>
              <a:rPr>
                <a:latin typeface="Courier"/>
              </a:rPr>
              <a:t>flagged</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computable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Flags — In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(whz))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flagged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between</a:t>
            </a:r>
            <a:r>
              <a:rPr>
                <a:latin typeface="Courier"/>
              </a:rPr>
              <a:t>(whz, </a:t>
            </a:r>
            <a:r>
              <a:rPr>
                <a:solidFill>
                  <a:srgbClr val="4070A0"/>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r>
              <a:rPr>
                <a:latin typeface="Courier"/>
              </a:rPr>
              <a:t>            </a:t>
            </a:r>
            <a:r>
              <a:rPr>
                <a:solidFill>
                  <a:srgbClr val="7D9029"/>
                </a:solidFill>
                <a:latin typeface="Courier"/>
              </a:rPr>
              <a:t>rate =</a:t>
            </a:r>
            <a:r>
              <a:rPr>
                <a:latin typeface="Courier"/>
              </a:rPr>
              <a:t> flagged </a:t>
            </a:r>
            <a:r>
              <a:rPr>
                <a:solidFill>
                  <a:srgbClr val="4070A0"/>
                </a:solidFill>
                <a:latin typeface="Courier"/>
              </a:rPr>
              <a:t>/</a:t>
            </a:r>
            <a:r>
              <a:rPr>
                <a:latin typeface="Courier"/>
              </a:rPr>
              <a:t> 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standard deviation — In Python</a:t>
            </a:r>
          </a:p>
        </p:txBody>
      </p:sp>
      <p:sp>
        <p:nvSpPr>
          <p:cNvPr id="3" name="Content Placeholder 2"/>
          <p:cNvSpPr>
            <a:spLocks noGrp="1"/>
          </p:cNvSpPr>
          <p:nvPr>
            <p:ph idx="1"/>
          </p:nvPr>
        </p:nvSpPr>
        <p:spPr/>
        <p:txBody>
          <a:bodyPr/>
          <a:lstStyle/>
          <a:p>
            <a:pPr lvl="0" indent="0">
              <a:buNone/>
            </a:pPr>
            <a:r>
              <a:rPr>
                <a:latin typeface="Courier"/>
              </a:rPr>
              <a:t>analysable </a:t>
            </a:r>
            <a:r>
              <a:rPr>
                <a:solidFill>
                  <a:srgbClr val="666666"/>
                </a:solidFill>
                <a:latin typeface="Courier"/>
              </a:rPr>
              <a:t>=</a:t>
            </a:r>
            <a:r>
              <a:rPr>
                <a:latin typeface="Courier"/>
              </a:rPr>
              <a:t> smart.loc[smart[</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 </a:t>
            </a:r>
            <a:r>
              <a:rPr>
                <a:solidFill>
                  <a:srgbClr val="4070A0"/>
                </a:solidFill>
                <a:latin typeface="Courier"/>
              </a:rPr>
              <a:t>"whz"</a:t>
            </a:r>
            <a:r>
              <a:rPr>
                <a:latin typeface="Courier"/>
              </a:rPr>
              <a:t>]</a:t>
            </a:r>
            <a:b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solidFill>
                  <a:srgbClr val="008000"/>
                </a:solidFill>
                <a:latin typeface="Courier"/>
              </a:rPr>
              <a:t>len</a:t>
            </a:r>
            <a:r>
              <a:rPr>
                <a:latin typeface="Courier"/>
              </a:rPr>
              <a:t>(analysable)</a:t>
            </a:r>
            <a:r>
              <a:rPr>
                <a:solidFill>
                  <a:srgbClr val="4070A0"/>
                </a:solidFill>
                <a:latin typeface="Courier"/>
              </a:rPr>
              <a:t>}</a:t>
            </a:r>
            <a:r>
              <a:rPr>
                <a:solidFill>
                  <a:srgbClr val="BB6688"/>
                </a:solidFill>
                <a:latin typeface="Courier"/>
              </a:rPr>
              <a:t>, mean = </a:t>
            </a:r>
            <a:r>
              <a:rPr>
                <a:solidFill>
                  <a:srgbClr val="4070A0"/>
                </a:solidFill>
                <a:latin typeface="Courier"/>
              </a:rPr>
              <a:t>{</a:t>
            </a:r>
            <a:r>
              <a:rPr>
                <a:latin typeface="Courier"/>
              </a:rPr>
              <a:t>analysable</a:t>
            </a:r>
            <a:r>
              <a:rPr>
                <a:solidFill>
                  <a:srgbClr val="4070A0"/>
                </a:solidFill>
                <a:latin typeface="Courier"/>
              </a:rPr>
              <a:t>.</a:t>
            </a:r>
            <a:r>
              <a:rPr>
                <a:latin typeface="Courier"/>
              </a:rPr>
              <a:t>mean()</a:t>
            </a:r>
            <a:r>
              <a:rPr>
                <a:solidFill>
                  <a:srgbClr val="4070A0"/>
                </a:solidFill>
                <a:latin typeface="Courier"/>
              </a:rPr>
              <a:t>:.2f}</a:t>
            </a:r>
            <a:r>
              <a:rPr>
                <a:solidFill>
                  <a:srgbClr val="BB6688"/>
                </a:solidFill>
                <a:latin typeface="Courier"/>
              </a:rPr>
              <a:t>, "</a:t>
            </a:r>
            <a:br/>
            <a:r>
              <a:rPr>
                <a:latin typeface="Courier"/>
              </a:rPr>
              <a:t>      </a:t>
            </a:r>
            <a:r>
              <a:rPr>
                <a:solidFill>
                  <a:srgbClr val="BB6688"/>
                </a:solidFill>
                <a:latin typeface="Courier"/>
              </a:rPr>
              <a:t>f"sd = </a:t>
            </a:r>
            <a:r>
              <a:rPr>
                <a:solidFill>
                  <a:srgbClr val="4070A0"/>
                </a:solidFill>
                <a:latin typeface="Courier"/>
              </a:rPr>
              <a:t>{</a:t>
            </a:r>
            <a:r>
              <a:rPr>
                <a:latin typeface="Courier"/>
              </a:rPr>
              <a:t>analysable</a:t>
            </a:r>
            <a:r>
              <a:rPr>
                <a:solidFill>
                  <a:srgbClr val="4070A0"/>
                </a:solidFill>
                <a:latin typeface="Courier"/>
              </a:rPr>
              <a:t>.</a:t>
            </a:r>
            <a:r>
              <a:rPr>
                <a:latin typeface="Courier"/>
              </a:rPr>
              <a:t>std()</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standard deviation — In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(whz, </a:t>
            </a:r>
            <a:r>
              <a:rPr>
                <a:solidFill>
                  <a:srgbClr val="4070A0"/>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sd =</a:t>
            </a:r>
            <a:r>
              <a:rPr>
                <a:latin typeface="Courier"/>
              </a:rPr>
              <a:t> </a:t>
            </a:r>
            <a:r>
              <a:rPr>
                <a:solidFill>
                  <a:srgbClr val="06287E"/>
                </a:solidFill>
                <a:latin typeface="Courier"/>
              </a:rPr>
              <a:t>sd</a:t>
            </a:r>
            <a:r>
              <a:rPr>
                <a:latin typeface="Courier"/>
              </a:rPr>
              <a:t>(whz))</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standard deviation</a:t>
            </a:r>
          </a:p>
        </p:txBody>
      </p:sp>
      <p:sp>
        <p:nvSpPr>
          <p:cNvPr id="3" name="Content Placeholder 2"/>
          <p:cNvSpPr>
            <a:spLocks noGrp="1"/>
          </p:cNvSpPr>
          <p:nvPr>
            <p:ph idx="1"/>
          </p:nvPr>
        </p:nvSpPr>
        <p:spPr/>
        <p:txBody>
          <a:bodyPr/>
          <a:lstStyle/>
          <a:p>
            <a:pPr lvl="0"/>
            <a:r>
              <a:rPr/>
              <a:t>1.22 — Outside the acceptable band, at the top edge</a:t>
            </a:r>
          </a:p>
          <a:p>
            <a:pPr lvl="0"/>
            <a:r>
              <a:rPr b="1"/>
              <a:t>Measurement error.</a:t>
            </a:r>
            <a:r>
              <a:rPr/>
              <a:t> Random error in weight or height widens the distribution without changing its centre. The…</a:t>
            </a:r>
          </a:p>
          <a:p>
            <a:pPr lvl="0"/>
            <a:r>
              <a:rPr b="1"/>
              <a:t>A genuinely heterogeneous population.</a:t>
            </a:r>
            <a:r>
              <a:rPr/>
              <a:t> Two very different sub-populations sampled together.</a:t>
            </a:r>
          </a:p>
          <a:p>
            <a:pPr lvl="0"/>
            <a:r>
              <a:rPr b="1"/>
              <a:t>Entry error.</a:t>
            </a:r>
            <a:r>
              <a:rPr/>
              <a:t> Transposed digits, wrong units, mixed-up records.</a:t>
            </a:r>
          </a:p>
          <a:p>
            <a:pPr lvl="0"/>
            <a:r>
              <a:rPr/>
              <a:t>An inflated SD raises the prevalence — A wider distribution puts more children past a fixed cut-off, so GAM rises…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Digit preference — In Python</a:t>
            </a:r>
          </a:p>
        </p:txBody>
      </p:sp>
      <p:sp>
        <p:nvSpPr>
          <p:cNvPr id="3" name="Content Placeholder 2"/>
          <p:cNvSpPr>
            <a:spLocks noGrp="1"/>
          </p:cNvSpPr>
          <p:nvPr>
            <p:ph idx="1"/>
          </p:nvPr>
        </p:nvSpPr>
        <p:spPr/>
        <p:txBody>
          <a:bodyPr/>
          <a:lstStyle/>
          <a:p>
            <a:pPr lvl="0" indent="0">
              <a:buNone/>
            </a:pPr>
            <a:r>
              <a:rPr>
                <a:latin typeface="Courier"/>
              </a:rPr>
              <a:t>smart[</a:t>
            </a:r>
            <a:r>
              <a:rPr>
                <a:solidFill>
                  <a:srgbClr val="4070A0"/>
                </a:solidFill>
                <a:latin typeface="Courier"/>
              </a:rPr>
              <a:t>"terminal"</a:t>
            </a:r>
            <a:r>
              <a:rPr>
                <a:latin typeface="Courier"/>
              </a:rPr>
              <a:t>] </a:t>
            </a:r>
            <a:r>
              <a:rPr>
                <a:solidFill>
                  <a:srgbClr val="666666"/>
                </a:solidFill>
                <a:latin typeface="Courier"/>
              </a:rPr>
              <a:t>=</a:t>
            </a:r>
            <a:r>
              <a:rPr>
                <a:latin typeface="Courier"/>
              </a:rPr>
              <a:t> (smart[</a:t>
            </a:r>
            <a:r>
              <a:rPr>
                <a:solidFill>
                  <a:srgbClr val="4070A0"/>
                </a:solidFill>
                <a:latin typeface="Courier"/>
              </a:rPr>
              <a:t>"height_cm"</a:t>
            </a:r>
            <a:r>
              <a:rPr>
                <a:latin typeface="Courier"/>
              </a:rPr>
              <a:t>] </a:t>
            </a:r>
            <a:r>
              <a:rPr>
                <a:solidFill>
                  <a:srgbClr val="666666"/>
                </a:solidFill>
                <a:latin typeface="Courier"/>
              </a:rPr>
              <a:t>*</a:t>
            </a:r>
            <a:r>
              <a:rPr>
                <a:latin typeface="Courier"/>
              </a:rPr>
              <a:t> </a:t>
            </a:r>
            <a:r>
              <a:rPr>
                <a:solidFill>
                  <a:srgbClr val="40A070"/>
                </a:solidFill>
                <a:latin typeface="Courier"/>
              </a:rPr>
              <a:t>10</a:t>
            </a:r>
            <a:r>
              <a:rPr>
                <a:latin typeface="Courier"/>
              </a:rPr>
              <a:t>).</a:t>
            </a:r>
            <a:r>
              <a:rPr>
                <a:solidFill>
                  <a:srgbClr val="008000"/>
                </a:solidFill>
                <a:latin typeface="Courier"/>
              </a:rPr>
              <a:t>round</a:t>
            </a:r>
            <a:r>
              <a:rPr>
                <a:latin typeface="Courier"/>
              </a:rPr>
              <a:t>() </a:t>
            </a:r>
            <a:r>
              <a:rPr>
                <a:solidFill>
                  <a:srgbClr val="666666"/>
                </a:solidFill>
                <a:latin typeface="Courier"/>
              </a:rPr>
              <a:t>%</a:t>
            </a:r>
            <a:r>
              <a:rPr>
                <a:latin typeface="Courier"/>
              </a:rPr>
              <a:t> </a:t>
            </a:r>
            <a:r>
              <a:rPr>
                <a:solidFill>
                  <a:srgbClr val="40A070"/>
                </a:solidFill>
                <a:latin typeface="Courier"/>
              </a:rPr>
              <a:t>10</a:t>
            </a:r>
            <a:br/>
            <a:r>
              <a:rPr>
                <a:latin typeface="Courier"/>
              </a:rPr>
              <a:t>by_team </a:t>
            </a:r>
            <a:r>
              <a:rPr>
                <a:solidFill>
                  <a:srgbClr val="666666"/>
                </a:solidFill>
                <a:latin typeface="Courier"/>
              </a:rPr>
              <a:t>=</a:t>
            </a:r>
            <a:r>
              <a:rPr>
                <a:latin typeface="Courier"/>
              </a:rPr>
              <a:t> (</a:t>
            </a:r>
            <a:br/>
            <a:r>
              <a:rPr>
                <a:latin typeface="Courier"/>
              </a:rPr>
              <a:t>    smart.assign(rounded</a:t>
            </a:r>
            <a:r>
              <a:rPr>
                <a:solidFill>
                  <a:srgbClr val="666666"/>
                </a:solidFill>
                <a:latin typeface="Courier"/>
              </a:rPr>
              <a:t>=</a:t>
            </a:r>
            <a:r>
              <a:rPr>
                <a:latin typeface="Courier"/>
              </a:rPr>
              <a:t>smart[</a:t>
            </a:r>
            <a:r>
              <a:rPr>
                <a:solidFill>
                  <a:srgbClr val="4070A0"/>
                </a:solidFill>
                <a:latin typeface="Courier"/>
              </a:rPr>
              <a:t>"terminal"</a:t>
            </a:r>
            <a:r>
              <a:rPr>
                <a:latin typeface="Courier"/>
              </a:rPr>
              <a:t>].isin([</a:t>
            </a:r>
            <a:r>
              <a:rPr>
                <a:solidFill>
                  <a:srgbClr val="40A070"/>
                </a:solidFill>
                <a:latin typeface="Courier"/>
              </a:rPr>
              <a:t>0</a:t>
            </a:r>
            <a:r>
              <a:rPr>
                <a:latin typeface="Courier"/>
              </a:rPr>
              <a:t>, </a:t>
            </a:r>
            <a:r>
              <a:rPr>
                <a:solidFill>
                  <a:srgbClr val="40A070"/>
                </a:solidFill>
                <a:latin typeface="Courier"/>
              </a:rPr>
              <a:t>5</a:t>
            </a:r>
            <a:r>
              <a:rPr>
                <a:latin typeface="Courier"/>
              </a:rPr>
              <a:t>]))</a:t>
            </a:r>
            <a:br/>
            <a:r>
              <a:rPr>
                <a:latin typeface="Courier"/>
              </a:rPr>
              <a:t>    .groupby(</a:t>
            </a:r>
            <a:r>
              <a:rPr>
                <a:solidFill>
                  <a:srgbClr val="4070A0"/>
                </a:solidFill>
                <a:latin typeface="Courier"/>
              </a:rPr>
              <a:t>"team"</a:t>
            </a:r>
            <a:r>
              <a:rPr>
                <a:latin typeface="Courier"/>
              </a:rPr>
              <a:t>)</a:t>
            </a:r>
            <a:br/>
            <a:r>
              <a:rPr>
                <a:latin typeface="Courier"/>
              </a:rPr>
              <a:t>    .agg(rounded</a:t>
            </a:r>
            <a:r>
              <a:rPr>
                <a:solidFill>
                  <a:srgbClr val="666666"/>
                </a:solidFill>
                <a:latin typeface="Courier"/>
              </a:rPr>
              <a:t>=</a:t>
            </a:r>
            <a:r>
              <a:rPr>
                <a:latin typeface="Courier"/>
              </a:rPr>
              <a:t>(</a:t>
            </a:r>
            <a:r>
              <a:rPr>
                <a:solidFill>
                  <a:srgbClr val="4070A0"/>
                </a:solidFill>
                <a:latin typeface="Courier"/>
              </a:rPr>
              <a:t>"rounded"</a:t>
            </a:r>
            <a:r>
              <a:rPr>
                <a:latin typeface="Courier"/>
              </a:rPr>
              <a:t>, </a:t>
            </a:r>
            <a:r>
              <a:rPr>
                <a:solidFill>
                  <a:srgbClr val="4070A0"/>
                </a:solidFill>
                <a:latin typeface="Courier"/>
              </a:rPr>
              <a:t>"mean"</a:t>
            </a:r>
            <a:r>
              <a:rPr>
                <a:latin typeface="Courier"/>
              </a:rPr>
              <a:t>), n</a:t>
            </a:r>
            <a:r>
              <a:rPr>
                <a:solidFill>
                  <a:srgbClr val="666666"/>
                </a:solidFill>
                <a:latin typeface="Courier"/>
              </a:rPr>
              <a:t>=</a:t>
            </a:r>
            <a:r>
              <a:rPr>
                <a:latin typeface="Courier"/>
              </a:rPr>
              <a:t>(</a:t>
            </a:r>
            <a:r>
              <a:rPr>
                <a:solidFill>
                  <a:srgbClr val="4070A0"/>
                </a:solidFill>
                <a:latin typeface="Courier"/>
              </a:rPr>
              <a:t>"rounded"</a:t>
            </a:r>
            <a:r>
              <a:rPr>
                <a:latin typeface="Courier"/>
              </a:rPr>
              <a:t>, </a:t>
            </a:r>
            <a:r>
              <a:rPr>
                <a:solidFill>
                  <a:srgbClr val="4070A0"/>
                </a:solidFill>
                <a:latin typeface="Courier"/>
              </a:rPr>
              <a:t>"size"</a:t>
            </a:r>
            <a:r>
              <a:rPr>
                <a:latin typeface="Courier"/>
              </a:rPr>
              <a:t>))</a:t>
            </a:r>
            <a:br/>
            <a:r>
              <a:rPr>
                <a:latin typeface="Courier"/>
              </a:rPr>
              <a:t>)</a:t>
            </a:r>
            <a:br/>
            <a:r>
              <a:rPr>
                <a:solidFill>
                  <a:srgbClr val="008000"/>
                </a:solidFill>
                <a:latin typeface="Courier"/>
              </a:rPr>
              <a:t>print</a:t>
            </a:r>
            <a:r>
              <a:rPr>
                <a:latin typeface="Courier"/>
              </a:rPr>
              <a:t>((by_team[</a:t>
            </a:r>
            <a:r>
              <a:rPr>
                <a:solidFill>
                  <a:srgbClr val="4070A0"/>
                </a:solidFill>
                <a:latin typeface="Courier"/>
              </a:rPr>
              <a:t>"rounded"</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0</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Digit preference — In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rounded =</a:t>
            </a:r>
            <a:r>
              <a:rPr>
                <a:latin typeface="Courier"/>
              </a:rPr>
              <a:t> </a:t>
            </a:r>
            <a:r>
              <a:rPr>
                <a:solidFill>
                  <a:srgbClr val="06287E"/>
                </a:solidFill>
                <a:latin typeface="Courier"/>
              </a:rPr>
              <a:t>round</a:t>
            </a:r>
            <a:r>
              <a:rPr>
                <a:latin typeface="Courier"/>
              </a:rPr>
              <a:t>(height_cm </a:t>
            </a:r>
            <a:r>
              <a:rPr>
                <a:solidFill>
                  <a:srgbClr val="4070A0"/>
                </a:solidFill>
                <a:latin typeface="Courier"/>
              </a:rPr>
              <a:t>*</a:t>
            </a:r>
            <a:r>
              <a:rPr>
                <a:latin typeface="Courier"/>
              </a:rPr>
              <a:t> </a:t>
            </a:r>
            <a:r>
              <a:rPr>
                <a:solidFill>
                  <a:srgbClr val="40A070"/>
                </a:solidFill>
                <a:latin typeface="Courier"/>
              </a:rPr>
              <a:t>10</a:t>
            </a:r>
            <a:r>
              <a:rPr>
                <a:latin typeface="Courier"/>
              </a:rPr>
              <a:t>) </a:t>
            </a:r>
            <a:r>
              <a:rPr>
                <a:solidFill>
                  <a:srgbClr val="4070A0"/>
                </a:solidFill>
                <a:latin typeface="Courier"/>
              </a:rPr>
              <a:t>%%</a:t>
            </a:r>
            <a:r>
              <a:rPr>
                <a:latin typeface="Courier"/>
              </a:rPr>
              <a:t> </a:t>
            </a:r>
            <a:r>
              <a:rPr>
                <a:solidFill>
                  <a:srgbClr val="40A070"/>
                </a:solidFill>
                <a:latin typeface="Courier"/>
              </a:rPr>
              <a:t>10</a:t>
            </a:r>
            <a:r>
              <a:rPr>
                <a:latin typeface="Courier"/>
              </a:rPr>
              <a: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A070"/>
                </a:solidFill>
                <a:latin typeface="Courier"/>
              </a:rPr>
              <a:t>0</a:t>
            </a:r>
            <a:r>
              <a:rPr>
                <a:latin typeface="Courier"/>
              </a:rPr>
              <a:t>, </a:t>
            </a:r>
            <a:r>
              <a:rPr>
                <a:solidFill>
                  <a:srgbClr val="40A070"/>
                </a:solidFill>
                <a:latin typeface="Courier"/>
              </a:rPr>
              <a:t>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share =</a:t>
            </a:r>
            <a:r>
              <a:rPr>
                <a:latin typeface="Courier"/>
              </a:rPr>
              <a:t> </a:t>
            </a:r>
            <a:r>
              <a:rPr>
                <a:solidFill>
                  <a:srgbClr val="06287E"/>
                </a:solidFill>
                <a:latin typeface="Courier"/>
              </a:rPr>
              <a:t>mean</a:t>
            </a:r>
            <a:r>
              <a:rPr>
                <a:latin typeface="Courier"/>
              </a:rPr>
              <a:t>(rounded),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team)</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Digit preference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Team</a:t>
                      </a:r>
                    </a:p>
                  </a:txBody>
                  <a:tcPr/>
                </a:tc>
                <a:tc>
                  <a:txBody>
                    <a:bodyPr/>
                    <a:lstStyle/>
                    <a:p>
                      <a:pPr lvl="0" indent="0" marL="0">
                        <a:buNone/>
                      </a:pPr>
                      <a:r>
                        <a:rPr/>
                        <a:t>Heights ending .0 or .5</a:t>
                      </a:r>
                    </a:p>
                  </a:txBody>
                  <a:tcPr/>
                </a:tc>
              </a:tr>
              <a:tr h="0">
                <a:tc>
                  <a:txBody>
                    <a:bodyPr/>
                    <a:lstStyle/>
                    <a:p>
                      <a:pPr lvl="0" indent="0" marL="0">
                        <a:buNone/>
                      </a:pPr>
                      <a:r>
                        <a:rPr/>
                        <a:t>1</a:t>
                      </a:r>
                    </a:p>
                  </a:txBody>
                </a:tc>
                <a:tc>
                  <a:txBody>
                    <a:bodyPr/>
                    <a:lstStyle/>
                    <a:p>
                      <a:pPr lvl="0" indent="0" marL="0">
                        <a:buNone/>
                      </a:pPr>
                      <a:r>
                        <a:rPr/>
                        <a:t>18%</a:t>
                      </a:r>
                    </a:p>
                  </a:txBody>
                </a:tc>
              </a:tr>
              <a:tr h="0">
                <a:tc>
                  <a:txBody>
                    <a:bodyPr/>
                    <a:lstStyle/>
                    <a:p>
                      <a:pPr lvl="0" indent="0" marL="0">
                        <a:buNone/>
                      </a:pPr>
                      <a:r>
                        <a:rPr b="1"/>
                        <a:t>2</a:t>
                      </a:r>
                    </a:p>
                  </a:txBody>
                </a:tc>
                <a:tc>
                  <a:txBody>
                    <a:bodyPr/>
                    <a:lstStyle/>
                    <a:p>
                      <a:pPr lvl="0" indent="0" marL="0">
                        <a:buNone/>
                      </a:pPr>
                      <a:r>
                        <a:rPr b="1"/>
                        <a:t>69%</a:t>
                      </a:r>
                    </a:p>
                  </a:txBody>
                </a:tc>
              </a:tr>
              <a:tr h="0">
                <a:tc>
                  <a:txBody>
                    <a:bodyPr/>
                    <a:lstStyle/>
                    <a:p>
                      <a:pPr lvl="0" indent="0" marL="0">
                        <a:buNone/>
                      </a:pPr>
                      <a:r>
                        <a:rPr/>
                        <a:t>3</a:t>
                      </a:r>
                    </a:p>
                  </a:txBody>
                </a:tc>
                <a:tc>
                  <a:txBody>
                    <a:bodyPr/>
                    <a:lstStyle/>
                    <a:p>
                      <a:pPr lvl="0" indent="0" marL="0">
                        <a:buNone/>
                      </a:pPr>
                      <a:r>
                        <a:rPr/>
                        <a:t>18%</a:t>
                      </a:r>
                    </a:p>
                  </a:txBody>
                </a:tc>
              </a:tr>
              <a:tr h="0">
                <a:tc>
                  <a:txBody>
                    <a:bodyPr/>
                    <a:lstStyle/>
                    <a:p>
                      <a:pPr lvl="0" indent="0" marL="0">
                        <a:buNone/>
                      </a:pPr>
                      <a:r>
                        <a:rPr/>
                        <a:t>4</a:t>
                      </a:r>
                    </a:p>
                  </a:txBody>
                </a:tc>
                <a:tc>
                  <a:txBody>
                    <a:bodyPr/>
                    <a:lstStyle/>
                    <a:p>
                      <a:pPr lvl="0" indent="0" marL="0">
                        <a:buNone/>
                      </a:pPr>
                      <a:r>
                        <a:rPr/>
                        <a:t>23%</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Digit preference</a:t>
            </a:r>
          </a:p>
        </p:txBody>
      </p:sp>
      <p:sp>
        <p:nvSpPr>
          <p:cNvPr id="3" name="Content Placeholder 2"/>
          <p:cNvSpPr>
            <a:spLocks noGrp="1"/>
          </p:cNvSpPr>
          <p:nvPr>
            <p:ph idx="1"/>
          </p:nvPr>
        </p:nvSpPr>
        <p:spPr/>
        <p:txBody>
          <a:bodyPr/>
          <a:lstStyle/>
          <a:p>
            <a:pPr lvl="0"/>
            <a:r>
              <a:rPr/>
              <a:t>Fails — and it needs no significance test — the DQA course’s calibration discipline applies to marginal results, and…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heaping — In Python</a:t>
            </a:r>
          </a:p>
        </p:txBody>
      </p:sp>
      <p:sp>
        <p:nvSpPr>
          <p:cNvPr id="3" name="Content Placeholder 2"/>
          <p:cNvSpPr>
            <a:spLocks noGrp="1"/>
          </p:cNvSpPr>
          <p:nvPr>
            <p:ph idx="1"/>
          </p:nvPr>
        </p:nvSpPr>
        <p:spPr/>
        <p:txBody>
          <a:bodyPr/>
          <a:lstStyle/>
          <a:p>
            <a:pPr lvl="0" indent="0">
              <a:buNone/>
            </a:pPr>
            <a:r>
              <a:rPr>
                <a:latin typeface="Courier"/>
              </a:rPr>
              <a:t>ages </a:t>
            </a:r>
            <a:r>
              <a:rPr>
                <a:solidFill>
                  <a:srgbClr val="666666"/>
                </a:solidFill>
                <a:latin typeface="Courier"/>
              </a:rPr>
              <a:t>=</a:t>
            </a:r>
            <a:r>
              <a:rPr>
                <a:latin typeface="Courier"/>
              </a:rPr>
              <a:t> smart[</a:t>
            </a:r>
            <a:r>
              <a:rPr>
                <a:solidFill>
                  <a:srgbClr val="4070A0"/>
                </a:solidFill>
                <a:latin typeface="Courier"/>
              </a:rPr>
              <a:t>"age_months"</a:t>
            </a:r>
            <a:r>
              <a:rPr>
                <a:latin typeface="Courier"/>
              </a:rPr>
              <a:t>].dropna()</a:t>
            </a:r>
            <a:br/>
            <a:r>
              <a:rPr>
                <a:latin typeface="Courier"/>
              </a:rPr>
              <a:t>whole_years </a:t>
            </a:r>
            <a:r>
              <a:rPr>
                <a:solidFill>
                  <a:srgbClr val="666666"/>
                </a:solidFill>
                <a:latin typeface="Courier"/>
              </a:rPr>
              <a:t>=</a:t>
            </a:r>
            <a:r>
              <a:rPr>
                <a:latin typeface="Courier"/>
              </a:rPr>
              <a:t> (ages </a:t>
            </a:r>
            <a:r>
              <a:rPr>
                <a:solidFill>
                  <a:srgbClr val="666666"/>
                </a:solidFill>
                <a:latin typeface="Courier"/>
              </a:rPr>
              <a:t>%</a:t>
            </a:r>
            <a:r>
              <a:rPr>
                <a:latin typeface="Courier"/>
              </a:rPr>
              <a:t> </a:t>
            </a:r>
            <a:r>
              <a:rPr>
                <a:solidFill>
                  <a:srgbClr val="40A070"/>
                </a:solidFill>
                <a:latin typeface="Courier"/>
              </a:rPr>
              <a:t>12</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).mean()</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whole_years</a:t>
            </a:r>
            <a:r>
              <a:rPr>
                <a:solidFill>
                  <a:srgbClr val="4070A0"/>
                </a:solidFill>
                <a:latin typeface="Courier"/>
              </a:rPr>
              <a:t>:.0%}</a:t>
            </a:r>
            <a:r>
              <a:rPr>
                <a:solidFill>
                  <a:srgbClr val="BB6688"/>
                </a:solidFill>
                <a:latin typeface="Courier"/>
              </a:rPr>
              <a:t> of ages on an exact whole year"</a:t>
            </a:r>
            <a:r>
              <a:rPr>
                <a:latin typeface="Courier"/>
              </a:rPr>
              <a:t>)</a:t>
            </a:r>
            <a:br/>
            <a:r>
              <a:rPr>
                <a:solidFill>
                  <a:srgbClr val="008000"/>
                </a:solidFill>
                <a:latin typeface="Courier"/>
              </a:rPr>
              <a:t>print</a:t>
            </a:r>
            <a:r>
              <a:rPr>
                <a:latin typeface="Courier"/>
              </a:rPr>
              <a:t>(ages.value_counts().reindex([</a:t>
            </a:r>
            <a:r>
              <a:rPr>
                <a:solidFill>
                  <a:srgbClr val="40A070"/>
                </a:solidFill>
                <a:latin typeface="Courier"/>
              </a:rPr>
              <a:t>22</a:t>
            </a:r>
            <a:r>
              <a:rPr>
                <a:latin typeface="Courier"/>
              </a:rPr>
              <a:t>, </a:t>
            </a:r>
            <a:r>
              <a:rPr>
                <a:solidFill>
                  <a:srgbClr val="40A070"/>
                </a:solidFill>
                <a:latin typeface="Courier"/>
              </a:rPr>
              <a:t>23</a:t>
            </a:r>
            <a:r>
              <a:rPr>
                <a:latin typeface="Courier"/>
              </a:rPr>
              <a:t>, </a:t>
            </a:r>
            <a:r>
              <a:rPr>
                <a:solidFill>
                  <a:srgbClr val="40A070"/>
                </a:solidFill>
                <a:latin typeface="Courier"/>
              </a:rPr>
              <a:t>24</a:t>
            </a:r>
            <a:r>
              <a:rPr>
                <a:latin typeface="Courier"/>
              </a:rPr>
              <a:t>, </a:t>
            </a:r>
            <a:r>
              <a:rPr>
                <a:solidFill>
                  <a:srgbClr val="40A070"/>
                </a:solidFill>
                <a:latin typeface="Courier"/>
              </a:rPr>
              <a:t>25</a:t>
            </a:r>
            <a:r>
              <a:rPr>
                <a:latin typeface="Courier"/>
              </a:rPr>
              <a:t>, </a:t>
            </a:r>
            <a:r>
              <a:rPr>
                <a:solidFill>
                  <a:srgbClr val="40A070"/>
                </a:solidFill>
                <a:latin typeface="Courier"/>
              </a:rPr>
              <a:t>26</a:t>
            </a:r>
            <a:r>
              <a:rPr>
                <a:latin typeface="Courier"/>
              </a:rPr>
              <a:t>]).to_dict())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heaping — In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(age_months))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whole_years =</a:t>
            </a:r>
            <a:r>
              <a:rPr>
                <a:latin typeface="Courier"/>
              </a:rPr>
              <a:t> </a:t>
            </a:r>
            <a:r>
              <a:rPr>
                <a:solidFill>
                  <a:srgbClr val="06287E"/>
                </a:solidFill>
                <a:latin typeface="Courier"/>
              </a:rPr>
              <a:t>mean</a:t>
            </a:r>
            <a:r>
              <a:rPr>
                <a:latin typeface="Courier"/>
              </a:rPr>
              <a:t>(age_months </a:t>
            </a:r>
            <a:r>
              <a:rPr>
                <a:solidFill>
                  <a:srgbClr val="4070A0"/>
                </a:solidFill>
                <a:latin typeface="Courier"/>
              </a:rPr>
              <a:t>%%</a:t>
            </a:r>
            <a:r>
              <a:rPr>
                <a:latin typeface="Courier"/>
              </a:rPr>
              <a:t> </a:t>
            </a:r>
            <a:r>
              <a:rPr>
                <a:solidFill>
                  <a:srgbClr val="40A070"/>
                </a:solidFill>
                <a:latin typeface="Courier"/>
              </a:rPr>
              <a:t>12</a:t>
            </a:r>
            <a:r>
              <a:rPr>
                <a:latin typeface="Courier"/>
              </a:rPr>
              <a:t> </a:t>
            </a:r>
            <a:r>
              <a:rPr>
                <a:solidFill>
                  <a:srgbClr val="4070A0"/>
                </a:solidFill>
                <a:latin typeface="Courier"/>
              </a:rPr>
              <a:t>==</a:t>
            </a:r>
            <a:r>
              <a:rPr>
                <a:latin typeface="Courier"/>
              </a:rPr>
              <a:t> </a:t>
            </a:r>
            <a:r>
              <a:rPr>
                <a:solidFill>
                  <a:srgbClr val="40A070"/>
                </a:solidFill>
                <a:latin typeface="Courier"/>
              </a:rPr>
              <a:t>0</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heaping</a:t>
            </a:r>
          </a:p>
        </p:txBody>
      </p:sp>
      <p:sp>
        <p:nvSpPr>
          <p:cNvPr id="3" name="Content Placeholder 2"/>
          <p:cNvSpPr>
            <a:spLocks noGrp="1"/>
          </p:cNvSpPr>
          <p:nvPr>
            <p:ph idx="1"/>
          </p:nvPr>
        </p:nvSpPr>
        <p:spPr/>
        <p:txBody>
          <a:bodyPr/>
          <a:lstStyle/>
          <a:p>
            <a:pPr lvl="0"/>
            <a:r>
              <a:rPr/>
              <a:t>24% on a whole year, against about 9% expected — Sixty-six children at exactly 24 months, against 15 and 19 either side</a:t>
            </a:r>
          </a:p>
          <a:p>
            <a:pPr lvl="0"/>
            <a:r>
              <a:rPr/>
              <a:t>Fails — and the cause is almost never carelessness — it is that birth records are not universal and a carer asked a…</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Sex ratio and team bias — In Python</a:t>
            </a:r>
          </a:p>
        </p:txBody>
      </p:sp>
      <p:sp>
        <p:nvSpPr>
          <p:cNvPr id="3" name="Content Placeholder 2"/>
          <p:cNvSpPr>
            <a:spLocks noGrp="1"/>
          </p:cNvSpPr>
          <p:nvPr>
            <p:ph idx="1"/>
          </p:nvPr>
        </p:nvSpPr>
        <p:spPr/>
        <p:txBody>
          <a:bodyPr/>
          <a:lstStyle/>
          <a:p>
            <a:pPr lvl="0" indent="0">
              <a:buNone/>
            </a:pPr>
            <a:r>
              <a:rPr>
                <a:latin typeface="Courier"/>
              </a:rPr>
              <a:t>ratio </a:t>
            </a:r>
            <a:r>
              <a:rPr>
                <a:solidFill>
                  <a:srgbClr val="666666"/>
                </a:solidFill>
                <a:latin typeface="Courier"/>
              </a:rPr>
              <a:t>=</a:t>
            </a:r>
            <a:r>
              <a:rPr>
                <a:latin typeface="Courier"/>
              </a:rPr>
              <a:t> (smart[</a:t>
            </a:r>
            <a:r>
              <a:rPr>
                <a:solidFill>
                  <a:srgbClr val="4070A0"/>
                </a:solidFill>
                <a:latin typeface="Courier"/>
              </a:rPr>
              <a:t>"sex"</a:t>
            </a:r>
            <a:r>
              <a:rPr>
                <a:latin typeface="Courier"/>
              </a:rPr>
              <a:t>] </a:t>
            </a:r>
            <a:r>
              <a:rPr>
                <a:solidFill>
                  <a:srgbClr val="666666"/>
                </a:solidFill>
                <a:latin typeface="Courier"/>
              </a:rPr>
              <a:t>==</a:t>
            </a:r>
            <a:r>
              <a:rPr>
                <a:latin typeface="Courier"/>
              </a:rPr>
              <a:t> </a:t>
            </a:r>
            <a:r>
              <a:rPr>
                <a:solidFill>
                  <a:srgbClr val="4070A0"/>
                </a:solidFill>
                <a:latin typeface="Courier"/>
              </a:rPr>
              <a:t>"m"</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(smart[</a:t>
            </a:r>
            <a:r>
              <a:rPr>
                <a:solidFill>
                  <a:srgbClr val="4070A0"/>
                </a:solidFill>
                <a:latin typeface="Courier"/>
              </a:rPr>
              <a:t>"sex"</a:t>
            </a:r>
            <a:r>
              <a:rPr>
                <a:latin typeface="Courier"/>
              </a:rPr>
              <a:t>] </a:t>
            </a:r>
            <a:r>
              <a:rPr>
                <a:solidFill>
                  <a:srgbClr val="666666"/>
                </a:solidFill>
                <a:latin typeface="Courier"/>
              </a:rPr>
              <a:t>==</a:t>
            </a:r>
            <a:r>
              <a:rPr>
                <a:latin typeface="Courier"/>
              </a:rPr>
              <a:t> </a:t>
            </a:r>
            <a:r>
              <a:rPr>
                <a:solidFill>
                  <a:srgbClr val="4070A0"/>
                </a:solidFill>
                <a:latin typeface="Courier"/>
              </a:rPr>
              <a:t>"f"</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f"sex ratio m:f = </a:t>
            </a:r>
            <a:r>
              <a:rPr>
                <a:solidFill>
                  <a:srgbClr val="4070A0"/>
                </a:solidFill>
                <a:latin typeface="Courier"/>
              </a:rPr>
              <a:t>{</a:t>
            </a:r>
            <a:r>
              <a:rPr>
                <a:latin typeface="Courier"/>
              </a:rPr>
              <a:t>ratio</a:t>
            </a:r>
            <a:r>
              <a:rPr>
                <a:solidFill>
                  <a:srgbClr val="4070A0"/>
                </a:solidFill>
                <a:latin typeface="Courier"/>
              </a:rPr>
              <a:t>:.2f}</a:t>
            </a:r>
            <a:r>
              <a:rPr>
                <a:solidFill>
                  <a:srgbClr val="BB6688"/>
                </a:solidFill>
                <a:latin typeface="Courier"/>
              </a:rPr>
              <a:t>"</a:t>
            </a:r>
            <a:r>
              <a:rPr>
                <a:latin typeface="Courier"/>
              </a:rPr>
              <a:t>)</a:t>
            </a:r>
            <a:br/>
            <a:br/>
            <a:r>
              <a:rPr>
                <a:latin typeface="Courier"/>
              </a:rPr>
              <a:t>by_team </a:t>
            </a:r>
            <a:r>
              <a:rPr>
                <a:solidFill>
                  <a:srgbClr val="666666"/>
                </a:solidFill>
                <a:latin typeface="Courier"/>
              </a:rPr>
              <a:t>=</a:t>
            </a:r>
            <a:r>
              <a:rPr>
                <a:latin typeface="Courier"/>
              </a:rPr>
              <a:t> (</a:t>
            </a:r>
            <a:br/>
            <a:r>
              <a:rPr>
                <a:latin typeface="Courier"/>
              </a:rPr>
              <a:t>    smart[smart[</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r>
              <a:rPr>
                <a:latin typeface="Courier"/>
              </a:rPr>
              <a:t>    .groupby(</a:t>
            </a:r>
            <a:r>
              <a:rPr>
                <a:solidFill>
                  <a:srgbClr val="4070A0"/>
                </a:solidFill>
                <a:latin typeface="Courier"/>
              </a:rPr>
              <a:t>"team"</a:t>
            </a:r>
            <a:r>
              <a:rPr>
                <a:latin typeface="Courier"/>
              </a:rPr>
              <a:t>)</a:t>
            </a:r>
            <a:br/>
            <a:r>
              <a:rPr>
                <a:latin typeface="Courier"/>
              </a:rPr>
              <a:t>    .agg(mean_whz</a:t>
            </a:r>
            <a:r>
              <a:rPr>
                <a:solidFill>
                  <a:srgbClr val="666666"/>
                </a:solidFill>
                <a:latin typeface="Courier"/>
              </a:rPr>
              <a:t>=</a:t>
            </a:r>
            <a:r>
              <a:rPr>
                <a:latin typeface="Courier"/>
              </a:rPr>
              <a:t>(</a:t>
            </a:r>
            <a:r>
              <a:rPr>
                <a:solidFill>
                  <a:srgbClr val="4070A0"/>
                </a:solidFill>
                <a:latin typeface="Courier"/>
              </a:rPr>
              <a:t>"whz"</a:t>
            </a:r>
            <a:r>
              <a:rPr>
                <a:latin typeface="Courier"/>
              </a:rPr>
              <a:t>, </a:t>
            </a:r>
            <a:r>
              <a:rPr>
                <a:solidFill>
                  <a:srgbClr val="4070A0"/>
                </a:solidFill>
                <a:latin typeface="Courier"/>
              </a:rPr>
              <a:t>"mean"</a:t>
            </a:r>
            <a:r>
              <a:rPr>
                <a:latin typeface="Courier"/>
              </a:rPr>
              <a:t>), n</a:t>
            </a:r>
            <a:r>
              <a:rPr>
                <a:solidFill>
                  <a:srgbClr val="666666"/>
                </a:solidFill>
                <a:latin typeface="Courier"/>
              </a:rPr>
              <a:t>=</a:t>
            </a:r>
            <a:r>
              <a:rPr>
                <a:latin typeface="Courier"/>
              </a:rPr>
              <a:t>(</a:t>
            </a:r>
            <a:r>
              <a:rPr>
                <a:solidFill>
                  <a:srgbClr val="4070A0"/>
                </a:solidFill>
                <a:latin typeface="Courier"/>
              </a:rPr>
              <a:t>"whz"</a:t>
            </a:r>
            <a:r>
              <a:rPr>
                <a:latin typeface="Courier"/>
              </a:rPr>
              <a:t>, </a:t>
            </a:r>
            <a:r>
              <a:rPr>
                <a:solidFill>
                  <a:srgbClr val="4070A0"/>
                </a:solidFill>
                <a:latin typeface="Courier"/>
              </a:rPr>
              <a:t>"size"</a:t>
            </a:r>
            <a:r>
              <a:rPr>
                <a:latin typeface="Courier"/>
              </a:rPr>
              <a:t>))</a:t>
            </a:r>
            <a:br/>
            <a:r>
              <a:rPr>
                <a:latin typeface="Courier"/>
              </a:rPr>
              <a:t>)</a:t>
            </a:r>
            <a:br/>
            <a:r>
              <a:rPr>
                <a:solidFill>
                  <a:srgbClr val="008000"/>
                </a:solidFill>
                <a:latin typeface="Courier"/>
              </a:rPr>
              <a:t>print</a:t>
            </a:r>
            <a:r>
              <a:rPr>
                <a:latin typeface="Courier"/>
              </a:rPr>
              <a:t>(by_team.</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Sex ratio and team bias — In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(whz, </a:t>
            </a:r>
            <a:r>
              <a:rPr>
                <a:solidFill>
                  <a:srgbClr val="4070A0"/>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mean_whz =</a:t>
            </a:r>
            <a:r>
              <a:rPr>
                <a:latin typeface="Courier"/>
              </a:rPr>
              <a:t> </a:t>
            </a:r>
            <a:r>
              <a:rPr>
                <a:solidFill>
                  <a:srgbClr val="06287E"/>
                </a:solidFill>
                <a:latin typeface="Courier"/>
              </a:rPr>
              <a:t>mean</a:t>
            </a:r>
            <a:r>
              <a:rPr>
                <a:latin typeface="Courier"/>
              </a:rPr>
              <a:t>(whz),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team)</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Sex ratio and team bias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Team</a:t>
                      </a:r>
                    </a:p>
                  </a:txBody>
                  <a:tcPr/>
                </a:tc>
                <a:tc>
                  <a:txBody>
                    <a:bodyPr/>
                    <a:lstStyle/>
                    <a:p>
                      <a:pPr lvl="0" indent="0" marL="0">
                        <a:buNone/>
                      </a:pPr>
                      <a:r>
                        <a:rPr/>
                        <a:t>Mean WHZ</a:t>
                      </a:r>
                    </a:p>
                  </a:txBody>
                  <a:tcPr/>
                </a:tc>
                <a:tc>
                  <a:txBody>
                    <a:bodyPr/>
                    <a:lstStyle/>
                    <a:p>
                      <a:pPr lvl="0" indent="0" marL="0">
                        <a:buNone/>
                      </a:pPr>
                      <a:r>
                        <a:rPr/>
                        <a:t>n</a:t>
                      </a:r>
                    </a:p>
                  </a:txBody>
                  <a:tcPr/>
                </a:tc>
              </a:tr>
              <a:tr h="0">
                <a:tc>
                  <a:txBody>
                    <a:bodyPr/>
                    <a:lstStyle/>
                    <a:p>
                      <a:pPr lvl="0" indent="0" marL="0">
                        <a:buNone/>
                      </a:pPr>
                      <a:r>
                        <a:rPr/>
                        <a:t>1</a:t>
                      </a:r>
                    </a:p>
                  </a:txBody>
                </a:tc>
                <a:tc>
                  <a:txBody>
                    <a:bodyPr/>
                    <a:lstStyle/>
                    <a:p>
                      <a:pPr lvl="0" indent="0" marL="0">
                        <a:buNone/>
                      </a:pPr>
                      <a:r>
                        <a:rPr/>
                        <a:t>-0.69</a:t>
                      </a:r>
                    </a:p>
                  </a:txBody>
                </a:tc>
                <a:tc>
                  <a:txBody>
                    <a:bodyPr/>
                    <a:lstStyle/>
                    <a:p>
                      <a:pPr lvl="0" indent="0" marL="0">
                        <a:buNone/>
                      </a:pPr>
                      <a:r>
                        <a:rPr/>
                        <a:t>204</a:t>
                      </a:r>
                    </a:p>
                  </a:txBody>
                </a:tc>
              </a:tr>
              <a:tr h="0">
                <a:tc>
                  <a:txBody>
                    <a:bodyPr/>
                    <a:lstStyle/>
                    <a:p>
                      <a:pPr lvl="0" indent="0" marL="0">
                        <a:buNone/>
                      </a:pPr>
                      <a:r>
                        <a:rPr/>
                        <a:t>2</a:t>
                      </a:r>
                    </a:p>
                  </a:txBody>
                </a:tc>
                <a:tc>
                  <a:txBody>
                    <a:bodyPr/>
                    <a:lstStyle/>
                    <a:p>
                      <a:pPr lvl="0" indent="0" marL="0">
                        <a:buNone/>
                      </a:pPr>
                      <a:r>
                        <a:rPr/>
                        <a:t>-0.42</a:t>
                      </a:r>
                    </a:p>
                  </a:txBody>
                </a:tc>
                <a:tc>
                  <a:txBody>
                    <a:bodyPr/>
                    <a:lstStyle/>
                    <a:p>
                      <a:pPr lvl="0" indent="0" marL="0">
                        <a:buNone/>
                      </a:pPr>
                      <a:r>
                        <a:rPr/>
                        <a:t>228</a:t>
                      </a:r>
                    </a:p>
                  </a:txBody>
                </a:tc>
              </a:tr>
              <a:tr h="0">
                <a:tc>
                  <a:txBody>
                    <a:bodyPr/>
                    <a:lstStyle/>
                    <a:p>
                      <a:pPr lvl="0" indent="0" marL="0">
                        <a:buNone/>
                      </a:pPr>
                      <a:r>
                        <a:rPr b="1"/>
                        <a:t>3</a:t>
                      </a:r>
                    </a:p>
                  </a:txBody>
                </a:tc>
                <a:tc>
                  <a:txBody>
                    <a:bodyPr/>
                    <a:lstStyle/>
                    <a:p>
                      <a:pPr lvl="0" indent="0" marL="0">
                        <a:buNone/>
                      </a:pPr>
                      <a:r>
                        <a:rPr b="1"/>
                        <a:t>-1.09</a:t>
                      </a:r>
                    </a:p>
                  </a:txBody>
                </a:tc>
                <a:tc>
                  <a:txBody>
                    <a:bodyPr/>
                    <a:lstStyle/>
                    <a:p>
                      <a:pPr lvl="0" indent="0" marL="0">
                        <a:buNone/>
                      </a:pPr>
                      <a:r>
                        <a:rPr/>
                        <a:t>224</a:t>
                      </a:r>
                    </a:p>
                  </a:txBody>
                </a:tc>
              </a:tr>
              <a:tr h="0">
                <a:tc>
                  <a:txBody>
                    <a:bodyPr/>
                    <a:lstStyle/>
                    <a:p>
                      <a:pPr lvl="0" indent="0" marL="0">
                        <a:buNone/>
                      </a:pPr>
                      <a:r>
                        <a:rPr/>
                        <a:t>4</a:t>
                      </a:r>
                    </a:p>
                  </a:txBody>
                </a:tc>
                <a:tc>
                  <a:txBody>
                    <a:bodyPr/>
                    <a:lstStyle/>
                    <a:p>
                      <a:pPr lvl="0" indent="0" marL="0">
                        <a:buNone/>
                      </a:pPr>
                      <a:r>
                        <a:rPr/>
                        <a:t>-0.44</a:t>
                      </a:r>
                    </a:p>
                  </a:txBody>
                </a:tc>
                <a:tc>
                  <a:txBody>
                    <a:bodyPr/>
                    <a:lstStyle/>
                    <a:p>
                      <a:pPr lvl="0" indent="0" marL="0">
                        <a:buNone/>
                      </a:pPr>
                      <a:r>
                        <a:rPr/>
                        <a:t>196</a:t>
                      </a:r>
                    </a:p>
                  </a:txBody>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Sex ratio and team bias</a:t>
            </a:r>
          </a:p>
        </p:txBody>
      </p:sp>
      <p:sp>
        <p:nvSpPr>
          <p:cNvPr id="3" name="Content Placeholder 2"/>
          <p:cNvSpPr>
            <a:spLocks noGrp="1"/>
          </p:cNvSpPr>
          <p:nvPr>
            <p:ph idx="1"/>
          </p:nvPr>
        </p:nvSpPr>
        <p:spPr/>
        <p:txBody>
          <a:bodyPr/>
          <a:lstStyle/>
          <a:p>
            <a:pPr lvl="0" indent="0" marL="1270000">
              <a:buNone/>
            </a:pPr>
            <a:r>
              <a:rPr sz="2000"/>
              <a:t>Mean weight-for-height z-score by measurement team, plotted as depth below zero. Clusters were assigned to teams independently of nutrition status, so a spread of this size between teams is a measurement fault rather than a real difference between populations.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Sex ratio and team bias — In Python</a:t>
            </a:r>
          </a:p>
        </p:txBody>
      </p:sp>
      <p:sp>
        <p:nvSpPr>
          <p:cNvPr id="3" name="Content Placeholder 2"/>
          <p:cNvSpPr>
            <a:spLocks noGrp="1"/>
          </p:cNvSpPr>
          <p:nvPr>
            <p:ph idx="1"/>
          </p:nvPr>
        </p:nvSpPr>
        <p:spPr/>
        <p:txBody>
          <a:bodyPr/>
          <a:lstStyle/>
          <a:p>
            <a:pPr lvl="0" indent="0">
              <a:buNone/>
            </a:pPr>
            <a:r>
              <a:rPr>
                <a:latin typeface="Courier"/>
              </a:rPr>
              <a:t>gam_by_team </a:t>
            </a:r>
            <a:r>
              <a:rPr>
                <a:solidFill>
                  <a:srgbClr val="666666"/>
                </a:solidFill>
                <a:latin typeface="Courier"/>
              </a:rPr>
              <a:t>=</a:t>
            </a:r>
            <a:r>
              <a:rPr>
                <a:latin typeface="Courier"/>
              </a:rPr>
              <a:t> (</a:t>
            </a:r>
            <a:br/>
            <a:r>
              <a:rPr>
                <a:latin typeface="Courier"/>
              </a:rPr>
              <a:t>    smart[smart[</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r>
              <a:rPr>
                <a:latin typeface="Courier"/>
              </a:rPr>
              <a:t>    .assign(gam</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"whz"</a:t>
            </a:r>
            <a:r>
              <a:rPr>
                <a:latin typeface="Courier"/>
              </a:rPr>
              <a:t>] </a:t>
            </a:r>
            <a:r>
              <a:rPr>
                <a:solidFill>
                  <a:srgbClr val="666666"/>
                </a:solidFill>
                <a:latin typeface="Courier"/>
              </a:rPr>
              <a:t>&lt;</a:t>
            </a:r>
            <a:r>
              <a:rPr>
                <a:latin typeface="Courier"/>
              </a:rPr>
              <a:t> </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(d[</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.groupby(</a:t>
            </a:r>
            <a:r>
              <a:rPr>
                <a:solidFill>
                  <a:srgbClr val="4070A0"/>
                </a:solidFill>
                <a:latin typeface="Courier"/>
              </a:rPr>
              <a:t>"team"</a:t>
            </a:r>
            <a:r>
              <a:rPr>
                <a:latin typeface="Courier"/>
              </a:rPr>
              <a:t>)[</a:t>
            </a:r>
            <a:r>
              <a:rPr>
                <a:solidFill>
                  <a:srgbClr val="4070A0"/>
                </a:solidFill>
                <a:latin typeface="Courier"/>
              </a:rPr>
              <a:t>"gam"</a:t>
            </a:r>
            <a:r>
              <a:rPr>
                <a:latin typeface="Courier"/>
              </a:rPr>
              <a:t>].mean()</a:t>
            </a:r>
            <a:br/>
            <a:r>
              <a:rPr>
                <a:latin typeface="Courier"/>
              </a:rPr>
              <a:t>)</a:t>
            </a:r>
            <a:br/>
            <a:r>
              <a:rPr>
                <a:solidFill>
                  <a:srgbClr val="008000"/>
                </a:solidFill>
                <a:latin typeface="Courier"/>
              </a:rPr>
              <a:t>print</a:t>
            </a:r>
            <a:r>
              <a:rPr>
                <a:latin typeface="Courier"/>
              </a:rPr>
              <a:t>((gam_by_team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Sex ratio and team bias — In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(whz, </a:t>
            </a:r>
            <a:r>
              <a:rPr>
                <a:solidFill>
                  <a:srgbClr val="4070A0"/>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gam =</a:t>
            </a:r>
            <a:r>
              <a:rPr>
                <a:latin typeface="Courier"/>
              </a:rPr>
              <a:t> </a:t>
            </a:r>
            <a:r>
              <a:rPr>
                <a:solidFill>
                  <a:srgbClr val="06287E"/>
                </a:solidFill>
                <a:latin typeface="Courier"/>
              </a:rPr>
              <a:t>mean</a:t>
            </a:r>
            <a:r>
              <a:rPr>
                <a:latin typeface="Courier"/>
              </a:rPr>
              <a:t>(whz </a:t>
            </a:r>
            <a:r>
              <a:rPr>
                <a:solidFill>
                  <a:srgbClr val="4070A0"/>
                </a:solidFill>
                <a:latin typeface="Courier"/>
              </a:rPr>
              <a:t>&lt;</a:t>
            </a:r>
            <a:r>
              <a:rPr>
                <a:latin typeface="Courier"/>
              </a:rPr>
              <a:t> </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t>
            </a:r>
            <a:r>
              <a:rPr>
                <a:latin typeface="Courier"/>
              </a:rPr>
              <a:t> oedema), </a:t>
            </a:r>
            <a:r>
              <a:rPr>
                <a:solidFill>
                  <a:srgbClr val="7D9029"/>
                </a:solidFill>
                <a:latin typeface="Courier"/>
              </a:rPr>
              <a:t>.by =</a:t>
            </a:r>
            <a:r>
              <a:rPr>
                <a:latin typeface="Courier"/>
              </a:rPr>
              <a:t> team)</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verdict — In Python</a:t>
            </a:r>
          </a:p>
        </p:txBody>
      </p:sp>
      <p:sp>
        <p:nvSpPr>
          <p:cNvPr id="3" name="Content Placeholder 2"/>
          <p:cNvSpPr>
            <a:spLocks noGrp="1"/>
          </p:cNvSpPr>
          <p:nvPr>
            <p:ph idx="1"/>
          </p:nvPr>
        </p:nvSpPr>
        <p:spPr/>
        <p:txBody>
          <a:bodyPr/>
          <a:lstStyle/>
          <a:p>
            <a:pPr lvl="0" indent="0">
              <a:buNone/>
            </a:pPr>
            <a:r>
              <a:rPr>
                <a:latin typeface="Courier"/>
              </a:rPr>
              <a:t>plausibility </a:t>
            </a:r>
            <a:r>
              <a:rPr>
                <a:solidFill>
                  <a:srgbClr val="666666"/>
                </a:solidFill>
                <a:latin typeface="Courier"/>
              </a:rPr>
              <a:t>=</a:t>
            </a:r>
            <a:r>
              <a:rPr>
                <a:latin typeface="Courier"/>
              </a:rPr>
              <a:t> pd.DataFrame({</a:t>
            </a:r>
            <a:br/>
            <a:r>
              <a:rPr>
                <a:latin typeface="Courier"/>
              </a:rPr>
              <a:t>    </a:t>
            </a:r>
            <a:r>
              <a:rPr>
                <a:solidFill>
                  <a:srgbClr val="4070A0"/>
                </a:solidFill>
                <a:latin typeface="Courier"/>
              </a:rPr>
              <a:t>"check"</a:t>
            </a:r>
            <a:r>
              <a:rPr>
                <a:latin typeface="Courier"/>
              </a:rPr>
              <a:t>: [</a:t>
            </a:r>
            <a:r>
              <a:rPr>
                <a:solidFill>
                  <a:srgbClr val="4070A0"/>
                </a:solidFill>
                <a:latin typeface="Courier"/>
              </a:rPr>
              <a:t>"Flagged records"</a:t>
            </a:r>
            <a:r>
              <a:rPr>
                <a:latin typeface="Courier"/>
              </a:rPr>
              <a:t>, </a:t>
            </a:r>
            <a:r>
              <a:rPr>
                <a:solidFill>
                  <a:srgbClr val="4070A0"/>
                </a:solidFill>
                <a:latin typeface="Courier"/>
              </a:rPr>
              <a:t>"SD of WHZ"</a:t>
            </a:r>
            <a:r>
              <a:rPr>
                <a:latin typeface="Courier"/>
              </a:rPr>
              <a:t>, </a:t>
            </a:r>
            <a:r>
              <a:rPr>
                <a:solidFill>
                  <a:srgbClr val="4070A0"/>
                </a:solidFill>
                <a:latin typeface="Courier"/>
              </a:rPr>
              <a:t>"Digit preference"</a:t>
            </a:r>
            <a:r>
              <a:rPr>
                <a:latin typeface="Courier"/>
              </a:rPr>
              <a:t>,</a:t>
            </a:r>
            <a:br/>
            <a:r>
              <a:rPr>
                <a:latin typeface="Courier"/>
              </a:rPr>
              <a:t>              </a:t>
            </a:r>
            <a:r>
              <a:rPr>
                <a:solidFill>
                  <a:srgbClr val="4070A0"/>
                </a:solidFill>
                <a:latin typeface="Courier"/>
              </a:rPr>
              <a:t>"Age heaping"</a:t>
            </a:r>
            <a:r>
              <a:rPr>
                <a:latin typeface="Courier"/>
              </a:rPr>
              <a:t>, </a:t>
            </a:r>
            <a:r>
              <a:rPr>
                <a:solidFill>
                  <a:srgbClr val="4070A0"/>
                </a:solidFill>
                <a:latin typeface="Courier"/>
              </a:rPr>
              <a:t>"Sex ratio"</a:t>
            </a:r>
            <a:r>
              <a:rPr>
                <a:latin typeface="Courier"/>
              </a:rPr>
              <a:t>, </a:t>
            </a:r>
            <a:r>
              <a:rPr>
                <a:solidFill>
                  <a:srgbClr val="4070A0"/>
                </a:solidFill>
                <a:latin typeface="Courier"/>
              </a:rPr>
              <a:t>"Team bias"</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"1.4%"</a:t>
            </a:r>
            <a:r>
              <a:rPr>
                <a:latin typeface="Courier"/>
              </a:rPr>
              <a:t>, </a:t>
            </a:r>
            <a:r>
              <a:rPr>
                <a:solidFill>
                  <a:srgbClr val="4070A0"/>
                </a:solidFill>
                <a:latin typeface="Courier"/>
              </a:rPr>
              <a:t>"1.22"</a:t>
            </a:r>
            <a:r>
              <a:rPr>
                <a:latin typeface="Courier"/>
              </a:rPr>
              <a:t>, </a:t>
            </a:r>
            <a:r>
              <a:rPr>
                <a:solidFill>
                  <a:srgbClr val="4070A0"/>
                </a:solidFill>
                <a:latin typeface="Courier"/>
              </a:rPr>
              <a:t>"69% (team 2)"</a:t>
            </a:r>
            <a:r>
              <a:rPr>
                <a:latin typeface="Courier"/>
              </a:rPr>
              <a:t>, </a:t>
            </a:r>
            <a:r>
              <a:rPr>
                <a:solidFill>
                  <a:srgbClr val="4070A0"/>
                </a:solidFill>
                <a:latin typeface="Courier"/>
              </a:rPr>
              <a:t>"24% whole years"</a:t>
            </a:r>
            <a:r>
              <a:rPr>
                <a:latin typeface="Courier"/>
              </a:rPr>
              <a:t>, </a:t>
            </a:r>
            <a:r>
              <a:rPr>
                <a:solidFill>
                  <a:srgbClr val="4070A0"/>
                </a:solidFill>
                <a:latin typeface="Courier"/>
              </a:rPr>
              <a:t>"1.05"</a:t>
            </a:r>
            <a:r>
              <a:rPr>
                <a:latin typeface="Courier"/>
              </a:rPr>
              <a:t>,</a:t>
            </a:r>
            <a:br/>
            <a:r>
              <a:rPr>
                <a:latin typeface="Courier"/>
              </a:rPr>
              <a:t>              </a:t>
            </a:r>
            <a:r>
              <a:rPr>
                <a:solidFill>
                  <a:srgbClr val="4070A0"/>
                </a:solidFill>
                <a:latin typeface="Courier"/>
              </a:rPr>
              <a:t>"-0.42 to -1.09"</a:t>
            </a:r>
            <a:r>
              <a:rPr>
                <a:latin typeface="Courier"/>
              </a:rPr>
              <a:t>],</a:t>
            </a:r>
            <a:br/>
            <a:r>
              <a:rPr>
                <a:latin typeface="Courier"/>
              </a:rPr>
              <a:t>    </a:t>
            </a:r>
            <a:r>
              <a:rPr>
                <a:solidFill>
                  <a:srgbClr val="4070A0"/>
                </a:solidFill>
                <a:latin typeface="Courier"/>
              </a:rPr>
              <a:t>"acceptable"</a:t>
            </a:r>
            <a:r>
              <a:rPr>
                <a:latin typeface="Courier"/>
              </a:rPr>
              <a:t>: [</a:t>
            </a:r>
            <a:r>
              <a:rPr>
                <a:solidFill>
                  <a:srgbClr val="4070A0"/>
                </a:solidFill>
                <a:latin typeface="Courier"/>
              </a:rPr>
              <a:t>"&lt;2.5%"</a:t>
            </a:r>
            <a:r>
              <a:rPr>
                <a:latin typeface="Courier"/>
              </a:rPr>
              <a:t>, </a:t>
            </a:r>
            <a:r>
              <a:rPr>
                <a:solidFill>
                  <a:srgbClr val="4070A0"/>
                </a:solidFill>
                <a:latin typeface="Courier"/>
              </a:rPr>
              <a:t>"0.8-1.2"</a:t>
            </a:r>
            <a:r>
              <a:rPr>
                <a:latin typeface="Courier"/>
              </a:rPr>
              <a:t>, </a:t>
            </a:r>
            <a:r>
              <a:rPr>
                <a:solidFill>
                  <a:srgbClr val="4070A0"/>
                </a:solidFill>
                <a:latin typeface="Courier"/>
              </a:rPr>
              <a:t>"even across teams"</a:t>
            </a:r>
            <a:r>
              <a:rPr>
                <a:latin typeface="Courier"/>
              </a:rPr>
              <a:t>, </a:t>
            </a:r>
            <a:r>
              <a:rPr>
                <a:solidFill>
                  <a:srgbClr val="4070A0"/>
                </a:solidFill>
                <a:latin typeface="Courier"/>
              </a:rPr>
              <a:t>"low"</a:t>
            </a:r>
            <a:r>
              <a:rPr>
                <a:latin typeface="Courier"/>
              </a:rPr>
              <a:t>, </a:t>
            </a:r>
            <a:r>
              <a:rPr>
                <a:solidFill>
                  <a:srgbClr val="4070A0"/>
                </a:solidFill>
                <a:latin typeface="Courier"/>
              </a:rPr>
              <a:t>"~1.0"</a:t>
            </a:r>
            <a:r>
              <a:rPr>
                <a:latin typeface="Courier"/>
              </a:rPr>
              <a:t>,</a:t>
            </a:r>
            <a:br/>
            <a:r>
              <a:rPr>
                <a:latin typeface="Courier"/>
              </a:rPr>
              <a:t>                   </a:t>
            </a:r>
            <a:r>
              <a:rPr>
                <a:solidFill>
                  <a:srgbClr val="4070A0"/>
                </a:solidFill>
                <a:latin typeface="Courier"/>
              </a:rPr>
              <a:t>"close across teams"</a:t>
            </a:r>
            <a:r>
              <a:rPr>
                <a:latin typeface="Courier"/>
              </a:rPr>
              <a:t>],</a:t>
            </a:r>
            <a:br/>
            <a:r>
              <a:rPr>
                <a:latin typeface="Courier"/>
              </a:rPr>
              <a:t>    </a:t>
            </a:r>
            <a:r>
              <a:rPr>
                <a:solidFill>
                  <a:srgbClr val="4070A0"/>
                </a:solidFill>
                <a:latin typeface="Courier"/>
              </a:rPr>
              <a:t>"verdict"</a:t>
            </a:r>
            <a:r>
              <a:rPr>
                <a:latin typeface="Courier"/>
              </a:rPr>
              <a:t>: [</a:t>
            </a:r>
            <a:r>
              <a:rPr>
                <a:solidFill>
                  <a:srgbClr val="4070A0"/>
                </a:solidFill>
                <a:latin typeface="Courier"/>
              </a:rPr>
              <a:t>"pass"</a:t>
            </a:r>
            <a:r>
              <a:rPr>
                <a:latin typeface="Courier"/>
              </a:rPr>
              <a:t>, </a:t>
            </a:r>
            <a:r>
              <a:rPr>
                <a:solidFill>
                  <a:srgbClr val="4070A0"/>
                </a:solidFill>
                <a:latin typeface="Courier"/>
              </a:rPr>
              <a:t>"fail"</a:t>
            </a:r>
            <a:r>
              <a:rPr>
                <a:latin typeface="Courier"/>
              </a:rPr>
              <a:t>, </a:t>
            </a:r>
            <a:r>
              <a:rPr>
                <a:solidFill>
                  <a:srgbClr val="4070A0"/>
                </a:solidFill>
                <a:latin typeface="Courier"/>
              </a:rPr>
              <a:t>"fail"</a:t>
            </a:r>
            <a:r>
              <a:rPr>
                <a:latin typeface="Courier"/>
              </a:rPr>
              <a:t>, </a:t>
            </a:r>
            <a:r>
              <a:rPr>
                <a:solidFill>
                  <a:srgbClr val="4070A0"/>
                </a:solidFill>
                <a:latin typeface="Courier"/>
              </a:rPr>
              <a:t>"fail"</a:t>
            </a:r>
            <a:r>
              <a:rPr>
                <a:latin typeface="Courier"/>
              </a:rPr>
              <a:t>, </a:t>
            </a:r>
            <a:r>
              <a:rPr>
                <a:solidFill>
                  <a:srgbClr val="4070A0"/>
                </a:solidFill>
                <a:latin typeface="Courier"/>
              </a:rPr>
              <a:t>"pass"</a:t>
            </a:r>
            <a:r>
              <a:rPr>
                <a:latin typeface="Courier"/>
              </a:rPr>
              <a:t>, </a:t>
            </a:r>
            <a:r>
              <a:rPr>
                <a:solidFill>
                  <a:srgbClr val="4070A0"/>
                </a:solidFill>
                <a:latin typeface="Courier"/>
              </a:rPr>
              <a:t>"fail"</a:t>
            </a:r>
            <a:r>
              <a:rPr>
                <a:latin typeface="Courier"/>
              </a:rPr>
              <a:t>],</a:t>
            </a:r>
            <a:br/>
            <a:r>
              <a:rPr>
                <a:latin typeface="Courier"/>
              </a:rPr>
              <a:t>})</a:t>
            </a:r>
            <a:br/>
            <a:r>
              <a:rPr>
                <a:solidFill>
                  <a:srgbClr val="008000"/>
                </a:solidFill>
                <a:latin typeface="Courier"/>
              </a:rPr>
              <a:t>print</a:t>
            </a:r>
            <a:r>
              <a:rPr>
                <a:latin typeface="Courier"/>
              </a:rPr>
              <a:t>(plausibility)</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verdict — In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check,              </a:t>
            </a:r>
            <a:r>
              <a:rPr>
                <a:solidFill>
                  <a:srgbClr val="4070A0"/>
                </a:solidFill>
                <a:latin typeface="Courier"/>
              </a:rPr>
              <a:t>~</a:t>
            </a:r>
            <a:r>
              <a:rPr>
                <a:latin typeface="Courier"/>
              </a:rPr>
              <a:t>value,            </a:t>
            </a:r>
            <a:r>
              <a:rPr>
                <a:solidFill>
                  <a:srgbClr val="4070A0"/>
                </a:solidFill>
                <a:latin typeface="Courier"/>
              </a:rPr>
              <a:t>~</a:t>
            </a:r>
            <a:r>
              <a:rPr>
                <a:latin typeface="Courier"/>
              </a:rPr>
              <a:t>verdict,</a:t>
            </a:r>
            <a:br/>
            <a:r>
              <a:rPr>
                <a:latin typeface="Courier"/>
              </a:rPr>
              <a:t>  </a:t>
            </a:r>
            <a:r>
              <a:rPr>
                <a:solidFill>
                  <a:srgbClr val="4070A0"/>
                </a:solidFill>
                <a:latin typeface="Courier"/>
              </a:rPr>
              <a:t>"Flagged records"</a:t>
            </a:r>
            <a:r>
              <a:rPr>
                <a:latin typeface="Courier"/>
              </a:rPr>
              <a:t>,   </a:t>
            </a:r>
            <a:r>
              <a:rPr>
                <a:solidFill>
                  <a:srgbClr val="4070A0"/>
                </a:solidFill>
                <a:latin typeface="Courier"/>
              </a:rPr>
              <a:t>"1.4%"</a:t>
            </a:r>
            <a:r>
              <a:rPr>
                <a:latin typeface="Courier"/>
              </a:rPr>
              <a:t>,            </a:t>
            </a:r>
            <a:r>
              <a:rPr>
                <a:solidFill>
                  <a:srgbClr val="4070A0"/>
                </a:solidFill>
                <a:latin typeface="Courier"/>
              </a:rPr>
              <a:t>"pass"</a:t>
            </a:r>
            <a:r>
              <a:rPr>
                <a:latin typeface="Courier"/>
              </a:rPr>
              <a:t>,</a:t>
            </a:r>
            <a:br/>
            <a:r>
              <a:rPr>
                <a:latin typeface="Courier"/>
              </a:rPr>
              <a:t>  </a:t>
            </a:r>
            <a:r>
              <a:rPr>
                <a:solidFill>
                  <a:srgbClr val="4070A0"/>
                </a:solidFill>
                <a:latin typeface="Courier"/>
              </a:rPr>
              <a:t>"SD of WHZ"</a:t>
            </a:r>
            <a:r>
              <a:rPr>
                <a:latin typeface="Courier"/>
              </a:rPr>
              <a:t>,         </a:t>
            </a:r>
            <a:r>
              <a:rPr>
                <a:solidFill>
                  <a:srgbClr val="4070A0"/>
                </a:solidFill>
                <a:latin typeface="Courier"/>
              </a:rPr>
              <a:t>"1.22"</a:t>
            </a:r>
            <a:r>
              <a:rPr>
                <a:latin typeface="Courier"/>
              </a:rPr>
              <a:t>,            </a:t>
            </a:r>
            <a:r>
              <a:rPr>
                <a:solidFill>
                  <a:srgbClr val="4070A0"/>
                </a:solidFill>
                <a:latin typeface="Courier"/>
              </a:rPr>
              <a:t>"fail"</a:t>
            </a:r>
            <a:r>
              <a:rPr>
                <a:latin typeface="Courier"/>
              </a:rPr>
              <a:t>,</a:t>
            </a:r>
            <a:br/>
            <a:r>
              <a:rPr>
                <a:latin typeface="Courier"/>
              </a:rPr>
              <a:t>  </a:t>
            </a:r>
            <a:r>
              <a:rPr>
                <a:solidFill>
                  <a:srgbClr val="4070A0"/>
                </a:solidFill>
                <a:latin typeface="Courier"/>
              </a:rPr>
              <a:t>"Digit preference"</a:t>
            </a:r>
            <a:r>
              <a:rPr>
                <a:latin typeface="Courier"/>
              </a:rPr>
              <a:t>,  </a:t>
            </a:r>
            <a:r>
              <a:rPr>
                <a:solidFill>
                  <a:srgbClr val="4070A0"/>
                </a:solidFill>
                <a:latin typeface="Courier"/>
              </a:rPr>
              <a:t>"69% (team 2)"</a:t>
            </a:r>
            <a:r>
              <a:rPr>
                <a:latin typeface="Courier"/>
              </a:rPr>
              <a:t>,    </a:t>
            </a:r>
            <a:r>
              <a:rPr>
                <a:solidFill>
                  <a:srgbClr val="4070A0"/>
                </a:solidFill>
                <a:latin typeface="Courier"/>
              </a:rPr>
              <a:t>"fail"</a:t>
            </a:r>
            <a:r>
              <a:rPr>
                <a:latin typeface="Courier"/>
              </a:rPr>
              <a:t>,</a:t>
            </a:r>
            <a:br/>
            <a:r>
              <a:rPr>
                <a:latin typeface="Courier"/>
              </a:rPr>
              <a:t>  </a:t>
            </a:r>
            <a:r>
              <a:rPr>
                <a:solidFill>
                  <a:srgbClr val="4070A0"/>
                </a:solidFill>
                <a:latin typeface="Courier"/>
              </a:rPr>
              <a:t>"Age heaping"</a:t>
            </a:r>
            <a:r>
              <a:rPr>
                <a:latin typeface="Courier"/>
              </a:rPr>
              <a:t>,       </a:t>
            </a:r>
            <a:r>
              <a:rPr>
                <a:solidFill>
                  <a:srgbClr val="4070A0"/>
                </a:solidFill>
                <a:latin typeface="Courier"/>
              </a:rPr>
              <a:t>"24%"</a:t>
            </a:r>
            <a:r>
              <a:rPr>
                <a:latin typeface="Courier"/>
              </a:rPr>
              <a:t>,             </a:t>
            </a:r>
            <a:r>
              <a:rPr>
                <a:solidFill>
                  <a:srgbClr val="4070A0"/>
                </a:solidFill>
                <a:latin typeface="Courier"/>
              </a:rPr>
              <a:t>"fail"</a:t>
            </a:r>
            <a:r>
              <a:rPr>
                <a:latin typeface="Courier"/>
              </a:rPr>
              <a:t>,</a:t>
            </a:r>
            <a:br/>
            <a:r>
              <a:rPr>
                <a:latin typeface="Courier"/>
              </a:rPr>
              <a:t>  </a:t>
            </a:r>
            <a:r>
              <a:rPr>
                <a:solidFill>
                  <a:srgbClr val="4070A0"/>
                </a:solidFill>
                <a:latin typeface="Courier"/>
              </a:rPr>
              <a:t>"Sex ratio"</a:t>
            </a:r>
            <a:r>
              <a:rPr>
                <a:latin typeface="Courier"/>
              </a:rPr>
              <a:t>,         </a:t>
            </a:r>
            <a:r>
              <a:rPr>
                <a:solidFill>
                  <a:srgbClr val="4070A0"/>
                </a:solidFill>
                <a:latin typeface="Courier"/>
              </a:rPr>
              <a:t>"1.05"</a:t>
            </a:r>
            <a:r>
              <a:rPr>
                <a:latin typeface="Courier"/>
              </a:rPr>
              <a:t>,            </a:t>
            </a:r>
            <a:r>
              <a:rPr>
                <a:solidFill>
                  <a:srgbClr val="4070A0"/>
                </a:solidFill>
                <a:latin typeface="Courier"/>
              </a:rPr>
              <a:t>"pass"</a:t>
            </a:r>
            <a:r>
              <a:rPr>
                <a:latin typeface="Courier"/>
              </a:rPr>
              <a:t>,</a:t>
            </a:r>
            <a:br/>
            <a:r>
              <a:rPr>
                <a:latin typeface="Courier"/>
              </a:rPr>
              <a:t>  </a:t>
            </a:r>
            <a:r>
              <a:rPr>
                <a:solidFill>
                  <a:srgbClr val="4070A0"/>
                </a:solidFill>
                <a:latin typeface="Courier"/>
              </a:rPr>
              <a:t>"Team bias"</a:t>
            </a:r>
            <a:r>
              <a:rPr>
                <a:latin typeface="Courier"/>
              </a:rPr>
              <a:t>,         </a:t>
            </a:r>
            <a:r>
              <a:rPr>
                <a:solidFill>
                  <a:srgbClr val="4070A0"/>
                </a:solidFill>
                <a:latin typeface="Courier"/>
              </a:rPr>
              <a:t>"-0.42 to -1.09"</a:t>
            </a:r>
            <a:r>
              <a:rPr>
                <a:latin typeface="Courier"/>
              </a:rPr>
              <a:t>,  </a:t>
            </a:r>
            <a:r>
              <a:rPr>
                <a:solidFill>
                  <a:srgbClr val="4070A0"/>
                </a:solidFill>
                <a:latin typeface="Courier"/>
              </a:rPr>
              <a:t>"fail"</a:t>
            </a:r>
            <a:br/>
            <a:r>
              <a:rPr>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verdict</a:t>
            </a:r>
          </a:p>
        </p:txBody>
      </p:sp>
      <p:sp>
        <p:nvSpPr>
          <p:cNvPr id="3" name="Content Placeholder 2"/>
          <p:cNvSpPr>
            <a:spLocks noGrp="1"/>
          </p:cNvSpPr>
          <p:nvPr>
            <p:ph idx="1"/>
          </p:nvPr>
        </p:nvSpPr>
        <p:spPr/>
        <p:txBody>
          <a:bodyPr/>
          <a:lstStyle/>
          <a:p>
            <a:pPr lvl="0"/>
            <a:r>
              <a:rPr b="1"/>
              <a:t>Reject the survey.</a:t>
            </a:r>
            <a:r>
              <a:rPr/>
              <a:t> Defensible with four failures, and expensive — six weeks and a budget, gone.</a:t>
            </a:r>
          </a:p>
          <a:p>
            <a:pPr lvl="0"/>
            <a:r>
              <a:rPr b="1"/>
              <a:t>Accept with stated limitations.</a:t>
            </a:r>
            <a:r>
              <a:rPr/>
              <a:t> Report the prevalence with the plausibility table beside it and an explicit…</a:t>
            </a:r>
          </a:p>
          <a:p>
            <a:pPr lvl="0"/>
            <a:r>
              <a:rPr b="1"/>
              <a:t>Reanalyse excluding team 3.</a:t>
            </a:r>
            <a:r>
              <a:rPr/>
              <a:t> Defensible only if you say so prominently, and it costs a quarter of the sample and…</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Write it up without accusing anyone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Do not write</a:t>
                      </a:r>
                    </a:p>
                  </a:txBody>
                  <a:tcPr/>
                </a:tc>
                <a:tc>
                  <a:txBody>
                    <a:bodyPr/>
                    <a:lstStyle/>
                    <a:p>
                      <a:pPr lvl="0" indent="0" marL="0">
                        <a:buNone/>
                      </a:pPr>
                      <a:r>
                        <a:rPr/>
                        <a:t>Write</a:t>
                      </a:r>
                    </a:p>
                  </a:txBody>
                  <a:tcPr/>
                </a:tc>
              </a:tr>
              <a:tr h="0">
                <a:tc>
                  <a:txBody>
                    <a:bodyPr/>
                    <a:lstStyle/>
                    <a:p>
                      <a:pPr lvl="0" indent="0" marL="0">
                        <a:buNone/>
                      </a:pPr>
                      <a:r>
                        <a:rPr/>
                        <a:t>“Team 2’s measurements are unreliable”</a:t>
                      </a:r>
                    </a:p>
                  </a:txBody>
                </a:tc>
                <a:tc>
                  <a:txBody>
                    <a:bodyPr/>
                    <a:lstStyle/>
                    <a:p>
                      <a:pPr lvl="0" indent="0" marL="0">
                        <a:buNone/>
                      </a:pPr>
                      <a:r>
                        <a:rPr/>
                        <a:t>“Team 2’s height readings end in .0 or .5 in 69% of cases against 18-23% for other teams, consistent with reading the board to the nearest half centimetre”</a:t>
                      </a:r>
                    </a:p>
                  </a:txBody>
                </a:tc>
              </a:tr>
              <a:tr h="0">
                <a:tc>
                  <a:txBody>
                    <a:bodyPr/>
                    <a:lstStyle/>
                    <a:p>
                      <a:pPr lvl="0" indent="0" marL="0">
                        <a:buNone/>
                      </a:pPr>
                      <a:r>
                        <a:rPr/>
                        <a:t>“Team 3 falsified measurements”</a:t>
                      </a:r>
                    </a:p>
                  </a:txBody>
                </a:tc>
                <a:tc>
                  <a:txBody>
                    <a:bodyPr/>
                    <a:lstStyle/>
                    <a:p>
                      <a:pPr lvl="0" indent="0" marL="0">
                        <a:buNone/>
                      </a:pPr>
                      <a:r>
                        <a:rPr/>
                        <a:t>“Team 3’s mean weight-for-height is 0.4 to 0.7 z-scores below the other teams. Clusters were assigned independently of nutrition status, so this is most consistent with a measurement or calibration difference”</a:t>
                      </a:r>
                    </a:p>
                  </a:txBody>
                </a:tc>
              </a:tr>
              <a:tr h="0">
                <a:tc>
                  <a:txBody>
                    <a:bodyPr/>
                    <a:lstStyle/>
                    <a:p>
                      <a:pPr lvl="0" indent="0" marL="0">
                        <a:buNone/>
                      </a:pPr>
                      <a:r>
                        <a:rPr/>
                        <a:t>“Ages are inaccurate”</a:t>
                      </a:r>
                    </a:p>
                  </a:txBody>
                </a:tc>
                <a:tc>
                  <a:txBody>
                    <a:bodyPr/>
                    <a:lstStyle/>
                    <a:p>
                      <a:pPr lvl="0" indent="0" marL="0">
                        <a:buNone/>
                      </a:pPr>
                      <a:r>
                        <a:rPr/>
                        <a:t>“24% of ages fall on an exact whole year against 9% expected, indicating age was estimated rather than documented for a substantial share of children”</a:t>
                      </a:r>
                    </a:p>
                  </a:txBody>
                </a:tc>
              </a:tr>
            </a:tbl>
          </a:graphicData>
        </a:graphic>
      </p:graphicFrame>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know whether the survey can be believed and with what caveats.</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https://data-analysis.cassion.dev/courses/nutrition-analysis-cmam-smart/nutrition-05-plausibility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this survey be believed?</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The SMART plausibility report, on a survey that fails two of its checks. A standard deviation of 1.22, one team measuring 0.6 z-scores low, 69% of its heights on a half centimetre, and a quarter of ages on a whole year.</vt:lpwstr>
  </property>
</Properties>
</file>