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3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slide" Target="slides/slide26.xml" /><Relationship Id="rId28" Type="http://schemas.openxmlformats.org/officeDocument/2006/relationships/slide" Target="slides/slide27.xml" /><Relationship Id="rId29" Type="http://schemas.openxmlformats.org/officeDocument/2006/relationships/slide" Target="slides/slide28.xml" /><Relationship Id="rId30" Type="http://schemas.openxmlformats.org/officeDocument/2006/relationships/notesMaster" Target="notesMasters/notesMaster1.xml" /><Relationship Id="rId32" Type="http://schemas.openxmlformats.org/officeDocument/2006/relationships/viewProps" Target="viewProps.xml" /><Relationship Id="rId31" Type="http://schemas.openxmlformats.org/officeDocument/2006/relationships/presProps" Target="presProps.xml" /><Relationship Id="rId1" Type="http://schemas.openxmlformats.org/officeDocument/2006/relationships/slideMaster" Target="slideMasters/slideMaster1.xml" /><Relationship Id="rId34" Type="http://schemas.openxmlformats.org/officeDocument/2006/relationships/tableStyles" Target="tableStyles.xml" /><Relationship Id="rId33"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20.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5.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6.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7.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rapport de plausibilité SMART, sur une enquête qui échoue à deux de ses contrôles. Un écart-type de 1,22, une équipe mesurant 0,6 score z trop bas, 69 % de ses tailles sur un demi-centimètre, et un quart des âges sur une année entière.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méthodologie SMART fait quelque chose d’inhabituel et de précieux — elle publie un ensemble de contrôles qu’une enquête doit passer avant que sa prévalence soit employée, et ces contrôles se calculent sur les données de l’enquête elle-même. Cela signifie qu’une enquête peut être rejetée sur ses propres preuves, avant toute discussion sur le sens du nombre. Cette leçon applique les contrôles à l’enquête SMART de la plateforme, qui en passe certains et en échoue d’autres.</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 sur 864, environ 1,4 %. Passe. Un taux de signalement au-dessus de quelques pour cent signale des problèmes de mesure ou de saisie assez graves pour mettre en doute tout le reste, si bien que ce contrôle passe en premier et conditionne les autres.</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1,22. Hors de la bande acceptable, à sa limite haute. C’est le nombre le plus important d’un rapport de plausibilité et il vaut la peine d’être précis sur les raisons. La population de référence de l’OMS a un écart-type de 1 par construction. Une population réelle est légèrement plus dispersée, si bien que 1,0 à 1,2 est ce que produit une enquête bien mesurée. Au-delà, la dispersion est gonflée par quelque chose, et il y a trois candidats. Un écart-type gonflé fait monter la prévalence. Une distribution plus large place davantage d’enfants au-delà d’un seuil fixe, si bien que la MAG monte sans qu’un seul enfant ne soit plus malnutri. C’est la raison d’être du contrôle et la raison pour laquelle il n’est pas facultatif.</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Une mesure lue sur un instrument a un dernier chiffre quasi uniforme. Une mesure arrondie à l’œil non.</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Deux chiffres sur dix font 20 % en l’absence de préférence. Les équipes 1, 3 et 4 y sont. L’équipe 2 est à 69 %, trois fois et demie les autres. Échec, et cela n’exige aucun test de signification — la discipline d’étalonnage du cours d’évaluation s’applique aux résultats marginaux, et celui-ci ne l’est pas. Le mécanisme se nomme : l’équipe a lu la toise au demi-centimètre le plus proche au lieu du millimètre. Notez ce que cela produit. Arrondir au 0,5 cm ajoute du bruit à la taille, qui se propage au poids-pour-taille, qui gonfle l’écart-type — si bien que les deux contrôles échoués sont liés et que l’un cause en partie l’autre.</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24 % sur une année entière, contre environ 9 % attendus. Soixante-six enfants à exactement 24 mois, contre 15 et 19 de part et d’autre. Échec, et la cause n’est presque jamais la négligence — c’est que les actes de naissance ne sont pas universels et qu’un accompagnant interrogé sur l’âge d’un enfant répond en années. L’action corrective est un calendrier d’événements locaux et un questionnement croisé, non une réprimande. Cela compte ici pour une raison précise. Les normes de l’OMS changent de table de référence à 24 mois et les groupes d’âge SMART sont bornés aux multiples de 12 mois, si bien que l’attraction dépose un paquet d’enfants exactement là où la classification change.</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Sex-ratio proche de 1,0 — passe. Les moyennes d’équipe s’étalent de -0,42 à -1,09. Échec. Les grappes ont été attribuées aux équipes indépendamment de l’état nutritionnel, si bien qu’un écart de 0,67 score z entre équipes n’est pas une différence entre les enfants, c’est une différence de mesure.</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coût est direct.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grappes de l’équipe 3 donnent une MAG de 22,3 % contre 9,2 % à 16,2 % pour les autres. L’équipe 3 apporte un quart de l’échantillon et tire l’estimation d’ensemble vers le haut d’environ deux points.</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Quatre échecs. Ce qui suit est un jugement, non un résultat arithmétique, et les options honnêtes sont au nombre de trois. Ce qu’il ne faut pas faire est de publier la prévalence sans le rapport de plausibilité. Le nombre n’est pas faux ; il est sans qualification, et la qualification change ce qu’il soutient.</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colonne de droite nomme ce qui a été observé, son ampleur et un mécanisme. C’est aussi ce qui rend l’action corrective évidente — réétalonner une balance, reformer à la lecture de la toise, ajouter un calendrier d’événements — là où la colonne de gauche produit une équipe sur la défensive et de moins bonnes données au tour suivant.</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Vous savez si l’enquête est croyable et sous quelles réserves. La leçon suivante en tire le nombre pour lequel elle existe — prévalences de la MAG et de la MAS, avec un intervalle tenant compte du plan en grappes, lues au regard des phases IPC.</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nutrition-analysis-cmam-smart/nutrition-05-plausibility"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Cette enquête est-elle croyable ?</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 rapport de plausibilité SMART, sur une enquête qui échoue à deux de ses contrôles. Un écart-type de 1,22, une équipe mesurant 0,6 score z trop bas, 69 % de ses tailles sur un demi-centimètre, et un quart des âges sur une année entière.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5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Une enquête est acceptée ou ne l’est pas</a:t>
            </a:r>
          </a:p>
          <a:p>
            <a:pPr lvl="0"/>
            <a:r>
              <a:rPr/>
              <a:t>Les contrôles</a:t>
            </a:r>
          </a:p>
          <a:p>
            <a:pPr lvl="0"/>
            <a:r>
              <a:rPr/>
              <a:t>Les signalements</a:t>
            </a:r>
          </a:p>
          <a:p>
            <a:pPr lvl="0"/>
            <a:r>
              <a:rPr/>
              <a:t>L’écart-type</a:t>
            </a:r>
          </a:p>
          <a:p>
            <a:pPr lvl="0"/>
            <a:r>
              <a:rPr/>
              <a:t>La préférence de chiffres</a:t>
            </a:r>
          </a:p>
          <a:p>
            <a:pPr lvl="0"/>
            <a:r>
              <a:rPr/>
              <a:t>L’attraction des âges</a:t>
            </a:r>
          </a:p>
          <a:p>
            <a:pPr lvl="0"/>
            <a:r>
              <a:rPr/>
              <a:t>Sex-ratio et biais d’équipe</a:t>
            </a:r>
          </a:p>
          <a:p>
            <a:pPr lvl="0"/>
            <a:r>
              <a:rPr/>
              <a:t>Le verdict</a:t>
            </a:r>
          </a:p>
          <a:p>
            <a:pPr lvl="0"/>
            <a:r>
              <a:rPr/>
              <a:t>Rédigez sans accuser personne</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Une enquête est acceptée ou ne l’est pas</a:t>
            </a:r>
          </a:p>
        </p:txBody>
      </p:sp>
      <p:sp>
        <p:nvSpPr>
          <p:cNvPr id="3" name="Content Placeholder 2"/>
          <p:cNvSpPr>
            <a:spLocks noGrp="1"/>
          </p:cNvSpPr>
          <p:nvPr>
            <p:ph idx="1"/>
          </p:nvPr>
        </p:nvSpPr>
        <p:spPr/>
        <p:txBody>
          <a:bodyPr/>
          <a:lstStyle/>
          <a:p>
            <a:pPr lvl="0"/>
            <a:r>
              <a:rPr/>
              <a:t>La méthodologie SMART fait quelque chose d’inhabituel et de précieux — elle publie un ensemble de contrôles qu’une enquête doit passer avant que sa prévalence soit employée, et ces contrôles se calculent sur les données de l’enquête elle-même.</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contrôles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Contrôle</a:t>
                      </a:r>
                    </a:p>
                  </a:txBody>
                  <a:tcPr/>
                </a:tc>
                <a:tc>
                  <a:txBody>
                    <a:bodyPr/>
                    <a:lstStyle/>
                    <a:p>
                      <a:pPr lvl="0" indent="0" marL="0">
                        <a:buNone/>
                      </a:pPr>
                      <a:r>
                        <a:rPr/>
                        <a:t>Ce qu’il détecte</a:t>
                      </a:r>
                    </a:p>
                  </a:txBody>
                  <a:tcPr/>
                </a:tc>
                <a:tc>
                  <a:txBody>
                    <a:bodyPr/>
                    <a:lstStyle/>
                    <a:p>
                      <a:pPr lvl="0" indent="0" marL="0">
                        <a:buNone/>
                      </a:pPr>
                      <a:r>
                        <a:rPr/>
                        <a:t>Acceptable</a:t>
                      </a:r>
                    </a:p>
                  </a:txBody>
                  <a:tcPr/>
                </a:tc>
              </a:tr>
              <a:tr h="0">
                <a:tc>
                  <a:txBody>
                    <a:bodyPr/>
                    <a:lstStyle/>
                    <a:p>
                      <a:pPr lvl="0" indent="0" marL="0">
                        <a:buNone/>
                      </a:pPr>
                      <a:r>
                        <a:rPr b="1"/>
                        <a:t>Valeurs signalées</a:t>
                      </a:r>
                    </a:p>
                  </a:txBody>
                </a:tc>
                <a:tc>
                  <a:txBody>
                    <a:bodyPr/>
                    <a:lstStyle/>
                    <a:p>
                      <a:pPr lvl="0" indent="0" marL="0">
                        <a:buNone/>
                      </a:pPr>
                      <a:r>
                        <a:rPr/>
                        <a:t>Mesures impossibles ou extrêmes</a:t>
                      </a:r>
                    </a:p>
                  </a:txBody>
                </a:tc>
                <a:tc>
                  <a:txBody>
                    <a:bodyPr/>
                    <a:lstStyle/>
                    <a:p>
                      <a:pPr lvl="0" indent="0" marL="0">
                        <a:buNone/>
                      </a:pPr>
                      <a:r>
                        <a:rPr/>
                        <a:t>sous 2,5 % environ</a:t>
                      </a:r>
                    </a:p>
                  </a:txBody>
                </a:tc>
              </a:tr>
              <a:tr h="0">
                <a:tc>
                  <a:txBody>
                    <a:bodyPr/>
                    <a:lstStyle/>
                    <a:p>
                      <a:pPr lvl="0" indent="0" marL="0">
                        <a:buNone/>
                      </a:pPr>
                      <a:r>
                        <a:rPr b="1"/>
                        <a:t>Écart-type du WHZ</a:t>
                      </a:r>
                    </a:p>
                  </a:txBody>
                </a:tc>
                <a:tc>
                  <a:txBody>
                    <a:bodyPr/>
                    <a:lstStyle/>
                    <a:p>
                      <a:pPr lvl="0" indent="0" marL="0">
                        <a:buNone/>
                      </a:pPr>
                      <a:r>
                        <a:rPr/>
                        <a:t>Erreur de mesure gonflant la dispersion</a:t>
                      </a:r>
                    </a:p>
                  </a:txBody>
                </a:tc>
                <a:tc>
                  <a:txBody>
                    <a:bodyPr/>
                    <a:lstStyle/>
                    <a:p>
                      <a:pPr lvl="0" indent="0" marL="0">
                        <a:buNone/>
                      </a:pPr>
                      <a:r>
                        <a:rPr/>
                        <a:t>0,8 à 1,2</a:t>
                      </a:r>
                    </a:p>
                  </a:txBody>
                </a:tc>
              </a:tr>
              <a:tr h="0">
                <a:tc>
                  <a:txBody>
                    <a:bodyPr/>
                    <a:lstStyle/>
                    <a:p>
                      <a:pPr lvl="0" indent="0" marL="0">
                        <a:buNone/>
                      </a:pPr>
                      <a:r>
                        <a:rPr b="1"/>
                        <a:t>Préférence de chiffres</a:t>
                      </a:r>
                    </a:p>
                  </a:txBody>
                </a:tc>
                <a:tc>
                  <a:txBody>
                    <a:bodyPr/>
                    <a:lstStyle/>
                    <a:p>
                      <a:pPr lvl="0" indent="0" marL="0">
                        <a:buNone/>
                      </a:pPr>
                      <a:r>
                        <a:rPr/>
                        <a:t>Arrondi plutôt que lecture</a:t>
                      </a:r>
                    </a:p>
                  </a:txBody>
                </a:tc>
                <a:tc>
                  <a:txBody>
                    <a:bodyPr/>
                    <a:lstStyle/>
                    <a:p>
                      <a:pPr lvl="0" indent="0" marL="0">
                        <a:buNone/>
                      </a:pPr>
                      <a:r>
                        <a:rPr/>
                        <a:t>faible, et homogène entre équipes</a:t>
                      </a:r>
                    </a:p>
                  </a:txBody>
                </a:tc>
              </a:tr>
              <a:tr h="0">
                <a:tc>
                  <a:txBody>
                    <a:bodyPr/>
                    <a:lstStyle/>
                    <a:p>
                      <a:pPr lvl="0" indent="0" marL="0">
                        <a:buNone/>
                      </a:pPr>
                      <a:r>
                        <a:rPr b="1"/>
                        <a:t>Attraction des âges</a:t>
                      </a:r>
                    </a:p>
                  </a:txBody>
                </a:tc>
                <a:tc>
                  <a:txBody>
                    <a:bodyPr/>
                    <a:lstStyle/>
                    <a:p>
                      <a:pPr lvl="0" indent="0" marL="0">
                        <a:buNone/>
                      </a:pPr>
                      <a:r>
                        <a:rPr/>
                        <a:t>Âge estimé plutôt que documenté</a:t>
                      </a:r>
                    </a:p>
                  </a:txBody>
                </a:tc>
                <a:tc>
                  <a:txBody>
                    <a:bodyPr/>
                    <a:lstStyle/>
                    <a:p>
                      <a:pPr lvl="0" indent="0" marL="0">
                        <a:buNone/>
                      </a:pPr>
                      <a:r>
                        <a:rPr/>
                        <a:t>faible</a:t>
                      </a:r>
                    </a:p>
                  </a:txBody>
                </a:tc>
              </a:tr>
              <a:tr h="0">
                <a:tc>
                  <a:txBody>
                    <a:bodyPr/>
                    <a:lstStyle/>
                    <a:p>
                      <a:pPr lvl="0" indent="0" marL="0">
                        <a:buNone/>
                      </a:pPr>
                      <a:r>
                        <a:rPr b="1"/>
                        <a:t>Sex-ratio</a:t>
                      </a:r>
                    </a:p>
                  </a:txBody>
                </a:tc>
                <a:tc>
                  <a:txBody>
                    <a:bodyPr/>
                    <a:lstStyle/>
                    <a:p>
                      <a:pPr lvl="0" indent="0" marL="0">
                        <a:buNone/>
                      </a:pPr>
                      <a:r>
                        <a:rPr/>
                        <a:t>Biais de sélection dans qui a été mesuré</a:t>
                      </a:r>
                    </a:p>
                  </a:txBody>
                </a:tc>
                <a:tc>
                  <a:txBody>
                    <a:bodyPr/>
                    <a:lstStyle/>
                    <a:p>
                      <a:pPr lvl="0" indent="0" marL="0">
                        <a:buNone/>
                      </a:pPr>
                      <a:r>
                        <a:rPr/>
                        <a:t>proche de 1,0</a:t>
                      </a:r>
                    </a:p>
                  </a:txBody>
                </a:tc>
              </a:tr>
              <a:tr h="0">
                <a:tc>
                  <a:txBody>
                    <a:bodyPr/>
                    <a:lstStyle/>
                    <a:p>
                      <a:pPr lvl="0" indent="0" marL="0">
                        <a:buNone/>
                      </a:pPr>
                      <a:r>
                        <a:rPr b="1"/>
                        <a:t>Biais d’équipe</a:t>
                      </a:r>
                    </a:p>
                  </a:txBody>
                </a:tc>
                <a:tc>
                  <a:txBody>
                    <a:bodyPr/>
                    <a:lstStyle/>
                    <a:p>
                      <a:pPr lvl="0" indent="0" marL="0">
                        <a:buNone/>
                      </a:pPr>
                      <a:r>
                        <a:rPr/>
                        <a:t>Une équipe qui mesure autrement</a:t>
                      </a:r>
                    </a:p>
                  </a:txBody>
                </a:tc>
                <a:tc>
                  <a:txBody>
                    <a:bodyPr/>
                    <a:lstStyle/>
                    <a:p>
                      <a:pPr lvl="0" indent="0" marL="0">
                        <a:buNone/>
                      </a:pPr>
                      <a:r>
                        <a:rPr/>
                        <a:t>moyennes proches entre équipes</a:t>
                      </a:r>
                    </a:p>
                  </a:txBody>
                </a:tc>
              </a:tr>
            </a:tbl>
          </a:graphicData>
        </a:graphic>
      </p:graphicFrame>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signalements — En Python</a:t>
            </a:r>
          </a:p>
        </p:txBody>
      </p:sp>
      <p:sp>
        <p:nvSpPr>
          <p:cNvPr id="3" name="Content Placeholder 2"/>
          <p:cNvSpPr>
            <a:spLocks noGrp="1"/>
          </p:cNvSpPr>
          <p:nvPr>
            <p:ph idx="1"/>
          </p:nvPr>
        </p:nvSpPr>
        <p:spPr/>
        <p:txBody>
          <a:bodyPr/>
          <a:lstStyle/>
          <a:p>
            <a:pPr lvl="0" indent="0">
              <a:buNone/>
            </a:pPr>
            <a:r>
              <a:rPr>
                <a:latin typeface="Courier"/>
              </a:rPr>
              <a:t>computable </a:t>
            </a:r>
            <a:r>
              <a:rPr>
                <a:solidFill>
                  <a:srgbClr val="666666"/>
                </a:solidFill>
                <a:latin typeface="Courier"/>
              </a:rPr>
              <a:t>=</a:t>
            </a:r>
            <a:r>
              <a:rPr>
                <a:latin typeface="Courier"/>
              </a:rPr>
              <a:t> smart[</a:t>
            </a:r>
            <a:r>
              <a:rPr>
                <a:solidFill>
                  <a:srgbClr val="4070A0"/>
                </a:solidFill>
                <a:latin typeface="Courier"/>
              </a:rPr>
              <a:t>"whz"</a:t>
            </a:r>
            <a:r>
              <a:rPr>
                <a:latin typeface="Courier"/>
              </a:rPr>
              <a:t>].notna()</a:t>
            </a:r>
            <a:br/>
            <a:r>
              <a:rPr>
                <a:latin typeface="Courier"/>
              </a:rPr>
              <a:t>flagged </a:t>
            </a:r>
            <a:r>
              <a:rPr>
                <a:solidFill>
                  <a:srgbClr val="666666"/>
                </a:solidFill>
                <a:latin typeface="Courier"/>
              </a:rPr>
              <a:t>=</a:t>
            </a:r>
            <a:r>
              <a:rPr>
                <a:latin typeface="Courier"/>
              </a:rPr>
              <a:t> computable </a:t>
            </a:r>
            <a:r>
              <a:rPr>
                <a:solidFill>
                  <a:srgbClr val="666666"/>
                </a:solidFill>
                <a:latin typeface="Courier"/>
              </a:rPr>
              <a:t>&amp;</a:t>
            </a:r>
            <a:r>
              <a:rPr>
                <a:latin typeface="Courier"/>
              </a:rPr>
              <a:t> </a:t>
            </a:r>
            <a:r>
              <a:rPr>
                <a:solidFill>
                  <a:srgbClr val="666666"/>
                </a:solidFill>
                <a:latin typeface="Courier"/>
              </a:rPr>
              <a:t>~</a:t>
            </a:r>
            <a:r>
              <a:rPr>
                <a:latin typeface="Courier"/>
              </a:rPr>
              <a: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computable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computable, </a:t>
            </a:r>
            <a:r>
              <a:rPr>
                <a:solidFill>
                  <a:srgbClr val="4070A0"/>
                </a:solidFill>
                <a:latin typeface="Courier"/>
              </a:rPr>
              <a:t>{</a:t>
            </a:r>
            <a:r>
              <a:rPr>
                <a:latin typeface="Courier"/>
              </a:rPr>
              <a:t>flagged</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a:t>
            </a:r>
            <a:r>
              <a:rPr>
                <a:solidFill>
                  <a:srgbClr val="BB6688"/>
                </a:solidFill>
                <a:latin typeface="Courier"/>
              </a:rPr>
              <a:t> flagged "</a:t>
            </a:r>
            <a:br/>
            <a:r>
              <a:rPr>
                <a:latin typeface="Courier"/>
              </a:rPr>
              <a:t>      </a:t>
            </a:r>
            <a:r>
              <a:rPr>
                <a:solidFill>
                  <a:srgbClr val="BB6688"/>
                </a:solidFill>
                <a:latin typeface="Courier"/>
              </a:rPr>
              <a:t>f"(</a:t>
            </a:r>
            <a:r>
              <a:rPr>
                <a:solidFill>
                  <a:srgbClr val="4070A0"/>
                </a:solidFill>
                <a:latin typeface="Courier"/>
              </a:rPr>
              <a:t>{</a:t>
            </a:r>
            <a:r>
              <a:rPr>
                <a:latin typeface="Courier"/>
              </a:rPr>
              <a:t>flagged</a:t>
            </a:r>
            <a:r>
              <a:rPr>
                <a:solidFill>
                  <a:srgbClr val="4070A0"/>
                </a:solidFill>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computable</a:t>
            </a:r>
            <a:r>
              <a:rPr>
                <a:solidFill>
                  <a:srgbClr val="4070A0"/>
                </a:solidFill>
                <a:latin typeface="Courier"/>
              </a:rPr>
              <a:t>.</a:t>
            </a:r>
            <a:r>
              <a:rPr>
                <a:solidFill>
                  <a:srgbClr val="008000"/>
                </a:solidFill>
                <a:latin typeface="Courier"/>
              </a:rPr>
              <a:t>sum</a:t>
            </a:r>
            <a:r>
              <a:rPr>
                <a:latin typeface="Courier"/>
              </a:rPr>
              <a:t>()</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signalements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(whz))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flagged =</a:t>
            </a:r>
            <a:r>
              <a:rPr>
                <a:latin typeface="Courier"/>
              </a:rPr>
              <a:t> </a:t>
            </a:r>
            <a:r>
              <a:rPr>
                <a:solidFill>
                  <a:srgbClr val="06287E"/>
                </a:solidFill>
                <a:latin typeface="Courier"/>
              </a:rPr>
              <a:t>sum</a:t>
            </a:r>
            <a:r>
              <a:rPr>
                <a:latin typeface="Courier"/>
              </a:rPr>
              <a:t>(</a:t>
            </a:r>
            <a:r>
              <a:rPr>
                <a:solidFill>
                  <a:srgbClr val="4070A0"/>
                </a:solidFill>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a:t>
            </a:r>
            <a:r>
              <a:rPr>
                <a:solidFill>
                  <a:srgbClr val="7D9029"/>
                </a:solidFill>
                <a:latin typeface="Courier"/>
              </a:rPr>
              <a:t>rate =</a:t>
            </a:r>
            <a:r>
              <a:rPr>
                <a:latin typeface="Courier"/>
              </a:rPr>
              <a:t> flagged </a:t>
            </a:r>
            <a:r>
              <a:rPr>
                <a:solidFill>
                  <a:srgbClr val="4070A0"/>
                </a:solidFill>
                <a:latin typeface="Courier"/>
              </a:rPr>
              <a:t>/</a:t>
            </a:r>
            <a:r>
              <a:rPr>
                <a:latin typeface="Courier"/>
              </a:rPr>
              <a:t> n)</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L’écart-type — En Python</a:t>
            </a:r>
          </a:p>
        </p:txBody>
      </p:sp>
      <p:sp>
        <p:nvSpPr>
          <p:cNvPr id="3" name="Content Placeholder 2"/>
          <p:cNvSpPr>
            <a:spLocks noGrp="1"/>
          </p:cNvSpPr>
          <p:nvPr>
            <p:ph idx="1"/>
          </p:nvPr>
        </p:nvSpPr>
        <p:spPr/>
        <p:txBody>
          <a:bodyPr/>
          <a:lstStyle/>
          <a:p>
            <a:pPr lvl="0" indent="0">
              <a:buNone/>
            </a:pPr>
            <a:r>
              <a:rPr>
                <a:latin typeface="Courier"/>
              </a:rPr>
              <a:t>analysable </a:t>
            </a:r>
            <a:r>
              <a:rPr>
                <a:solidFill>
                  <a:srgbClr val="666666"/>
                </a:solidFill>
                <a:latin typeface="Courier"/>
              </a:rPr>
              <a:t>=</a:t>
            </a:r>
            <a:r>
              <a:rPr>
                <a:latin typeface="Courier"/>
              </a:rPr>
              <a:t> smart.loc[smart[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"whz"</a:t>
            </a:r>
            <a:r>
              <a:rPr>
                <a:latin typeface="Courier"/>
              </a:rPr>
              <a:t>]</a:t>
            </a:r>
            <a:br/>
            <a:r>
              <a:rPr>
                <a:solidFill>
                  <a:srgbClr val="008000"/>
                </a:solidFill>
                <a:latin typeface="Courier"/>
              </a:rPr>
              <a:t>print</a:t>
            </a:r>
            <a:r>
              <a:rPr>
                <a:latin typeface="Courier"/>
              </a:rPr>
              <a:t>(</a:t>
            </a:r>
            <a:r>
              <a:rPr>
                <a:solidFill>
                  <a:srgbClr val="BB6688"/>
                </a:solidFill>
                <a:latin typeface="Courier"/>
              </a:rPr>
              <a:t>f"n = </a:t>
            </a:r>
            <a:r>
              <a:rPr>
                <a:solidFill>
                  <a:srgbClr val="4070A0"/>
                </a:solidFill>
                <a:latin typeface="Courier"/>
              </a:rPr>
              <a:t>{</a:t>
            </a:r>
            <a:r>
              <a:rPr>
                <a:solidFill>
                  <a:srgbClr val="008000"/>
                </a:solidFill>
                <a:latin typeface="Courier"/>
              </a:rPr>
              <a:t>len</a:t>
            </a:r>
            <a:r>
              <a:rPr>
                <a:latin typeface="Courier"/>
              </a:rPr>
              <a:t>(analysable)</a:t>
            </a:r>
            <a:r>
              <a:rPr>
                <a:solidFill>
                  <a:srgbClr val="4070A0"/>
                </a:solidFill>
                <a:latin typeface="Courier"/>
              </a:rPr>
              <a:t>}</a:t>
            </a:r>
            <a:r>
              <a:rPr>
                <a:solidFill>
                  <a:srgbClr val="BB6688"/>
                </a:solidFill>
                <a:latin typeface="Courier"/>
              </a:rPr>
              <a:t>, mean = </a:t>
            </a:r>
            <a:r>
              <a:rPr>
                <a:solidFill>
                  <a:srgbClr val="4070A0"/>
                </a:solidFill>
                <a:latin typeface="Courier"/>
              </a:rPr>
              <a:t>{</a:t>
            </a:r>
            <a:r>
              <a:rPr>
                <a:latin typeface="Courier"/>
              </a:rPr>
              <a:t>analysable</a:t>
            </a:r>
            <a:r>
              <a:rPr>
                <a:solidFill>
                  <a:srgbClr val="4070A0"/>
                </a:solidFill>
                <a:latin typeface="Courier"/>
              </a:rPr>
              <a:t>.</a:t>
            </a:r>
            <a:r>
              <a:rPr>
                <a:latin typeface="Courier"/>
              </a:rPr>
              <a:t>mean()</a:t>
            </a:r>
            <a:r>
              <a:rPr>
                <a:solidFill>
                  <a:srgbClr val="4070A0"/>
                </a:solidFill>
                <a:latin typeface="Courier"/>
              </a:rPr>
              <a:t>:.2f}</a:t>
            </a:r>
            <a:r>
              <a:rPr>
                <a:solidFill>
                  <a:srgbClr val="BB6688"/>
                </a:solidFill>
                <a:latin typeface="Courier"/>
              </a:rPr>
              <a:t>, "</a:t>
            </a:r>
            <a:br/>
            <a:r>
              <a:rPr>
                <a:latin typeface="Courier"/>
              </a:rPr>
              <a:t>      </a:t>
            </a:r>
            <a:r>
              <a:rPr>
                <a:solidFill>
                  <a:srgbClr val="BB6688"/>
                </a:solidFill>
                <a:latin typeface="Courier"/>
              </a:rPr>
              <a:t>f"sd = </a:t>
            </a:r>
            <a:r>
              <a:rPr>
                <a:solidFill>
                  <a:srgbClr val="4070A0"/>
                </a:solidFill>
                <a:latin typeface="Courier"/>
              </a:rPr>
              <a:t>{</a:t>
            </a:r>
            <a:r>
              <a:rPr>
                <a:latin typeface="Courier"/>
              </a:rPr>
              <a:t>analysable</a:t>
            </a:r>
            <a:r>
              <a:rPr>
                <a:solidFill>
                  <a:srgbClr val="4070A0"/>
                </a:solidFill>
                <a:latin typeface="Courier"/>
              </a:rPr>
              <a:t>.</a:t>
            </a:r>
            <a:r>
              <a:rPr>
                <a:latin typeface="Courier"/>
              </a:rPr>
              <a:t>std()</a:t>
            </a:r>
            <a:r>
              <a:rPr>
                <a:solidFill>
                  <a:srgbClr val="4070A0"/>
                </a:solidFill>
                <a:latin typeface="Courier"/>
              </a:rPr>
              <a:t>:.2f}</a:t>
            </a:r>
            <a:r>
              <a:rPr>
                <a:solidFill>
                  <a:srgbClr val="BB6688"/>
                </a:solidFill>
                <a:latin typeface="Courier"/>
              </a:rPr>
              <a:t>"</a:t>
            </a:r>
            <a:r>
              <a:rPr>
                <a:latin typeface="Courier"/>
              </a:rPr>
              <a:t>)</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L’écart-type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|&gt;</a:t>
            </a: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sd =</a:t>
            </a:r>
            <a:r>
              <a:rPr>
                <a:latin typeface="Courier"/>
              </a:rPr>
              <a:t> </a:t>
            </a:r>
            <a:r>
              <a:rPr>
                <a:solidFill>
                  <a:srgbClr val="06287E"/>
                </a:solidFill>
                <a:latin typeface="Courier"/>
              </a:rPr>
              <a:t>sd</a:t>
            </a:r>
            <a:r>
              <a:rPr>
                <a:latin typeface="Courier"/>
              </a:rPr>
              <a:t>(whz))</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L’écart-type</a:t>
            </a:r>
          </a:p>
        </p:txBody>
      </p:sp>
      <p:sp>
        <p:nvSpPr>
          <p:cNvPr id="3" name="Content Placeholder 2"/>
          <p:cNvSpPr>
            <a:spLocks noGrp="1"/>
          </p:cNvSpPr>
          <p:nvPr>
            <p:ph idx="1"/>
          </p:nvPr>
        </p:nvSpPr>
        <p:spPr/>
        <p:txBody>
          <a:bodyPr/>
          <a:lstStyle/>
          <a:p>
            <a:pPr lvl="0"/>
            <a:r>
              <a:rPr/>
              <a:t>1,22 — Hors de la bande acceptable, à sa limite haute</a:t>
            </a:r>
          </a:p>
          <a:p>
            <a:pPr lvl="0"/>
            <a:r>
              <a:rPr b="1"/>
              <a:t>L’erreur de mesure.</a:t>
            </a:r>
            <a:r>
              <a:rPr/>
              <a:t> Une erreur aléatoire sur le poids ou la taille élargit la distribution sans en déplacer le…</a:t>
            </a:r>
          </a:p>
          <a:p>
            <a:pPr lvl="0"/>
            <a:r>
              <a:rPr b="1"/>
              <a:t>Une population réellement hétérogène.</a:t>
            </a:r>
            <a:r>
              <a:rPr/>
              <a:t> Deux sous-populations très différentes échantillonnées ensemble.</a:t>
            </a:r>
          </a:p>
          <a:p>
            <a:pPr lvl="0"/>
            <a:r>
              <a:rPr b="1"/>
              <a:t>L’erreur de saisie.</a:t>
            </a:r>
            <a:r>
              <a:rPr/>
              <a:t> Chiffres inversés, mauvaises unités, enregistrements mélangés.</a:t>
            </a:r>
          </a:p>
          <a:p>
            <a:pPr lvl="0"/>
            <a:r>
              <a:rPr/>
              <a:t>Un écart-type gonflé fait monter la prévalence — Une distribution plus large place davantage d’enfants au-delà d’un…</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préférence de chiffres — En Python</a:t>
            </a:r>
          </a:p>
        </p:txBody>
      </p:sp>
      <p:sp>
        <p:nvSpPr>
          <p:cNvPr id="3" name="Content Placeholder 2"/>
          <p:cNvSpPr>
            <a:spLocks noGrp="1"/>
          </p:cNvSpPr>
          <p:nvPr>
            <p:ph idx="1"/>
          </p:nvPr>
        </p:nvSpPr>
        <p:spPr/>
        <p:txBody>
          <a:bodyPr/>
          <a:lstStyle/>
          <a:p>
            <a:pPr lvl="0" indent="0">
              <a:buNone/>
            </a:pPr>
            <a:r>
              <a:rPr>
                <a:latin typeface="Courier"/>
              </a:rPr>
              <a:t>smart[</a:t>
            </a:r>
            <a:r>
              <a:rPr>
                <a:solidFill>
                  <a:srgbClr val="4070A0"/>
                </a:solidFill>
                <a:latin typeface="Courier"/>
              </a:rPr>
              <a:t>"terminal"</a:t>
            </a:r>
            <a:r>
              <a:rPr>
                <a:latin typeface="Courier"/>
              </a:rPr>
              <a:t>] </a:t>
            </a:r>
            <a:r>
              <a:rPr>
                <a:solidFill>
                  <a:srgbClr val="666666"/>
                </a:solidFill>
                <a:latin typeface="Courier"/>
              </a:rPr>
              <a:t>=</a:t>
            </a:r>
            <a:r>
              <a:rPr>
                <a:latin typeface="Courier"/>
              </a:rPr>
              <a:t> (smart[</a:t>
            </a:r>
            <a:r>
              <a:rPr>
                <a:solidFill>
                  <a:srgbClr val="4070A0"/>
                </a:solidFill>
                <a:latin typeface="Courier"/>
              </a:rPr>
              <a:t>"height_cm"</a:t>
            </a:r>
            <a:r>
              <a:rPr>
                <a:latin typeface="Courier"/>
              </a:rPr>
              <a:t>] </a:t>
            </a:r>
            <a:r>
              <a:rPr>
                <a:solidFill>
                  <a:srgbClr val="666666"/>
                </a:solidFill>
                <a:latin typeface="Courier"/>
              </a:rPr>
              <a:t>*</a:t>
            </a:r>
            <a:r>
              <a:rPr>
                <a:latin typeface="Courier"/>
              </a:rPr>
              <a:t> </a:t>
            </a:r>
            <a:r>
              <a:rPr>
                <a:solidFill>
                  <a:srgbClr val="40A070"/>
                </a:solidFill>
                <a:latin typeface="Courier"/>
              </a:rPr>
              <a:t>10</a:t>
            </a:r>
            <a:r>
              <a:rPr>
                <a:latin typeface="Courier"/>
              </a:rPr>
              <a:t>).</a:t>
            </a:r>
            <a:r>
              <a:rPr>
                <a:solidFill>
                  <a:srgbClr val="008000"/>
                </a:solidFill>
                <a:latin typeface="Courier"/>
              </a:rPr>
              <a:t>round</a:t>
            </a:r>
            <a:r>
              <a:rPr>
                <a:latin typeface="Courier"/>
              </a:rPr>
              <a:t>() </a:t>
            </a:r>
            <a:r>
              <a:rPr>
                <a:solidFill>
                  <a:srgbClr val="666666"/>
                </a:solidFill>
                <a:latin typeface="Courier"/>
              </a:rPr>
              <a:t>%</a:t>
            </a:r>
            <a:r>
              <a:rPr>
                <a:latin typeface="Courier"/>
              </a:rPr>
              <a:t> </a:t>
            </a:r>
            <a:r>
              <a:rPr>
                <a:solidFill>
                  <a:srgbClr val="40A070"/>
                </a:solidFill>
                <a:latin typeface="Courier"/>
              </a:rPr>
              <a:t>10</a:t>
            </a:r>
            <a:br/>
            <a:r>
              <a:rPr>
                <a:latin typeface="Courier"/>
              </a:rPr>
              <a:t>by_team </a:t>
            </a:r>
            <a:r>
              <a:rPr>
                <a:solidFill>
                  <a:srgbClr val="666666"/>
                </a:solidFill>
                <a:latin typeface="Courier"/>
              </a:rPr>
              <a:t>=</a:t>
            </a:r>
            <a:r>
              <a:rPr>
                <a:latin typeface="Courier"/>
              </a:rPr>
              <a:t> (</a:t>
            </a:r>
            <a:br/>
            <a:r>
              <a:rPr>
                <a:latin typeface="Courier"/>
              </a:rPr>
              <a:t>    smart.assign(rounded</a:t>
            </a:r>
            <a:r>
              <a:rPr>
                <a:solidFill>
                  <a:srgbClr val="666666"/>
                </a:solidFill>
                <a:latin typeface="Courier"/>
              </a:rPr>
              <a:t>=</a:t>
            </a:r>
            <a:r>
              <a:rPr>
                <a:latin typeface="Courier"/>
              </a:rPr>
              <a:t>smart[</a:t>
            </a:r>
            <a:r>
              <a:rPr>
                <a:solidFill>
                  <a:srgbClr val="4070A0"/>
                </a:solidFill>
                <a:latin typeface="Courier"/>
              </a:rPr>
              <a:t>"terminal"</a:t>
            </a:r>
            <a:r>
              <a:rPr>
                <a:latin typeface="Courier"/>
              </a:rPr>
              <a:t>].isin([</a:t>
            </a:r>
            <a:r>
              <a:rPr>
                <a:solidFill>
                  <a:srgbClr val="40A070"/>
                </a:solidFill>
                <a:latin typeface="Courier"/>
              </a:rPr>
              <a:t>0</a:t>
            </a:r>
            <a:r>
              <a:rPr>
                <a:latin typeface="Courier"/>
              </a:rPr>
              <a:t>, </a:t>
            </a:r>
            <a:r>
              <a:rPr>
                <a:solidFill>
                  <a:srgbClr val="40A070"/>
                </a:solidFill>
                <a:latin typeface="Courier"/>
              </a:rPr>
              <a:t>5</a:t>
            </a:r>
            <a:r>
              <a:rPr>
                <a:latin typeface="Courier"/>
              </a:rPr>
              <a:t>]))</a:t>
            </a:r>
            <a:br/>
            <a:r>
              <a:rPr>
                <a:latin typeface="Courier"/>
              </a:rPr>
              <a:t>    .groupby(</a:t>
            </a:r>
            <a:r>
              <a:rPr>
                <a:solidFill>
                  <a:srgbClr val="4070A0"/>
                </a:solidFill>
                <a:latin typeface="Courier"/>
              </a:rPr>
              <a:t>"team"</a:t>
            </a:r>
            <a:r>
              <a:rPr>
                <a:latin typeface="Courier"/>
              </a:rPr>
              <a:t>)</a:t>
            </a:r>
            <a:br/>
            <a:r>
              <a:rPr>
                <a:latin typeface="Courier"/>
              </a:rPr>
              <a:t>    .agg(rounded</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"rounded"</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((by_team[</a:t>
            </a:r>
            <a:r>
              <a:rPr>
                <a:solidFill>
                  <a:srgbClr val="4070A0"/>
                </a:solidFill>
                <a:latin typeface="Courier"/>
              </a:rPr>
              <a:t>"rounded"</a:t>
            </a:r>
            <a:r>
              <a:rPr>
                <a:latin typeface="Courier"/>
              </a:rPr>
              <a:t>]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0</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préférence de chiffres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rounded =</a:t>
            </a:r>
            <a:r>
              <a:rPr>
                <a:latin typeface="Courier"/>
              </a:rPr>
              <a:t> </a:t>
            </a:r>
            <a:r>
              <a:rPr>
                <a:solidFill>
                  <a:srgbClr val="06287E"/>
                </a:solidFill>
                <a:latin typeface="Courier"/>
              </a:rPr>
              <a:t>round</a:t>
            </a:r>
            <a:r>
              <a:rPr>
                <a:latin typeface="Courier"/>
              </a:rPr>
              <a:t>(height_cm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a:t>
            </a:r>
            <a:r>
              <a:rPr>
                <a:latin typeface="Courier"/>
              </a:rPr>
              <a:t> </a:t>
            </a:r>
            <a:r>
              <a:rPr>
                <a:solidFill>
                  <a:srgbClr val="40A070"/>
                </a:solidFill>
                <a:latin typeface="Courier"/>
              </a:rPr>
              <a:t>10</a:t>
            </a:r>
            <a:r>
              <a:rPr>
                <a:latin typeface="Courier"/>
              </a:rPr>
              <a:t> </a:t>
            </a:r>
            <a:r>
              <a:rPr>
                <a:solidFill>
                  <a:srgbClr val="4070A0"/>
                </a:solidFill>
                <a:latin typeface="Courier"/>
              </a:rPr>
              <a:t>%in%</a:t>
            </a:r>
            <a:r>
              <a:rPr>
                <a:latin typeface="Courier"/>
              </a:rPr>
              <a:t> </a:t>
            </a:r>
            <a:r>
              <a:rPr>
                <a:solidFill>
                  <a:srgbClr val="06287E"/>
                </a:solidFill>
                <a:latin typeface="Courier"/>
              </a:rPr>
              <a:t>c</a:t>
            </a:r>
            <a:r>
              <a:rPr>
                <a:latin typeface="Courier"/>
              </a:rPr>
              <a:t>(</a:t>
            </a:r>
            <a:r>
              <a:rPr>
                <a:solidFill>
                  <a:srgbClr val="40A070"/>
                </a:solidFill>
                <a:latin typeface="Courier"/>
              </a:rPr>
              <a:t>0</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share =</a:t>
            </a:r>
            <a:r>
              <a:rPr>
                <a:latin typeface="Courier"/>
              </a:rPr>
              <a:t> </a:t>
            </a:r>
            <a:r>
              <a:rPr>
                <a:solidFill>
                  <a:srgbClr val="06287E"/>
                </a:solidFill>
                <a:latin typeface="Courier"/>
              </a:rPr>
              <a:t>mean</a:t>
            </a:r>
            <a:r>
              <a:rPr>
                <a:latin typeface="Courier"/>
              </a:rPr>
              <a:t>(rounded),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team)</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préférence de chiffres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Équipe</a:t>
                      </a:r>
                    </a:p>
                  </a:txBody>
                  <a:tcPr/>
                </a:tc>
                <a:tc>
                  <a:txBody>
                    <a:bodyPr/>
                    <a:lstStyle/>
                    <a:p>
                      <a:pPr lvl="0" indent="0" marL="0">
                        <a:buNone/>
                      </a:pPr>
                      <a:r>
                        <a:rPr/>
                        <a:t>Tailles finissant par ,0 ou ,5</a:t>
                      </a:r>
                    </a:p>
                  </a:txBody>
                  <a:tcPr/>
                </a:tc>
              </a:tr>
              <a:tr h="0">
                <a:tc>
                  <a:txBody>
                    <a:bodyPr/>
                    <a:lstStyle/>
                    <a:p>
                      <a:pPr lvl="0" indent="0" marL="0">
                        <a:buNone/>
                      </a:pPr>
                      <a:r>
                        <a:rPr/>
                        <a:t>1</a:t>
                      </a:r>
                    </a:p>
                  </a:txBody>
                </a:tc>
                <a:tc>
                  <a:txBody>
                    <a:bodyPr/>
                    <a:lstStyle/>
                    <a:p>
                      <a:pPr lvl="0" indent="0" marL="0">
                        <a:buNone/>
                      </a:pPr>
                      <a:r>
                        <a:rPr/>
                        <a:t>18 %</a:t>
                      </a:r>
                    </a:p>
                  </a:txBody>
                </a:tc>
              </a:tr>
              <a:tr h="0">
                <a:tc>
                  <a:txBody>
                    <a:bodyPr/>
                    <a:lstStyle/>
                    <a:p>
                      <a:pPr lvl="0" indent="0" marL="0">
                        <a:buNone/>
                      </a:pPr>
                      <a:r>
                        <a:rPr b="1"/>
                        <a:t>2</a:t>
                      </a:r>
                    </a:p>
                  </a:txBody>
                </a:tc>
                <a:tc>
                  <a:txBody>
                    <a:bodyPr/>
                    <a:lstStyle/>
                    <a:p>
                      <a:pPr lvl="0" indent="0" marL="0">
                        <a:buNone/>
                      </a:pPr>
                      <a:r>
                        <a:rPr b="1"/>
                        <a:t>69 %</a:t>
                      </a:r>
                    </a:p>
                  </a:txBody>
                </a:tc>
              </a:tr>
              <a:tr h="0">
                <a:tc>
                  <a:txBody>
                    <a:bodyPr/>
                    <a:lstStyle/>
                    <a:p>
                      <a:pPr lvl="0" indent="0" marL="0">
                        <a:buNone/>
                      </a:pPr>
                      <a:r>
                        <a:rPr/>
                        <a:t>3</a:t>
                      </a:r>
                    </a:p>
                  </a:txBody>
                </a:tc>
                <a:tc>
                  <a:txBody>
                    <a:bodyPr/>
                    <a:lstStyle/>
                    <a:p>
                      <a:pPr lvl="0" indent="0" marL="0">
                        <a:buNone/>
                      </a:pPr>
                      <a:r>
                        <a:rPr/>
                        <a:t>18 %</a:t>
                      </a:r>
                    </a:p>
                  </a:txBody>
                </a:tc>
              </a:tr>
              <a:tr h="0">
                <a:tc>
                  <a:txBody>
                    <a:bodyPr/>
                    <a:lstStyle/>
                    <a:p>
                      <a:pPr lvl="0" indent="0" marL="0">
                        <a:buNone/>
                      </a:pPr>
                      <a:r>
                        <a:rPr/>
                        <a:t>4</a:t>
                      </a:r>
                    </a:p>
                  </a:txBody>
                </a:tc>
                <a:tc>
                  <a:txBody>
                    <a:bodyPr/>
                    <a:lstStyle/>
                    <a:p>
                      <a:pPr lvl="0" indent="0" marL="0">
                        <a:buNone/>
                      </a:pPr>
                      <a:r>
                        <a:rPr/>
                        <a:t>23 %</a:t>
                      </a:r>
                    </a:p>
                  </a:txBody>
                </a:tc>
              </a:tr>
            </a:tbl>
          </a:graphicData>
        </a:graphic>
      </p:graphicFrame>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préférence de chiffres</a:t>
            </a:r>
          </a:p>
        </p:txBody>
      </p:sp>
      <p:sp>
        <p:nvSpPr>
          <p:cNvPr id="3" name="Content Placeholder 2"/>
          <p:cNvSpPr>
            <a:spLocks noGrp="1"/>
          </p:cNvSpPr>
          <p:nvPr>
            <p:ph idx="1"/>
          </p:nvPr>
        </p:nvSpPr>
        <p:spPr/>
        <p:txBody>
          <a:bodyPr/>
          <a:lstStyle/>
          <a:p>
            <a:pPr lvl="0"/>
            <a:r>
              <a:rPr/>
              <a:t>Échec — et cela n’exige aucun test de signification — la discipline d’étalonnage du cours d’évaluation s’applique aux…</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L’attraction des âges — En Python</a:t>
            </a:r>
          </a:p>
        </p:txBody>
      </p:sp>
      <p:sp>
        <p:nvSpPr>
          <p:cNvPr id="3" name="Content Placeholder 2"/>
          <p:cNvSpPr>
            <a:spLocks noGrp="1"/>
          </p:cNvSpPr>
          <p:nvPr>
            <p:ph idx="1"/>
          </p:nvPr>
        </p:nvSpPr>
        <p:spPr/>
        <p:txBody>
          <a:bodyPr/>
          <a:lstStyle/>
          <a:p>
            <a:pPr lvl="0" indent="0">
              <a:buNone/>
            </a:pPr>
            <a:r>
              <a:rPr>
                <a:latin typeface="Courier"/>
              </a:rPr>
              <a:t>ages </a:t>
            </a:r>
            <a:r>
              <a:rPr>
                <a:solidFill>
                  <a:srgbClr val="666666"/>
                </a:solidFill>
                <a:latin typeface="Courier"/>
              </a:rPr>
              <a:t>=</a:t>
            </a:r>
            <a:r>
              <a:rPr>
                <a:latin typeface="Courier"/>
              </a:rPr>
              <a:t> smart[</a:t>
            </a:r>
            <a:r>
              <a:rPr>
                <a:solidFill>
                  <a:srgbClr val="4070A0"/>
                </a:solidFill>
                <a:latin typeface="Courier"/>
              </a:rPr>
              <a:t>"age_months"</a:t>
            </a:r>
            <a:r>
              <a:rPr>
                <a:latin typeface="Courier"/>
              </a:rPr>
              <a:t>].dropna()</a:t>
            </a:r>
            <a:br/>
            <a:r>
              <a:rPr>
                <a:latin typeface="Courier"/>
              </a:rPr>
              <a:t>whole_years </a:t>
            </a:r>
            <a:r>
              <a:rPr>
                <a:solidFill>
                  <a:srgbClr val="666666"/>
                </a:solidFill>
                <a:latin typeface="Courier"/>
              </a:rPr>
              <a:t>=</a:t>
            </a:r>
            <a:r>
              <a:rPr>
                <a:latin typeface="Courier"/>
              </a:rPr>
              <a:t> (ages </a:t>
            </a:r>
            <a:r>
              <a:rPr>
                <a:solidFill>
                  <a:srgbClr val="666666"/>
                </a:solidFill>
                <a:latin typeface="Courier"/>
              </a:rPr>
              <a:t>%</a:t>
            </a:r>
            <a:r>
              <a:rPr>
                <a:latin typeface="Courier"/>
              </a:rPr>
              <a:t> </a:t>
            </a:r>
            <a:r>
              <a:rPr>
                <a:solidFill>
                  <a:srgbClr val="40A070"/>
                </a:solidFill>
                <a:latin typeface="Courier"/>
              </a:rPr>
              <a:t>12</a:t>
            </a:r>
            <a:r>
              <a:rPr>
                <a:latin typeface="Courier"/>
              </a:rPr>
              <a:t> </a:t>
            </a:r>
            <a:r>
              <a:rPr>
                <a:solidFill>
                  <a:srgbClr val="666666"/>
                </a:solidFill>
                <a:latin typeface="Courier"/>
              </a:rPr>
              <a:t>==</a:t>
            </a:r>
            <a:r>
              <a:rPr>
                <a:latin typeface="Courier"/>
              </a:rPr>
              <a:t> </a:t>
            </a:r>
            <a:r>
              <a:rPr>
                <a:solidFill>
                  <a:srgbClr val="40A070"/>
                </a:solidFill>
                <a:latin typeface="Courier"/>
              </a:rPr>
              <a:t>0</a:t>
            </a:r>
            <a:r>
              <a:rPr>
                <a:latin typeface="Courier"/>
              </a:rPr>
              <a:t>).mean()</a:t>
            </a:r>
            <a:br/>
            <a:br/>
            <a:r>
              <a:rPr>
                <a:solidFill>
                  <a:srgbClr val="008000"/>
                </a:solidFill>
                <a:latin typeface="Courier"/>
              </a:rPr>
              <a:t>print</a:t>
            </a:r>
            <a:r>
              <a:rPr>
                <a:latin typeface="Courier"/>
              </a:rPr>
              <a:t>(</a:t>
            </a:r>
            <a:r>
              <a:rPr>
                <a:solidFill>
                  <a:srgbClr val="BB6688"/>
                </a:solidFill>
                <a:latin typeface="Courier"/>
              </a:rPr>
              <a:t>f"</a:t>
            </a:r>
            <a:r>
              <a:rPr>
                <a:solidFill>
                  <a:srgbClr val="4070A0"/>
                </a:solidFill>
                <a:latin typeface="Courier"/>
              </a:rPr>
              <a:t>{</a:t>
            </a:r>
            <a:r>
              <a:rPr>
                <a:latin typeface="Courier"/>
              </a:rPr>
              <a:t>whole_years</a:t>
            </a:r>
            <a:r>
              <a:rPr>
                <a:solidFill>
                  <a:srgbClr val="4070A0"/>
                </a:solidFill>
                <a:latin typeface="Courier"/>
              </a:rPr>
              <a:t>:.0%}</a:t>
            </a:r>
            <a:r>
              <a:rPr>
                <a:solidFill>
                  <a:srgbClr val="BB6688"/>
                </a:solidFill>
                <a:latin typeface="Courier"/>
              </a:rPr>
              <a:t> of ages on an exact whole year"</a:t>
            </a:r>
            <a:r>
              <a:rPr>
                <a:latin typeface="Courier"/>
              </a:rPr>
              <a:t>)</a:t>
            </a:r>
            <a:br/>
            <a:r>
              <a:rPr>
                <a:solidFill>
                  <a:srgbClr val="008000"/>
                </a:solidFill>
                <a:latin typeface="Courier"/>
              </a:rPr>
              <a:t>print</a:t>
            </a:r>
            <a:r>
              <a:rPr>
                <a:latin typeface="Courier"/>
              </a:rPr>
              <a:t>(ages.value_counts().reindex([</a:t>
            </a:r>
            <a:r>
              <a:rPr>
                <a:solidFill>
                  <a:srgbClr val="40A070"/>
                </a:solidFill>
                <a:latin typeface="Courier"/>
              </a:rPr>
              <a:t>22</a:t>
            </a:r>
            <a:r>
              <a:rPr>
                <a:latin typeface="Courier"/>
              </a:rPr>
              <a:t>, </a:t>
            </a:r>
            <a:r>
              <a:rPr>
                <a:solidFill>
                  <a:srgbClr val="40A070"/>
                </a:solidFill>
                <a:latin typeface="Courier"/>
              </a:rPr>
              <a:t>23</a:t>
            </a:r>
            <a:r>
              <a:rPr>
                <a:latin typeface="Courier"/>
              </a:rPr>
              <a:t>, </a:t>
            </a:r>
            <a:r>
              <a:rPr>
                <a:solidFill>
                  <a:srgbClr val="40A070"/>
                </a:solidFill>
                <a:latin typeface="Courier"/>
              </a:rPr>
              <a:t>24</a:t>
            </a:r>
            <a:r>
              <a:rPr>
                <a:latin typeface="Courier"/>
              </a:rPr>
              <a:t>, </a:t>
            </a:r>
            <a:r>
              <a:rPr>
                <a:solidFill>
                  <a:srgbClr val="40A070"/>
                </a:solidFill>
                <a:latin typeface="Courier"/>
              </a:rPr>
              <a:t>25</a:t>
            </a:r>
            <a:r>
              <a:rPr>
                <a:latin typeface="Courier"/>
              </a:rPr>
              <a:t>, </a:t>
            </a:r>
            <a:r>
              <a:rPr>
                <a:solidFill>
                  <a:srgbClr val="40A070"/>
                </a:solidFill>
                <a:latin typeface="Courier"/>
              </a:rPr>
              <a:t>26</a:t>
            </a:r>
            <a:r>
              <a:rPr>
                <a:latin typeface="Courier"/>
              </a:rPr>
              <a:t>]).to_dict())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L’attraction des âges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(age_months))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whole_years =</a:t>
            </a:r>
            <a:r>
              <a:rPr>
                <a:latin typeface="Courier"/>
              </a:rPr>
              <a:t> </a:t>
            </a:r>
            <a:r>
              <a:rPr>
                <a:solidFill>
                  <a:srgbClr val="06287E"/>
                </a:solidFill>
                <a:latin typeface="Courier"/>
              </a:rPr>
              <a:t>mean</a:t>
            </a:r>
            <a:r>
              <a:rPr>
                <a:latin typeface="Courier"/>
              </a:rPr>
              <a:t>(age_months </a:t>
            </a:r>
            <a:r>
              <a:rPr>
                <a:solidFill>
                  <a:srgbClr val="4070A0"/>
                </a:solidFill>
                <a:latin typeface="Courier"/>
              </a:rPr>
              <a:t>%%</a:t>
            </a:r>
            <a:r>
              <a:rPr>
                <a:latin typeface="Courier"/>
              </a:rPr>
              <a:t> </a:t>
            </a:r>
            <a:r>
              <a:rPr>
                <a:solidFill>
                  <a:srgbClr val="40A070"/>
                </a:solidFill>
                <a:latin typeface="Courier"/>
              </a:rPr>
              <a:t>12</a:t>
            </a:r>
            <a:r>
              <a:rPr>
                <a:latin typeface="Courier"/>
              </a:rPr>
              <a:t> </a:t>
            </a:r>
            <a:r>
              <a:rPr>
                <a:solidFill>
                  <a:srgbClr val="4070A0"/>
                </a:solidFill>
                <a:latin typeface="Courier"/>
              </a:rPr>
              <a:t>==</a:t>
            </a:r>
            <a:r>
              <a:rPr>
                <a:latin typeface="Courier"/>
              </a:rPr>
              <a:t> </a:t>
            </a:r>
            <a:r>
              <a:rPr>
                <a:solidFill>
                  <a:srgbClr val="40A070"/>
                </a:solidFill>
                <a:latin typeface="Courier"/>
              </a:rPr>
              <a:t>0</a:t>
            </a:r>
            <a:r>
              <a:rPr>
                <a:latin typeface="Courier"/>
              </a:rPr>
              <a:t>))</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L’attraction des âges</a:t>
            </a:r>
          </a:p>
        </p:txBody>
      </p:sp>
      <p:sp>
        <p:nvSpPr>
          <p:cNvPr id="3" name="Content Placeholder 2"/>
          <p:cNvSpPr>
            <a:spLocks noGrp="1"/>
          </p:cNvSpPr>
          <p:nvPr>
            <p:ph idx="1"/>
          </p:nvPr>
        </p:nvSpPr>
        <p:spPr/>
        <p:txBody>
          <a:bodyPr/>
          <a:lstStyle/>
          <a:p>
            <a:pPr lvl="0"/>
            <a:r>
              <a:rPr/>
              <a:t>24 % sur une année entière, contre environ 9 % attendus — Soixante-six enfants à exactement 24 mois, contre 15 et 19 de…</a:t>
            </a:r>
          </a:p>
          <a:p>
            <a:pPr lvl="0"/>
            <a:r>
              <a:rPr/>
              <a:t>Échec — et la cause n’est presque jamais la négligence — c’est que les actes de naissance ne sont pas universels et…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Sex-ratio et biais d’équipe — En Python</a:t>
            </a:r>
          </a:p>
        </p:txBody>
      </p:sp>
      <p:sp>
        <p:nvSpPr>
          <p:cNvPr id="3" name="Content Placeholder 2"/>
          <p:cNvSpPr>
            <a:spLocks noGrp="1"/>
          </p:cNvSpPr>
          <p:nvPr>
            <p:ph idx="1"/>
          </p:nvPr>
        </p:nvSpPr>
        <p:spPr/>
        <p:txBody>
          <a:bodyPr/>
          <a:lstStyle/>
          <a:p>
            <a:pPr lvl="0" indent="0">
              <a:buNone/>
            </a:pPr>
            <a:r>
              <a:rPr>
                <a:latin typeface="Courier"/>
              </a:rPr>
              <a:t>ratio </a:t>
            </a:r>
            <a:r>
              <a:rPr>
                <a:solidFill>
                  <a:srgbClr val="666666"/>
                </a:solidFill>
                <a:latin typeface="Courier"/>
              </a:rPr>
              <a:t>=</a:t>
            </a:r>
            <a:r>
              <a:rPr>
                <a:latin typeface="Courier"/>
              </a:rPr>
              <a:t> (smart[</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"m"</a:t>
            </a:r>
            <a:r>
              <a:rPr>
                <a:latin typeface="Courier"/>
              </a:rPr>
              <a:t>).</a:t>
            </a:r>
            <a:r>
              <a:rPr>
                <a:solidFill>
                  <a:srgbClr val="008000"/>
                </a:solidFill>
                <a:latin typeface="Courier"/>
              </a:rPr>
              <a:t>sum</a:t>
            </a:r>
            <a:r>
              <a:rPr>
                <a:latin typeface="Courier"/>
              </a:rPr>
              <a:t>() </a:t>
            </a:r>
            <a:r>
              <a:rPr>
                <a:solidFill>
                  <a:srgbClr val="666666"/>
                </a:solidFill>
                <a:latin typeface="Courier"/>
              </a:rPr>
              <a:t>/</a:t>
            </a:r>
            <a:r>
              <a:rPr>
                <a:latin typeface="Courier"/>
              </a:rPr>
              <a:t> (smart[</a:t>
            </a:r>
            <a:r>
              <a:rPr>
                <a:solidFill>
                  <a:srgbClr val="4070A0"/>
                </a:solidFill>
                <a:latin typeface="Courier"/>
              </a:rPr>
              <a:t>"sex"</a:t>
            </a:r>
            <a:r>
              <a:rPr>
                <a:latin typeface="Courier"/>
              </a:rPr>
              <a:t>] </a:t>
            </a:r>
            <a:r>
              <a:rPr>
                <a:solidFill>
                  <a:srgbClr val="666666"/>
                </a:solidFill>
                <a:latin typeface="Courier"/>
              </a:rPr>
              <a:t>==</a:t>
            </a:r>
            <a:r>
              <a:rPr>
                <a:latin typeface="Courier"/>
              </a:rPr>
              <a:t> </a:t>
            </a:r>
            <a:r>
              <a:rPr>
                <a:solidFill>
                  <a:srgbClr val="4070A0"/>
                </a:solidFill>
                <a:latin typeface="Courier"/>
              </a:rPr>
              <a:t>"f"</a:t>
            </a:r>
            <a:r>
              <a:rPr>
                <a:latin typeface="Courier"/>
              </a:rPr>
              <a:t>).</a:t>
            </a:r>
            <a:r>
              <a:rPr>
                <a:solidFill>
                  <a:srgbClr val="008000"/>
                </a:solidFill>
                <a:latin typeface="Courier"/>
              </a:rPr>
              <a:t>sum</a:t>
            </a:r>
            <a:r>
              <a:rPr>
                <a:latin typeface="Courier"/>
              </a:rPr>
              <a:t>()</a:t>
            </a:r>
            <a:br/>
            <a:r>
              <a:rPr>
                <a:solidFill>
                  <a:srgbClr val="008000"/>
                </a:solidFill>
                <a:latin typeface="Courier"/>
              </a:rPr>
              <a:t>print</a:t>
            </a:r>
            <a:r>
              <a:rPr>
                <a:latin typeface="Courier"/>
              </a:rPr>
              <a:t>(</a:t>
            </a:r>
            <a:r>
              <a:rPr>
                <a:solidFill>
                  <a:srgbClr val="BB6688"/>
                </a:solidFill>
                <a:latin typeface="Courier"/>
              </a:rPr>
              <a:t>f"sex ratio m:f = </a:t>
            </a:r>
            <a:r>
              <a:rPr>
                <a:solidFill>
                  <a:srgbClr val="4070A0"/>
                </a:solidFill>
                <a:latin typeface="Courier"/>
              </a:rPr>
              <a:t>{</a:t>
            </a:r>
            <a:r>
              <a:rPr>
                <a:latin typeface="Courier"/>
              </a:rPr>
              <a:t>ratio</a:t>
            </a:r>
            <a:r>
              <a:rPr>
                <a:solidFill>
                  <a:srgbClr val="4070A0"/>
                </a:solidFill>
                <a:latin typeface="Courier"/>
              </a:rPr>
              <a:t>:.2f}</a:t>
            </a:r>
            <a:r>
              <a:rPr>
                <a:solidFill>
                  <a:srgbClr val="BB6688"/>
                </a:solidFill>
                <a:latin typeface="Courier"/>
              </a:rPr>
              <a:t>"</a:t>
            </a:r>
            <a:r>
              <a:rPr>
                <a:latin typeface="Courier"/>
              </a:rPr>
              <a:t>)</a:t>
            </a:r>
            <a:br/>
            <a:br/>
            <a:r>
              <a:rPr>
                <a:latin typeface="Courier"/>
              </a:rPr>
              <a:t>by_team </a:t>
            </a:r>
            <a:r>
              <a:rPr>
                <a:solidFill>
                  <a:srgbClr val="666666"/>
                </a:solidFill>
                <a:latin typeface="Courier"/>
              </a:rPr>
              <a:t>=</a:t>
            </a:r>
            <a:r>
              <a:rPr>
                <a:latin typeface="Courier"/>
              </a:rPr>
              <a:t> (</a:t>
            </a:r>
            <a:br/>
            <a:r>
              <a:rPr>
                <a:latin typeface="Courier"/>
              </a:rPr>
              <a:t>    smart[smart[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.groupby(</a:t>
            </a:r>
            <a:r>
              <a:rPr>
                <a:solidFill>
                  <a:srgbClr val="4070A0"/>
                </a:solidFill>
                <a:latin typeface="Courier"/>
              </a:rPr>
              <a:t>"team"</a:t>
            </a:r>
            <a:r>
              <a:rPr>
                <a:latin typeface="Courier"/>
              </a:rPr>
              <a:t>)</a:t>
            </a:r>
            <a:br/>
            <a:r>
              <a:rPr>
                <a:latin typeface="Courier"/>
              </a:rPr>
              <a:t>    .agg(mean_whz</a:t>
            </a:r>
            <a:r>
              <a:rPr>
                <a:solidFill>
                  <a:srgbClr val="666666"/>
                </a:solidFill>
                <a:latin typeface="Courier"/>
              </a:rPr>
              <a:t>=</a:t>
            </a:r>
            <a:r>
              <a:rPr>
                <a:latin typeface="Courier"/>
              </a:rPr>
              <a:t>(</a:t>
            </a:r>
            <a:r>
              <a:rPr>
                <a:solidFill>
                  <a:srgbClr val="4070A0"/>
                </a:solidFill>
                <a:latin typeface="Courier"/>
              </a:rPr>
              <a:t>"whz"</a:t>
            </a:r>
            <a:r>
              <a:rPr>
                <a:latin typeface="Courier"/>
              </a:rPr>
              <a:t>, </a:t>
            </a:r>
            <a:r>
              <a:rPr>
                <a:solidFill>
                  <a:srgbClr val="4070A0"/>
                </a:solidFill>
                <a:latin typeface="Courier"/>
              </a:rPr>
              <a:t>"mean"</a:t>
            </a:r>
            <a:r>
              <a:rPr>
                <a:latin typeface="Courier"/>
              </a:rPr>
              <a:t>), n</a:t>
            </a:r>
            <a:r>
              <a:rPr>
                <a:solidFill>
                  <a:srgbClr val="666666"/>
                </a:solidFill>
                <a:latin typeface="Courier"/>
              </a:rPr>
              <a:t>=</a:t>
            </a:r>
            <a:r>
              <a:rPr>
                <a:latin typeface="Courier"/>
              </a:rPr>
              <a:t>(</a:t>
            </a:r>
            <a:r>
              <a:rPr>
                <a:solidFill>
                  <a:srgbClr val="4070A0"/>
                </a:solidFill>
                <a:latin typeface="Courier"/>
              </a:rPr>
              <a:t>"whz"</a:t>
            </a:r>
            <a:r>
              <a:rPr>
                <a:latin typeface="Courier"/>
              </a:rPr>
              <a:t>, </a:t>
            </a:r>
            <a:r>
              <a:rPr>
                <a:solidFill>
                  <a:srgbClr val="4070A0"/>
                </a:solidFill>
                <a:latin typeface="Courier"/>
              </a:rPr>
              <a:t>"size"</a:t>
            </a:r>
            <a:r>
              <a:rPr>
                <a:latin typeface="Courier"/>
              </a:rPr>
              <a:t>))</a:t>
            </a:r>
            <a:br/>
            <a:r>
              <a:rPr>
                <a:latin typeface="Courier"/>
              </a:rPr>
              <a:t>)</a:t>
            </a:r>
            <a:br/>
            <a:r>
              <a:rPr>
                <a:solidFill>
                  <a:srgbClr val="008000"/>
                </a:solidFill>
                <a:latin typeface="Courier"/>
              </a:rPr>
              <a:t>print</a:t>
            </a:r>
            <a:r>
              <a:rPr>
                <a:latin typeface="Courier"/>
              </a:rPr>
              <a:t>(by_team.</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Sex-ratio et biais d’équipe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mean_whz =</a:t>
            </a:r>
            <a:r>
              <a:rPr>
                <a:latin typeface="Courier"/>
              </a:rPr>
              <a:t> </a:t>
            </a:r>
            <a:r>
              <a:rPr>
                <a:solidFill>
                  <a:srgbClr val="06287E"/>
                </a:solidFill>
                <a:latin typeface="Courier"/>
              </a:rPr>
              <a:t>mean</a:t>
            </a:r>
            <a:r>
              <a:rPr>
                <a:latin typeface="Courier"/>
              </a:rPr>
              <a:t>(whz),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team)</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Sex-ratio et biais d’équipe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Équipe</a:t>
                      </a:r>
                    </a:p>
                  </a:txBody>
                  <a:tcPr/>
                </a:tc>
                <a:tc>
                  <a:txBody>
                    <a:bodyPr/>
                    <a:lstStyle/>
                    <a:p>
                      <a:pPr lvl="0" indent="0" marL="0">
                        <a:buNone/>
                      </a:pPr>
                      <a:r>
                        <a:rPr/>
                        <a:t>WHZ moyen</a:t>
                      </a:r>
                    </a:p>
                  </a:txBody>
                  <a:tcPr/>
                </a:tc>
                <a:tc>
                  <a:txBody>
                    <a:bodyPr/>
                    <a:lstStyle/>
                    <a:p>
                      <a:pPr lvl="0" indent="0" marL="0">
                        <a:buNone/>
                      </a:pPr>
                      <a:r>
                        <a:rPr/>
                        <a:t>n</a:t>
                      </a:r>
                    </a:p>
                  </a:txBody>
                  <a:tcPr/>
                </a:tc>
              </a:tr>
              <a:tr h="0">
                <a:tc>
                  <a:txBody>
                    <a:bodyPr/>
                    <a:lstStyle/>
                    <a:p>
                      <a:pPr lvl="0" indent="0" marL="0">
                        <a:buNone/>
                      </a:pPr>
                      <a:r>
                        <a:rPr/>
                        <a:t>1</a:t>
                      </a:r>
                    </a:p>
                  </a:txBody>
                </a:tc>
                <a:tc>
                  <a:txBody>
                    <a:bodyPr/>
                    <a:lstStyle/>
                    <a:p>
                      <a:pPr lvl="0" indent="0" marL="0">
                        <a:buNone/>
                      </a:pPr>
                      <a:r>
                        <a:rPr/>
                        <a:t>-0,69</a:t>
                      </a:r>
                    </a:p>
                  </a:txBody>
                </a:tc>
                <a:tc>
                  <a:txBody>
                    <a:bodyPr/>
                    <a:lstStyle/>
                    <a:p>
                      <a:pPr lvl="0" indent="0" marL="0">
                        <a:buNone/>
                      </a:pPr>
                      <a:r>
                        <a:rPr/>
                        <a:t>204</a:t>
                      </a:r>
                    </a:p>
                  </a:txBody>
                </a:tc>
              </a:tr>
              <a:tr h="0">
                <a:tc>
                  <a:txBody>
                    <a:bodyPr/>
                    <a:lstStyle/>
                    <a:p>
                      <a:pPr lvl="0" indent="0" marL="0">
                        <a:buNone/>
                      </a:pPr>
                      <a:r>
                        <a:rPr/>
                        <a:t>2</a:t>
                      </a:r>
                    </a:p>
                  </a:txBody>
                </a:tc>
                <a:tc>
                  <a:txBody>
                    <a:bodyPr/>
                    <a:lstStyle/>
                    <a:p>
                      <a:pPr lvl="0" indent="0" marL="0">
                        <a:buNone/>
                      </a:pPr>
                      <a:r>
                        <a:rPr/>
                        <a:t>-0,42</a:t>
                      </a:r>
                    </a:p>
                  </a:txBody>
                </a:tc>
                <a:tc>
                  <a:txBody>
                    <a:bodyPr/>
                    <a:lstStyle/>
                    <a:p>
                      <a:pPr lvl="0" indent="0" marL="0">
                        <a:buNone/>
                      </a:pPr>
                      <a:r>
                        <a:rPr/>
                        <a:t>228</a:t>
                      </a:r>
                    </a:p>
                  </a:txBody>
                </a:tc>
              </a:tr>
              <a:tr h="0">
                <a:tc>
                  <a:txBody>
                    <a:bodyPr/>
                    <a:lstStyle/>
                    <a:p>
                      <a:pPr lvl="0" indent="0" marL="0">
                        <a:buNone/>
                      </a:pPr>
                      <a:r>
                        <a:rPr b="1"/>
                        <a:t>3</a:t>
                      </a:r>
                    </a:p>
                  </a:txBody>
                </a:tc>
                <a:tc>
                  <a:txBody>
                    <a:bodyPr/>
                    <a:lstStyle/>
                    <a:p>
                      <a:pPr lvl="0" indent="0" marL="0">
                        <a:buNone/>
                      </a:pPr>
                      <a:r>
                        <a:rPr b="1"/>
                        <a:t>-1,09</a:t>
                      </a:r>
                    </a:p>
                  </a:txBody>
                </a:tc>
                <a:tc>
                  <a:txBody>
                    <a:bodyPr/>
                    <a:lstStyle/>
                    <a:p>
                      <a:pPr lvl="0" indent="0" marL="0">
                        <a:buNone/>
                      </a:pPr>
                      <a:r>
                        <a:rPr/>
                        <a:t>224</a:t>
                      </a:r>
                    </a:p>
                  </a:txBody>
                </a:tc>
              </a:tr>
              <a:tr h="0">
                <a:tc>
                  <a:txBody>
                    <a:bodyPr/>
                    <a:lstStyle/>
                    <a:p>
                      <a:pPr lvl="0" indent="0" marL="0">
                        <a:buNone/>
                      </a:pPr>
                      <a:r>
                        <a:rPr/>
                        <a:t>4</a:t>
                      </a:r>
                    </a:p>
                  </a:txBody>
                </a:tc>
                <a:tc>
                  <a:txBody>
                    <a:bodyPr/>
                    <a:lstStyle/>
                    <a:p>
                      <a:pPr lvl="0" indent="0" marL="0">
                        <a:buNone/>
                      </a:pPr>
                      <a:r>
                        <a:rPr/>
                        <a:t>-0,44</a:t>
                      </a:r>
                    </a:p>
                  </a:txBody>
                </a:tc>
                <a:tc>
                  <a:txBody>
                    <a:bodyPr/>
                    <a:lstStyle/>
                    <a:p>
                      <a:pPr lvl="0" indent="0" marL="0">
                        <a:buNone/>
                      </a:pPr>
                      <a:r>
                        <a:rPr/>
                        <a:t>196</a:t>
                      </a:r>
                    </a:p>
                  </a:txBody>
                </a:tc>
              </a:tr>
            </a:tbl>
          </a:graphicData>
        </a:graphic>
      </p:graphicFrame>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Sex-ratio et biais d’équipe</a:t>
            </a:r>
          </a:p>
        </p:txBody>
      </p:sp>
      <p:sp>
        <p:nvSpPr>
          <p:cNvPr id="3" name="Content Placeholder 2"/>
          <p:cNvSpPr>
            <a:spLocks noGrp="1"/>
          </p:cNvSpPr>
          <p:nvPr>
            <p:ph idx="1"/>
          </p:nvPr>
        </p:nvSpPr>
        <p:spPr/>
        <p:txBody>
          <a:bodyPr/>
          <a:lstStyle/>
          <a:p>
            <a:pPr lvl="0" indent="0" marL="1270000">
              <a:buNone/>
            </a:pPr>
            <a:r>
              <a:rPr sz="2000"/>
              <a:t>Score z poids-pour-taille moyen par équipe de mesure, tracé en profondeur sous zéro. Les grappes ayant été attribuées aux équipes indépendamment de l’état nutritionnel, un écart de cette ampleur entre équipes est un défaut de mesure et non une différence réelle entre populations.</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Sex-ratio et biais d’équipe — En Python</a:t>
            </a:r>
          </a:p>
        </p:txBody>
      </p:sp>
      <p:sp>
        <p:nvSpPr>
          <p:cNvPr id="3" name="Content Placeholder 2"/>
          <p:cNvSpPr>
            <a:spLocks noGrp="1"/>
          </p:cNvSpPr>
          <p:nvPr>
            <p:ph idx="1"/>
          </p:nvPr>
        </p:nvSpPr>
        <p:spPr/>
        <p:txBody>
          <a:bodyPr/>
          <a:lstStyle/>
          <a:p>
            <a:pPr lvl="0" indent="0">
              <a:buNone/>
            </a:pPr>
            <a:r>
              <a:rPr>
                <a:latin typeface="Courier"/>
              </a:rPr>
              <a:t>gam_by_team </a:t>
            </a:r>
            <a:r>
              <a:rPr>
                <a:solidFill>
                  <a:srgbClr val="666666"/>
                </a:solidFill>
                <a:latin typeface="Courier"/>
              </a:rPr>
              <a:t>=</a:t>
            </a:r>
            <a:r>
              <a:rPr>
                <a:latin typeface="Courier"/>
              </a:rPr>
              <a:t> (</a:t>
            </a:r>
            <a:br/>
            <a:r>
              <a:rPr>
                <a:latin typeface="Courier"/>
              </a:rPr>
              <a:t>    smart[smart[</a:t>
            </a:r>
            <a:r>
              <a:rPr>
                <a:solidFill>
                  <a:srgbClr val="4070A0"/>
                </a:solidFill>
                <a:latin typeface="Courier"/>
              </a:rPr>
              <a:t>"whz"</a:t>
            </a:r>
            <a:r>
              <a:rPr>
                <a:latin typeface="Courier"/>
              </a:rPr>
              <a:t>].between(</a:t>
            </a:r>
            <a:r>
              <a:rPr>
                <a:solidFill>
                  <a:srgbClr val="666666"/>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a:t>
            </a:r>
            <a:br/>
            <a:r>
              <a:rPr>
                <a:latin typeface="Courier"/>
              </a:rPr>
              <a:t>    .assign(gam</a:t>
            </a:r>
            <a:r>
              <a:rPr>
                <a:solidFill>
                  <a:srgbClr val="666666"/>
                </a:solidFill>
                <a:latin typeface="Courier"/>
              </a:rPr>
              <a:t>=</a:t>
            </a:r>
            <a:r>
              <a:rPr b="1">
                <a:solidFill>
                  <a:srgbClr val="007020"/>
                </a:solidFill>
                <a:latin typeface="Courier"/>
              </a:rPr>
              <a:t>lambda</a:t>
            </a:r>
            <a:r>
              <a:rPr>
                <a:latin typeface="Courier"/>
              </a:rPr>
              <a:t> d: (d[</a:t>
            </a:r>
            <a:r>
              <a:rPr>
                <a:solidFill>
                  <a:srgbClr val="4070A0"/>
                </a:solidFill>
                <a:latin typeface="Courier"/>
              </a:rPr>
              <a:t>"whz"</a:t>
            </a:r>
            <a:r>
              <a:rPr>
                <a:latin typeface="Courier"/>
              </a:rPr>
              <a:t>] </a:t>
            </a:r>
            <a:r>
              <a:rPr>
                <a:solidFill>
                  <a:srgbClr val="666666"/>
                </a:solidFill>
                <a:latin typeface="Courier"/>
              </a:rPr>
              <a:t>&lt;</a:t>
            </a:r>
            <a:r>
              <a:rPr>
                <a:latin typeface="Courier"/>
              </a:rPr>
              <a:t> </a:t>
            </a:r>
            <a:r>
              <a:rPr>
                <a:solidFill>
                  <a:srgbClr val="666666"/>
                </a:solidFill>
                <a:latin typeface="Courier"/>
              </a:rPr>
              <a:t>-</a:t>
            </a:r>
            <a:r>
              <a:rPr>
                <a:solidFill>
                  <a:srgbClr val="40A070"/>
                </a:solidFill>
                <a:latin typeface="Courier"/>
              </a:rPr>
              <a:t>2</a:t>
            </a:r>
            <a:r>
              <a:rPr>
                <a:latin typeface="Courier"/>
              </a:rPr>
              <a:t>) </a:t>
            </a:r>
            <a:r>
              <a:rPr>
                <a:solidFill>
                  <a:srgbClr val="666666"/>
                </a:solidFill>
                <a:latin typeface="Courier"/>
              </a:rPr>
              <a:t>|</a:t>
            </a:r>
            <a:r>
              <a:rPr>
                <a:latin typeface="Courier"/>
              </a:rPr>
              <a:t> (d[</a:t>
            </a:r>
            <a:r>
              <a:rPr>
                <a:solidFill>
                  <a:srgbClr val="4070A0"/>
                </a:solidFill>
                <a:latin typeface="Courier"/>
              </a:rPr>
              <a:t>"oedema"</a:t>
            </a:r>
            <a:r>
              <a:rPr>
                <a:latin typeface="Courier"/>
              </a:rPr>
              <a:t>] </a:t>
            </a:r>
            <a:r>
              <a:rPr>
                <a:solidFill>
                  <a:srgbClr val="666666"/>
                </a:solidFill>
                <a:latin typeface="Courier"/>
              </a:rPr>
              <a:t>==</a:t>
            </a:r>
            <a:r>
              <a:rPr>
                <a:latin typeface="Courier"/>
              </a:rPr>
              <a:t> </a:t>
            </a:r>
            <a:r>
              <a:rPr>
                <a:solidFill>
                  <a:srgbClr val="19177C"/>
                </a:solidFill>
                <a:latin typeface="Courier"/>
              </a:rPr>
              <a:t>True</a:t>
            </a:r>
            <a:r>
              <a:rPr>
                <a:latin typeface="Courier"/>
              </a:rPr>
              <a:t>))</a:t>
            </a:r>
            <a:br/>
            <a:r>
              <a:rPr>
                <a:latin typeface="Courier"/>
              </a:rPr>
              <a:t>    .groupby(</a:t>
            </a:r>
            <a:r>
              <a:rPr>
                <a:solidFill>
                  <a:srgbClr val="4070A0"/>
                </a:solidFill>
                <a:latin typeface="Courier"/>
              </a:rPr>
              <a:t>"team"</a:t>
            </a:r>
            <a:r>
              <a:rPr>
                <a:latin typeface="Courier"/>
              </a:rPr>
              <a:t>)[</a:t>
            </a:r>
            <a:r>
              <a:rPr>
                <a:solidFill>
                  <a:srgbClr val="4070A0"/>
                </a:solidFill>
                <a:latin typeface="Courier"/>
              </a:rPr>
              <a:t>"gam"</a:t>
            </a:r>
            <a:r>
              <a:rPr>
                <a:latin typeface="Courier"/>
              </a:rPr>
              <a:t>].mean()</a:t>
            </a:r>
            <a:br/>
            <a:r>
              <a:rPr>
                <a:latin typeface="Courier"/>
              </a:rPr>
              <a:t>)</a:t>
            </a:r>
            <a:br/>
            <a:r>
              <a:rPr>
                <a:solidFill>
                  <a:srgbClr val="008000"/>
                </a:solidFill>
                <a:latin typeface="Courier"/>
              </a:rPr>
              <a:t>print</a:t>
            </a:r>
            <a:r>
              <a:rPr>
                <a:latin typeface="Courier"/>
              </a:rPr>
              <a:t>((gam_by_team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1</a:t>
            </a:r>
            <a:r>
              <a:rPr>
                <a:latin typeface="Courier"/>
              </a:rPr>
              <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Sex-ratio et biais d’équipe — En R</a:t>
            </a:r>
          </a:p>
        </p:txBody>
      </p:sp>
      <p:sp>
        <p:nvSpPr>
          <p:cNvPr id="3" name="Content Placeholder 2"/>
          <p:cNvSpPr>
            <a:spLocks noGrp="1"/>
          </p:cNvSpPr>
          <p:nvPr>
            <p:ph idx="1"/>
          </p:nvPr>
        </p:nvSpPr>
        <p:spPr/>
        <p:txBody>
          <a:bodyPr/>
          <a:lstStyle/>
          <a:p>
            <a:pPr lvl="0" indent="0">
              <a:buNone/>
            </a:pPr>
            <a:r>
              <a:rPr>
                <a:latin typeface="Courier"/>
              </a:rPr>
              <a:t>smart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06287E"/>
                </a:solidFill>
                <a:latin typeface="Courier"/>
              </a:rPr>
              <a:t>between</a:t>
            </a:r>
            <a:r>
              <a:rPr>
                <a:latin typeface="Courier"/>
              </a:rPr>
              <a:t>(whz, </a:t>
            </a:r>
            <a:r>
              <a:rPr>
                <a:solidFill>
                  <a:srgbClr val="4070A0"/>
                </a:solidFill>
                <a:latin typeface="Courier"/>
              </a:rPr>
              <a:t>-</a:t>
            </a:r>
            <a:r>
              <a:rPr>
                <a:solidFill>
                  <a:srgbClr val="40A070"/>
                </a:solidFill>
                <a:latin typeface="Courier"/>
              </a:rPr>
              <a:t>5</a:t>
            </a:r>
            <a:r>
              <a:rPr>
                <a:latin typeface="Courier"/>
              </a:rPr>
              <a:t>, </a:t>
            </a:r>
            <a:r>
              <a:rPr>
                <a:solidFill>
                  <a:srgbClr val="40A070"/>
                </a:solidFill>
                <a:latin typeface="Courier"/>
              </a:rPr>
              <a:t>5</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gam =</a:t>
            </a:r>
            <a:r>
              <a:rPr>
                <a:latin typeface="Courier"/>
              </a:rPr>
              <a:t> </a:t>
            </a:r>
            <a:r>
              <a:rPr>
                <a:solidFill>
                  <a:srgbClr val="06287E"/>
                </a:solidFill>
                <a:latin typeface="Courier"/>
              </a:rPr>
              <a:t>mean</a:t>
            </a:r>
            <a:r>
              <a:rPr>
                <a:latin typeface="Courier"/>
              </a:rPr>
              <a:t>(whz </a:t>
            </a:r>
            <a:r>
              <a:rPr>
                <a:solidFill>
                  <a:srgbClr val="4070A0"/>
                </a:solidFill>
                <a:latin typeface="Courier"/>
              </a:rPr>
              <a:t>&lt;</a:t>
            </a:r>
            <a:r>
              <a:rPr>
                <a:latin typeface="Courier"/>
              </a:rPr>
              <a:t> </a:t>
            </a:r>
            <a:r>
              <a:rPr>
                <a:solidFill>
                  <a:srgbClr val="4070A0"/>
                </a:solidFill>
                <a:latin typeface="Courier"/>
              </a:rPr>
              <a:t>-</a:t>
            </a:r>
            <a:r>
              <a:rPr>
                <a:solidFill>
                  <a:srgbClr val="40A070"/>
                </a:solidFill>
                <a:latin typeface="Courier"/>
              </a:rPr>
              <a:t>2</a:t>
            </a:r>
            <a:r>
              <a:rPr>
                <a:latin typeface="Courier"/>
              </a:rPr>
              <a:t> </a:t>
            </a:r>
            <a:r>
              <a:rPr>
                <a:solidFill>
                  <a:srgbClr val="4070A0"/>
                </a:solidFill>
                <a:latin typeface="Courier"/>
              </a:rPr>
              <a:t>|</a:t>
            </a:r>
            <a:r>
              <a:rPr>
                <a:latin typeface="Courier"/>
              </a:rPr>
              <a:t> oedema), </a:t>
            </a:r>
            <a:r>
              <a:rPr>
                <a:solidFill>
                  <a:srgbClr val="7D9029"/>
                </a:solidFill>
                <a:latin typeface="Courier"/>
              </a:rPr>
              <a:t>.by =</a:t>
            </a:r>
            <a:r>
              <a:rPr>
                <a:latin typeface="Courier"/>
              </a:rPr>
              <a:t> team)</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verdict — En Python</a:t>
            </a:r>
          </a:p>
        </p:txBody>
      </p:sp>
      <p:sp>
        <p:nvSpPr>
          <p:cNvPr id="3" name="Content Placeholder 2"/>
          <p:cNvSpPr>
            <a:spLocks noGrp="1"/>
          </p:cNvSpPr>
          <p:nvPr>
            <p:ph idx="1"/>
          </p:nvPr>
        </p:nvSpPr>
        <p:spPr/>
        <p:txBody>
          <a:bodyPr/>
          <a:lstStyle/>
          <a:p>
            <a:pPr lvl="0" indent="0">
              <a:buNone/>
            </a:pPr>
            <a:r>
              <a:rPr>
                <a:latin typeface="Courier"/>
              </a:rPr>
              <a:t>plausibility </a:t>
            </a:r>
            <a:r>
              <a:rPr>
                <a:solidFill>
                  <a:srgbClr val="666666"/>
                </a:solidFill>
                <a:latin typeface="Courier"/>
              </a:rPr>
              <a:t>=</a:t>
            </a:r>
            <a:r>
              <a:rPr>
                <a:latin typeface="Courier"/>
              </a:rPr>
              <a:t> pd.DataFrame({</a:t>
            </a:r>
            <a:br/>
            <a:r>
              <a:rPr>
                <a:latin typeface="Courier"/>
              </a:rPr>
              <a:t>    </a:t>
            </a:r>
            <a:r>
              <a:rPr>
                <a:solidFill>
                  <a:srgbClr val="4070A0"/>
                </a:solidFill>
                <a:latin typeface="Courier"/>
              </a:rPr>
              <a:t>"check"</a:t>
            </a:r>
            <a:r>
              <a:rPr>
                <a:latin typeface="Courier"/>
              </a:rPr>
              <a:t>: [</a:t>
            </a:r>
            <a:r>
              <a:rPr>
                <a:solidFill>
                  <a:srgbClr val="4070A0"/>
                </a:solidFill>
                <a:latin typeface="Courier"/>
              </a:rPr>
              <a:t>"Flagged records"</a:t>
            </a:r>
            <a:r>
              <a:rPr>
                <a:latin typeface="Courier"/>
              </a:rPr>
              <a:t>, </a:t>
            </a:r>
            <a:r>
              <a:rPr>
                <a:solidFill>
                  <a:srgbClr val="4070A0"/>
                </a:solidFill>
                <a:latin typeface="Courier"/>
              </a:rPr>
              <a:t>"SD of WHZ"</a:t>
            </a:r>
            <a:r>
              <a:rPr>
                <a:latin typeface="Courier"/>
              </a:rPr>
              <a:t>, </a:t>
            </a:r>
            <a:r>
              <a:rPr>
                <a:solidFill>
                  <a:srgbClr val="4070A0"/>
                </a:solidFill>
                <a:latin typeface="Courier"/>
              </a:rPr>
              <a:t>"Digit preference"</a:t>
            </a:r>
            <a:r>
              <a:rPr>
                <a:latin typeface="Courier"/>
              </a:rPr>
              <a:t>,</a:t>
            </a:r>
            <a:br/>
            <a:r>
              <a:rPr>
                <a:latin typeface="Courier"/>
              </a:rPr>
              <a:t>              </a:t>
            </a:r>
            <a:r>
              <a:rPr>
                <a:solidFill>
                  <a:srgbClr val="4070A0"/>
                </a:solidFill>
                <a:latin typeface="Courier"/>
              </a:rPr>
              <a:t>"Age heaping"</a:t>
            </a:r>
            <a:r>
              <a:rPr>
                <a:latin typeface="Courier"/>
              </a:rPr>
              <a:t>, </a:t>
            </a:r>
            <a:r>
              <a:rPr>
                <a:solidFill>
                  <a:srgbClr val="4070A0"/>
                </a:solidFill>
                <a:latin typeface="Courier"/>
              </a:rPr>
              <a:t>"Sex ratio"</a:t>
            </a:r>
            <a:r>
              <a:rPr>
                <a:latin typeface="Courier"/>
              </a:rPr>
              <a:t>, </a:t>
            </a:r>
            <a:r>
              <a:rPr>
                <a:solidFill>
                  <a:srgbClr val="4070A0"/>
                </a:solidFill>
                <a:latin typeface="Courier"/>
              </a:rPr>
              <a:t>"Team bias"</a:t>
            </a:r>
            <a:r>
              <a:rPr>
                <a:latin typeface="Courier"/>
              </a:rPr>
              <a:t>],</a:t>
            </a:r>
            <a:br/>
            <a:r>
              <a:rPr>
                <a:latin typeface="Courier"/>
              </a:rPr>
              <a:t>    </a:t>
            </a:r>
            <a:r>
              <a:rPr>
                <a:solidFill>
                  <a:srgbClr val="4070A0"/>
                </a:solidFill>
                <a:latin typeface="Courier"/>
              </a:rPr>
              <a:t>"value"</a:t>
            </a:r>
            <a:r>
              <a:rPr>
                <a:latin typeface="Courier"/>
              </a:rPr>
              <a:t>: [</a:t>
            </a:r>
            <a:r>
              <a:rPr>
                <a:solidFill>
                  <a:srgbClr val="4070A0"/>
                </a:solidFill>
                <a:latin typeface="Courier"/>
              </a:rPr>
              <a:t>"1.4%"</a:t>
            </a:r>
            <a:r>
              <a:rPr>
                <a:latin typeface="Courier"/>
              </a:rPr>
              <a:t>, </a:t>
            </a:r>
            <a:r>
              <a:rPr>
                <a:solidFill>
                  <a:srgbClr val="4070A0"/>
                </a:solidFill>
                <a:latin typeface="Courier"/>
              </a:rPr>
              <a:t>"1.22"</a:t>
            </a:r>
            <a:r>
              <a:rPr>
                <a:latin typeface="Courier"/>
              </a:rPr>
              <a:t>, </a:t>
            </a:r>
            <a:r>
              <a:rPr>
                <a:solidFill>
                  <a:srgbClr val="4070A0"/>
                </a:solidFill>
                <a:latin typeface="Courier"/>
              </a:rPr>
              <a:t>"69% (team 2)"</a:t>
            </a:r>
            <a:r>
              <a:rPr>
                <a:latin typeface="Courier"/>
              </a:rPr>
              <a:t>, </a:t>
            </a:r>
            <a:r>
              <a:rPr>
                <a:solidFill>
                  <a:srgbClr val="4070A0"/>
                </a:solidFill>
                <a:latin typeface="Courier"/>
              </a:rPr>
              <a:t>"24% whole years"</a:t>
            </a:r>
            <a:r>
              <a:rPr>
                <a:latin typeface="Courier"/>
              </a:rPr>
              <a:t>, </a:t>
            </a:r>
            <a:r>
              <a:rPr>
                <a:solidFill>
                  <a:srgbClr val="4070A0"/>
                </a:solidFill>
                <a:latin typeface="Courier"/>
              </a:rPr>
              <a:t>"1.05"</a:t>
            </a:r>
            <a:r>
              <a:rPr>
                <a:latin typeface="Courier"/>
              </a:rPr>
              <a:t>,</a:t>
            </a:r>
            <a:br/>
            <a:r>
              <a:rPr>
                <a:latin typeface="Courier"/>
              </a:rPr>
              <a:t>              </a:t>
            </a:r>
            <a:r>
              <a:rPr>
                <a:solidFill>
                  <a:srgbClr val="4070A0"/>
                </a:solidFill>
                <a:latin typeface="Courier"/>
              </a:rPr>
              <a:t>"-0.42 to -1.09"</a:t>
            </a:r>
            <a:r>
              <a:rPr>
                <a:latin typeface="Courier"/>
              </a:rPr>
              <a:t>],</a:t>
            </a:r>
            <a:br/>
            <a:r>
              <a:rPr>
                <a:latin typeface="Courier"/>
              </a:rPr>
              <a:t>    </a:t>
            </a:r>
            <a:r>
              <a:rPr>
                <a:solidFill>
                  <a:srgbClr val="4070A0"/>
                </a:solidFill>
                <a:latin typeface="Courier"/>
              </a:rPr>
              <a:t>"acceptable"</a:t>
            </a:r>
            <a:r>
              <a:rPr>
                <a:latin typeface="Courier"/>
              </a:rPr>
              <a:t>: [</a:t>
            </a:r>
            <a:r>
              <a:rPr>
                <a:solidFill>
                  <a:srgbClr val="4070A0"/>
                </a:solidFill>
                <a:latin typeface="Courier"/>
              </a:rPr>
              <a:t>"&lt;2.5%"</a:t>
            </a:r>
            <a:r>
              <a:rPr>
                <a:latin typeface="Courier"/>
              </a:rPr>
              <a:t>, </a:t>
            </a:r>
            <a:r>
              <a:rPr>
                <a:solidFill>
                  <a:srgbClr val="4070A0"/>
                </a:solidFill>
                <a:latin typeface="Courier"/>
              </a:rPr>
              <a:t>"0.8-1.2"</a:t>
            </a:r>
            <a:r>
              <a:rPr>
                <a:latin typeface="Courier"/>
              </a:rPr>
              <a:t>, </a:t>
            </a:r>
            <a:r>
              <a:rPr>
                <a:solidFill>
                  <a:srgbClr val="4070A0"/>
                </a:solidFill>
                <a:latin typeface="Courier"/>
              </a:rPr>
              <a:t>"even across teams"</a:t>
            </a:r>
            <a:r>
              <a:rPr>
                <a:latin typeface="Courier"/>
              </a:rPr>
              <a:t>, </a:t>
            </a:r>
            <a:r>
              <a:rPr>
                <a:solidFill>
                  <a:srgbClr val="4070A0"/>
                </a:solidFill>
                <a:latin typeface="Courier"/>
              </a:rPr>
              <a:t>"low"</a:t>
            </a:r>
            <a:r>
              <a:rPr>
                <a:latin typeface="Courier"/>
              </a:rPr>
              <a:t>, </a:t>
            </a:r>
            <a:r>
              <a:rPr>
                <a:solidFill>
                  <a:srgbClr val="4070A0"/>
                </a:solidFill>
                <a:latin typeface="Courier"/>
              </a:rPr>
              <a:t>"~1.0"</a:t>
            </a:r>
            <a:r>
              <a:rPr>
                <a:latin typeface="Courier"/>
              </a:rPr>
              <a:t>,</a:t>
            </a:r>
            <a:br/>
            <a:r>
              <a:rPr>
                <a:latin typeface="Courier"/>
              </a:rPr>
              <a:t>                   </a:t>
            </a:r>
            <a:r>
              <a:rPr>
                <a:solidFill>
                  <a:srgbClr val="4070A0"/>
                </a:solidFill>
                <a:latin typeface="Courier"/>
              </a:rPr>
              <a:t>"close across teams"</a:t>
            </a:r>
            <a:r>
              <a:rPr>
                <a:latin typeface="Courier"/>
              </a:rPr>
              <a:t>],</a:t>
            </a:r>
            <a:br/>
            <a:r>
              <a:rPr>
                <a:latin typeface="Courier"/>
              </a:rPr>
              <a:t>    </a:t>
            </a:r>
            <a:r>
              <a:rPr>
                <a:solidFill>
                  <a:srgbClr val="4070A0"/>
                </a:solidFill>
                <a:latin typeface="Courier"/>
              </a:rPr>
              <a:t>"verdict"</a:t>
            </a:r>
            <a:r>
              <a:rPr>
                <a:latin typeface="Courier"/>
              </a:rPr>
              <a:t>: [</a:t>
            </a:r>
            <a:r>
              <a:rPr>
                <a:solidFill>
                  <a:srgbClr val="4070A0"/>
                </a:solidFill>
                <a:latin typeface="Courier"/>
              </a:rPr>
              <a:t>"pass"</a:t>
            </a:r>
            <a:r>
              <a:rPr>
                <a:latin typeface="Courier"/>
              </a:rPr>
              <a:t>, </a:t>
            </a:r>
            <a:r>
              <a:rPr>
                <a:solidFill>
                  <a:srgbClr val="4070A0"/>
                </a:solidFill>
                <a:latin typeface="Courier"/>
              </a:rPr>
              <a:t>"fail"</a:t>
            </a:r>
            <a:r>
              <a:rPr>
                <a:latin typeface="Courier"/>
              </a:rPr>
              <a:t>, </a:t>
            </a:r>
            <a:r>
              <a:rPr>
                <a:solidFill>
                  <a:srgbClr val="4070A0"/>
                </a:solidFill>
                <a:latin typeface="Courier"/>
              </a:rPr>
              <a:t>"fail"</a:t>
            </a:r>
            <a:r>
              <a:rPr>
                <a:latin typeface="Courier"/>
              </a:rPr>
              <a:t>, </a:t>
            </a:r>
            <a:r>
              <a:rPr>
                <a:solidFill>
                  <a:srgbClr val="4070A0"/>
                </a:solidFill>
                <a:latin typeface="Courier"/>
              </a:rPr>
              <a:t>"fail"</a:t>
            </a:r>
            <a:r>
              <a:rPr>
                <a:latin typeface="Courier"/>
              </a:rPr>
              <a:t>, </a:t>
            </a:r>
            <a:r>
              <a:rPr>
                <a:solidFill>
                  <a:srgbClr val="4070A0"/>
                </a:solidFill>
                <a:latin typeface="Courier"/>
              </a:rPr>
              <a:t>"pass"</a:t>
            </a:r>
            <a:r>
              <a:rPr>
                <a:latin typeface="Courier"/>
              </a:rPr>
              <a:t>, </a:t>
            </a:r>
            <a:r>
              <a:rPr>
                <a:solidFill>
                  <a:srgbClr val="4070A0"/>
                </a:solidFill>
                <a:latin typeface="Courier"/>
              </a:rPr>
              <a:t>"fail"</a:t>
            </a:r>
            <a:r>
              <a:rPr>
                <a:latin typeface="Courier"/>
              </a:rPr>
              <a:t>],</a:t>
            </a:r>
            <a:br/>
            <a:r>
              <a:rPr>
                <a:latin typeface="Courier"/>
              </a:rPr>
              <a:t>})</a:t>
            </a:r>
            <a:br/>
            <a:r>
              <a:rPr>
                <a:solidFill>
                  <a:srgbClr val="008000"/>
                </a:solidFill>
                <a:latin typeface="Courier"/>
              </a:rPr>
              <a:t>print</a:t>
            </a:r>
            <a:r>
              <a:rPr>
                <a:latin typeface="Courier"/>
              </a:rPr>
              <a:t>(plausibility)</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verdict — En R</a:t>
            </a:r>
          </a:p>
        </p:txBody>
      </p:sp>
      <p:sp>
        <p:nvSpPr>
          <p:cNvPr id="3" name="Content Placeholder 2"/>
          <p:cNvSpPr>
            <a:spLocks noGrp="1"/>
          </p:cNvSpPr>
          <p:nvPr>
            <p:ph idx="1"/>
          </p:nvPr>
        </p:nvSpPr>
        <p:spPr/>
        <p:txBody>
          <a:bodyPr/>
          <a:lstStyle/>
          <a:p>
            <a:pPr lvl="0" indent="0">
              <a:buNone/>
            </a:pPr>
            <a:r>
              <a:rPr>
                <a:latin typeface="Courier"/>
              </a:rPr>
              <a:t>tibble</a:t>
            </a:r>
            <a:r>
              <a:rPr>
                <a:solidFill>
                  <a:srgbClr val="4070A0"/>
                </a:solidFill>
                <a:latin typeface="Courier"/>
              </a:rPr>
              <a:t>::</a:t>
            </a:r>
            <a:r>
              <a:rPr>
                <a:solidFill>
                  <a:srgbClr val="06287E"/>
                </a:solidFill>
                <a:latin typeface="Courier"/>
              </a:rPr>
              <a:t>tribble</a:t>
            </a:r>
            <a:r>
              <a:rPr>
                <a:latin typeface="Courier"/>
              </a:rPr>
              <a:t>(</a:t>
            </a:r>
            <a:br/>
            <a:r>
              <a:rPr>
                <a:latin typeface="Courier"/>
              </a:rPr>
              <a:t>  </a:t>
            </a:r>
            <a:r>
              <a:rPr>
                <a:solidFill>
                  <a:srgbClr val="4070A0"/>
                </a:solidFill>
                <a:latin typeface="Courier"/>
              </a:rPr>
              <a:t>~</a:t>
            </a:r>
            <a:r>
              <a:rPr>
                <a:latin typeface="Courier"/>
              </a:rPr>
              <a:t>check,              </a:t>
            </a:r>
            <a:r>
              <a:rPr>
                <a:solidFill>
                  <a:srgbClr val="4070A0"/>
                </a:solidFill>
                <a:latin typeface="Courier"/>
              </a:rPr>
              <a:t>~</a:t>
            </a:r>
            <a:r>
              <a:rPr>
                <a:latin typeface="Courier"/>
              </a:rPr>
              <a:t>value,            </a:t>
            </a:r>
            <a:r>
              <a:rPr>
                <a:solidFill>
                  <a:srgbClr val="4070A0"/>
                </a:solidFill>
                <a:latin typeface="Courier"/>
              </a:rPr>
              <a:t>~</a:t>
            </a:r>
            <a:r>
              <a:rPr>
                <a:latin typeface="Courier"/>
              </a:rPr>
              <a:t>verdict,</a:t>
            </a:r>
            <a:br/>
            <a:r>
              <a:rPr>
                <a:latin typeface="Courier"/>
              </a:rPr>
              <a:t>  </a:t>
            </a:r>
            <a:r>
              <a:rPr>
                <a:solidFill>
                  <a:srgbClr val="4070A0"/>
                </a:solidFill>
                <a:latin typeface="Courier"/>
              </a:rPr>
              <a:t>"Flagged records"</a:t>
            </a:r>
            <a:r>
              <a:rPr>
                <a:latin typeface="Courier"/>
              </a:rPr>
              <a:t>,   </a:t>
            </a:r>
            <a:r>
              <a:rPr>
                <a:solidFill>
                  <a:srgbClr val="4070A0"/>
                </a:solidFill>
                <a:latin typeface="Courier"/>
              </a:rPr>
              <a:t>"1.4%"</a:t>
            </a:r>
            <a:r>
              <a:rPr>
                <a:latin typeface="Courier"/>
              </a:rPr>
              <a:t>,            </a:t>
            </a:r>
            <a:r>
              <a:rPr>
                <a:solidFill>
                  <a:srgbClr val="4070A0"/>
                </a:solidFill>
                <a:latin typeface="Courier"/>
              </a:rPr>
              <a:t>"pass"</a:t>
            </a:r>
            <a:r>
              <a:rPr>
                <a:latin typeface="Courier"/>
              </a:rPr>
              <a:t>,</a:t>
            </a:r>
            <a:br/>
            <a:r>
              <a:rPr>
                <a:latin typeface="Courier"/>
              </a:rPr>
              <a:t>  </a:t>
            </a:r>
            <a:r>
              <a:rPr>
                <a:solidFill>
                  <a:srgbClr val="4070A0"/>
                </a:solidFill>
                <a:latin typeface="Courier"/>
              </a:rPr>
              <a:t>"SD of WHZ"</a:t>
            </a:r>
            <a:r>
              <a:rPr>
                <a:latin typeface="Courier"/>
              </a:rPr>
              <a:t>,         </a:t>
            </a:r>
            <a:r>
              <a:rPr>
                <a:solidFill>
                  <a:srgbClr val="4070A0"/>
                </a:solidFill>
                <a:latin typeface="Courier"/>
              </a:rPr>
              <a:t>"1.22"</a:t>
            </a:r>
            <a:r>
              <a:rPr>
                <a:latin typeface="Courier"/>
              </a:rPr>
              <a:t>,            </a:t>
            </a:r>
            <a:r>
              <a:rPr>
                <a:solidFill>
                  <a:srgbClr val="4070A0"/>
                </a:solidFill>
                <a:latin typeface="Courier"/>
              </a:rPr>
              <a:t>"fail"</a:t>
            </a:r>
            <a:r>
              <a:rPr>
                <a:latin typeface="Courier"/>
              </a:rPr>
              <a:t>,</a:t>
            </a:r>
            <a:br/>
            <a:r>
              <a:rPr>
                <a:latin typeface="Courier"/>
              </a:rPr>
              <a:t>  </a:t>
            </a:r>
            <a:r>
              <a:rPr>
                <a:solidFill>
                  <a:srgbClr val="4070A0"/>
                </a:solidFill>
                <a:latin typeface="Courier"/>
              </a:rPr>
              <a:t>"Digit preference"</a:t>
            </a:r>
            <a:r>
              <a:rPr>
                <a:latin typeface="Courier"/>
              </a:rPr>
              <a:t>,  </a:t>
            </a:r>
            <a:r>
              <a:rPr>
                <a:solidFill>
                  <a:srgbClr val="4070A0"/>
                </a:solidFill>
                <a:latin typeface="Courier"/>
              </a:rPr>
              <a:t>"69% (team 2)"</a:t>
            </a:r>
            <a:r>
              <a:rPr>
                <a:latin typeface="Courier"/>
              </a:rPr>
              <a:t>,    </a:t>
            </a:r>
            <a:r>
              <a:rPr>
                <a:solidFill>
                  <a:srgbClr val="4070A0"/>
                </a:solidFill>
                <a:latin typeface="Courier"/>
              </a:rPr>
              <a:t>"fail"</a:t>
            </a:r>
            <a:r>
              <a:rPr>
                <a:latin typeface="Courier"/>
              </a:rPr>
              <a:t>,</a:t>
            </a:r>
            <a:br/>
            <a:r>
              <a:rPr>
                <a:latin typeface="Courier"/>
              </a:rPr>
              <a:t>  </a:t>
            </a:r>
            <a:r>
              <a:rPr>
                <a:solidFill>
                  <a:srgbClr val="4070A0"/>
                </a:solidFill>
                <a:latin typeface="Courier"/>
              </a:rPr>
              <a:t>"Age heaping"</a:t>
            </a:r>
            <a:r>
              <a:rPr>
                <a:latin typeface="Courier"/>
              </a:rPr>
              <a:t>,       </a:t>
            </a:r>
            <a:r>
              <a:rPr>
                <a:solidFill>
                  <a:srgbClr val="4070A0"/>
                </a:solidFill>
                <a:latin typeface="Courier"/>
              </a:rPr>
              <a:t>"24%"</a:t>
            </a:r>
            <a:r>
              <a:rPr>
                <a:latin typeface="Courier"/>
              </a:rPr>
              <a:t>,             </a:t>
            </a:r>
            <a:r>
              <a:rPr>
                <a:solidFill>
                  <a:srgbClr val="4070A0"/>
                </a:solidFill>
                <a:latin typeface="Courier"/>
              </a:rPr>
              <a:t>"fail"</a:t>
            </a:r>
            <a:r>
              <a:rPr>
                <a:latin typeface="Courier"/>
              </a:rPr>
              <a:t>,</a:t>
            </a:r>
            <a:br/>
            <a:r>
              <a:rPr>
                <a:latin typeface="Courier"/>
              </a:rPr>
              <a:t>  </a:t>
            </a:r>
            <a:r>
              <a:rPr>
                <a:solidFill>
                  <a:srgbClr val="4070A0"/>
                </a:solidFill>
                <a:latin typeface="Courier"/>
              </a:rPr>
              <a:t>"Sex ratio"</a:t>
            </a:r>
            <a:r>
              <a:rPr>
                <a:latin typeface="Courier"/>
              </a:rPr>
              <a:t>,         </a:t>
            </a:r>
            <a:r>
              <a:rPr>
                <a:solidFill>
                  <a:srgbClr val="4070A0"/>
                </a:solidFill>
                <a:latin typeface="Courier"/>
              </a:rPr>
              <a:t>"1.05"</a:t>
            </a:r>
            <a:r>
              <a:rPr>
                <a:latin typeface="Courier"/>
              </a:rPr>
              <a:t>,            </a:t>
            </a:r>
            <a:r>
              <a:rPr>
                <a:solidFill>
                  <a:srgbClr val="4070A0"/>
                </a:solidFill>
                <a:latin typeface="Courier"/>
              </a:rPr>
              <a:t>"pass"</a:t>
            </a:r>
            <a:r>
              <a:rPr>
                <a:latin typeface="Courier"/>
              </a:rPr>
              <a:t>,</a:t>
            </a:r>
            <a:br/>
            <a:r>
              <a:rPr>
                <a:latin typeface="Courier"/>
              </a:rPr>
              <a:t>  </a:t>
            </a:r>
            <a:r>
              <a:rPr>
                <a:solidFill>
                  <a:srgbClr val="4070A0"/>
                </a:solidFill>
                <a:latin typeface="Courier"/>
              </a:rPr>
              <a:t>"Team bias"</a:t>
            </a:r>
            <a:r>
              <a:rPr>
                <a:latin typeface="Courier"/>
              </a:rPr>
              <a:t>,         </a:t>
            </a:r>
            <a:r>
              <a:rPr>
                <a:solidFill>
                  <a:srgbClr val="4070A0"/>
                </a:solidFill>
                <a:latin typeface="Courier"/>
              </a:rPr>
              <a:t>"-0.42 to -1.09"</a:t>
            </a:r>
            <a:r>
              <a:rPr>
                <a:latin typeface="Courier"/>
              </a:rPr>
              <a:t>,  </a:t>
            </a:r>
            <a:r>
              <a:rPr>
                <a:solidFill>
                  <a:srgbClr val="4070A0"/>
                </a:solidFill>
                <a:latin typeface="Courier"/>
              </a:rPr>
              <a:t>"fail"</a:t>
            </a:r>
            <a:br/>
            <a:r>
              <a:rPr>
                <a:latin typeface="Courier"/>
              </a:rPr>
              <a:t>)</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verdict</a:t>
            </a:r>
          </a:p>
        </p:txBody>
      </p:sp>
      <p:sp>
        <p:nvSpPr>
          <p:cNvPr id="3" name="Content Placeholder 2"/>
          <p:cNvSpPr>
            <a:spLocks noGrp="1"/>
          </p:cNvSpPr>
          <p:nvPr>
            <p:ph idx="1"/>
          </p:nvPr>
        </p:nvSpPr>
        <p:spPr/>
        <p:txBody>
          <a:bodyPr/>
          <a:lstStyle/>
          <a:p>
            <a:pPr lvl="0"/>
            <a:r>
              <a:rPr b="1"/>
              <a:t>Rejeter l’enquête.</a:t>
            </a:r>
            <a:r>
              <a:rPr/>
              <a:t> Défendable avec quatre échecs, et coûteux — six semaines et un budget, perdus.</a:t>
            </a:r>
          </a:p>
          <a:p>
            <a:pPr lvl="0"/>
            <a:r>
              <a:rPr b="1"/>
              <a:t>Accepter avec des limites énoncées.</a:t>
            </a:r>
            <a:r>
              <a:rPr/>
              <a:t> Rapporter la prévalence avec le tableau de plausibilité à côté et une mention…</a:t>
            </a:r>
          </a:p>
          <a:p>
            <a:pPr lvl="0"/>
            <a:r>
              <a:rPr b="1"/>
              <a:t>Réanalyser en excluant l’équipe 3.</a:t>
            </a:r>
            <a:r>
              <a:rPr/>
              <a:t> Défendable seulement si vous le dites bien en vue, et cela coûte un quart de…</a:t>
            </a:r>
          </a:p>
        </p:txBody>
      </p:sp>
    </p:spTree>
  </p:cSl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Rédigez sans accuser personne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4114800"/>
                <a:gridCol w="4114800"/>
              </a:tblGrid>
              <a:tr h="0">
                <a:tc>
                  <a:txBody>
                    <a:bodyPr/>
                    <a:lstStyle/>
                    <a:p>
                      <a:pPr lvl="0" indent="0" marL="0">
                        <a:buNone/>
                      </a:pPr>
                      <a:r>
                        <a:rPr/>
                        <a:t>N’écrivez pas</a:t>
                      </a:r>
                    </a:p>
                  </a:txBody>
                  <a:tcPr/>
                </a:tc>
                <a:tc>
                  <a:txBody>
                    <a:bodyPr/>
                    <a:lstStyle/>
                    <a:p>
                      <a:pPr lvl="0" indent="0" marL="0">
                        <a:buNone/>
                      </a:pPr>
                      <a:r>
                        <a:rPr/>
                        <a:t>Écrivez</a:t>
                      </a:r>
                    </a:p>
                  </a:txBody>
                  <a:tcPr/>
                </a:tc>
              </a:tr>
              <a:tr h="0">
                <a:tc>
                  <a:txBody>
                    <a:bodyPr/>
                    <a:lstStyle/>
                    <a:p>
                      <a:pPr lvl="0" indent="0" marL="0">
                        <a:buNone/>
                      </a:pPr>
                      <a:r>
                        <a:rPr/>
                        <a:t>« Les mesures de l’équipe 2 ne sont pas fiables »</a:t>
                      </a:r>
                    </a:p>
                  </a:txBody>
                </a:tc>
                <a:tc>
                  <a:txBody>
                    <a:bodyPr/>
                    <a:lstStyle/>
                    <a:p>
                      <a:pPr lvl="0" indent="0" marL="0">
                        <a:buNone/>
                      </a:pPr>
                      <a:r>
                        <a:rPr/>
                        <a:t>« Les tailles de l’équipe 2 se terminent par ,0 ou ,5 dans 69 % des cas contre 18 à 23 % pour les autres équipes, ce qui est compatible avec une lecture de la toise au demi-centimètre »</a:t>
                      </a:r>
                    </a:p>
                  </a:txBody>
                </a:tc>
              </a:tr>
              <a:tr h="0">
                <a:tc>
                  <a:txBody>
                    <a:bodyPr/>
                    <a:lstStyle/>
                    <a:p>
                      <a:pPr lvl="0" indent="0" marL="0">
                        <a:buNone/>
                      </a:pPr>
                      <a:r>
                        <a:rPr/>
                        <a:t>« L’équipe 3 a falsifié des mesures »</a:t>
                      </a:r>
                    </a:p>
                  </a:txBody>
                </a:tc>
                <a:tc>
                  <a:txBody>
                    <a:bodyPr/>
                    <a:lstStyle/>
                    <a:p>
                      <a:pPr lvl="0" indent="0" marL="0">
                        <a:buNone/>
                      </a:pPr>
                      <a:r>
                        <a:rPr/>
                        <a:t>« Le poids-pour-taille moyen de l’équipe 3 est de 0,4 à 0,7 score z sous celui des autres équipes. Les grappes ayant été attribuées indépendamment de l’état nutritionnel, cela est surtout compatible avec une différence de mesure ou d’étalonnage »</a:t>
                      </a:r>
                    </a:p>
                  </a:txBody>
                </a:tc>
              </a:tr>
              <a:tr h="0">
                <a:tc>
                  <a:txBody>
                    <a:bodyPr/>
                    <a:lstStyle/>
                    <a:p>
                      <a:pPr lvl="0" indent="0" marL="0">
                        <a:buNone/>
                      </a:pPr>
                      <a:r>
                        <a:rPr/>
                        <a:t>« Les âges sont inexacts »</a:t>
                      </a:r>
                    </a:p>
                  </a:txBody>
                </a:tc>
                <a:tc>
                  <a:txBody>
                    <a:bodyPr/>
                    <a:lstStyle/>
                    <a:p>
                      <a:pPr lvl="0" indent="0" marL="0">
                        <a:buNone/>
                      </a:pPr>
                      <a:r>
                        <a:rPr/>
                        <a:t>« 24 % des âges tombent sur une année entière exacte contre 9 % attendus, ce qui indique que l’âge a été estimé plutôt que documenté pour une part substantielle des enfants »</a:t>
                      </a:r>
                    </a:p>
                  </a:txBody>
                </a:tc>
              </a:tr>
            </a:tbl>
          </a:graphicData>
        </a:graphic>
      </p:graphicFrame>
    </p:spTree>
  </p:cSld>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Vous savez si l’enquête est croyable et sous quelles réserves.</a:t>
            </a:r>
          </a:p>
        </p:txBody>
      </p:sp>
    </p:spTree>
  </p:cSld>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https://data-analysis.cassion.dev/fr/cours/nutrition-analysis-cmam-smart/nutrition-05-plausibility</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Cette enquête est-elle croyable ?</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5 sur 8</vt:lpwstr>
  </property>
  <property fmtid="{D5CDD505-2E9C-101B-9397-08002B2CF9AE}" pid="3" name="subtitle">
    <vt:lpwstr>Le rapport de plausibilité SMART, sur une enquête qui échoue à deux de ses contrôles. Un écart-type de 1,22, une équipe mesurant 0,6 score z trop bas, 69 % de ses tailles sur un demi-centimètre, et un quart des âges sur une année entière.</vt:lpwstr>
  </property>
</Properties>
</file>