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notesMaster" Target="notesMasters/notesMaster1.xml" /><Relationship Id="rId28" Type="http://schemas.openxmlformats.org/officeDocument/2006/relationships/viewProps" Target="viewProps.xml" /><Relationship Id="rId27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0" Type="http://schemas.openxmlformats.org/officeDocument/2006/relationships/tableStyles" Target="tableStyles.xml" /><Relationship Id="rId29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GAM is 14.9%, at the top of IPC Phase 3. The design-adjusted interval runs 11.1% to 18.7%, which spans Phase 3 and Phase 4 — and the survey cannot say which the population is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Everything so far has been preparation. The survey was funded to answer one question — how much acute malnutrition is there — and this lesson produces the answer in the form it has to take: a prevalence, an interval, and a phase.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SMART survey is a cluster survey. The survey course established what that means; here it arrives with a threshold attached.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things to hold about that table before reading the phase. The design effect is 2.29 for GAM and 1.20 for SAM. Two indicators, one survey, two design effects — because malnutrition clusters geographically and severe malnutrition, being rarer, clusters less detectably. The survey’s 852 children are worth about 372 independent ones for GAM. The naive interval would be 12.5 – 17.3%. Ignoring the clustering makes the interval 37% narrower, and the next section is what that narrowing would have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IPC classifies acute malnutrition prevalence into five phases, and they are what turn a percentage into a decision.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point estimate is 14.9%, which is Phase 3 — by one tenth of a point. The interval runs 11.1% to 18.7%, which spans Phase 3 and Phase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the moment the whole course has been building to, and the honest statement is uncomfortable. Three things that sentence does. It refuses to round to the threshold. 14.9% reported as “about 15%” has made a phase classification by rounding, and the difference between Phase 3 and Phase 4 is a difference in response. It states the interval before the phase. A reader who sees “Phase 3” first will not revise it when they reach the interval. It says the survey cannot decide. That is the three-branch verdict the survey course insisted on, and here the third branch is the correct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12.5% to 17.3%. Still spanning both phases — so on this survey the design effect does not change the verdict, and saying so is worth as much as a finding. But note how close it came. Had the estimate been 13.5%, the naive interval would have sat inside Phase 3 and the design-adjusted one would have crossed into Phase about two points of a threshold, which in this sector is most of the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previous lesson found four failed checks, and two of them push in a known direction. So the estimate is more likely to be too high than too low, which pushes the true value toward the lower half of the interval — toward Phase 3 rather than Phase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sensitivity, do not substitute it. The headline stays the full-sample estimate; the exclusion goes beside it as evidence about direction. Silently dropping a quarter of a survey because it gives an inconvenient answer is the thing this whole module exists to prevent.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Twelve lines. They carry the estimate, its interval, its design, its classification, its known biases and its denominator, and there is nothing left for a reviewer to ask that the block does not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survey says what the situation is. The next unit asks what the programme did about it — CMAM performance against the Sphere standards, and the denominator that moves the cure rate by nine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nutrition-analysis-cmam-smart/nutrition-06-prevalence-and-ipc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interval that spans two IPC phases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GAM is 14.9%, at the top of IPC Phase 3. The design-adjusted interval runs 11.1% to 18.7%, which spans Phase 3 and Phase 4 — and the survey cannot say which the population is in.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6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number the survey exists to produce</a:t>
            </a:r>
          </a:p>
          <a:p>
            <a:pPr lvl="0"/>
            <a:r>
              <a:rPr/>
              <a:t>The estimate, with the design</a:t>
            </a:r>
          </a:p>
          <a:p>
            <a:pPr lvl="0"/>
            <a:r>
              <a:rPr/>
              <a:t>The IPC phases</a:t>
            </a:r>
          </a:p>
          <a:p>
            <a:pPr lvl="0"/>
            <a:r>
              <a:rPr/>
              <a:t>What that means, said plainly</a:t>
            </a:r>
          </a:p>
          <a:p>
            <a:pPr lvl="0"/>
            <a:r>
              <a:rPr/>
              <a:t>What would have happened without the design effect</a:t>
            </a:r>
          </a:p>
          <a:p>
            <a:pPr lvl="0"/>
            <a:r>
              <a:rPr/>
              <a:t>Read it with the plausibility report</a:t>
            </a:r>
          </a:p>
          <a:p>
            <a:pPr lvl="0"/>
            <a:r>
              <a:rPr/>
              <a:t>The full reporting block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number the survey exists to produce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Everything so far has been preparation.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estimate, with the design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numpy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np</a:t>
            </a:r>
            <a:br/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analysable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smart[smart[</a:t>
            </a:r>
            <a:r>
              <a:rPr>
                <a:solidFill>
                  <a:srgbClr val="4070A0"/>
                </a:solidFill>
                <a:latin typeface="Courier"/>
              </a:rPr>
              <a:t>"whz"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)].copy()</a:t>
            </a:r>
            <a:br/>
            <a:r>
              <a:rPr>
                <a:latin typeface="Courier"/>
              </a:rPr>
              <a:t>analysable[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(analysable[</a:t>
            </a:r>
            <a:r>
              <a:rPr>
                <a:solidFill>
                  <a:srgbClr val="4070A0"/>
                </a:solidFill>
                <a:latin typeface="Courier"/>
              </a:rPr>
              <a:t>"whz"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(analysable[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analysable[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(analysable[</a:t>
            </a:r>
            <a:r>
              <a:rPr>
                <a:solidFill>
                  <a:srgbClr val="4070A0"/>
                </a:solidFill>
                <a:latin typeface="Courier"/>
              </a:rPr>
              <a:t>"whz"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|</a:t>
            </a:r>
            <a:r>
              <a:rPr>
                <a:latin typeface="Courier"/>
              </a:rPr>
              <a:t> (analysable[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cluster_prevalence(df, column, cluster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"cluster"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(df)</a:t>
            </a:r>
            <a:br/>
            <a:r>
              <a:rPr>
                <a:latin typeface="Courier"/>
              </a:rPr>
              <a:t>    p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df[column].mean()</a:t>
            </a:r>
            <a:br/>
            <a:br/>
            <a:r>
              <a:rPr>
                <a:latin typeface="Courier"/>
              </a:rPr>
              <a:t>    totals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df.groupby(cluster)[column].agg([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    residual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"sum"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p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  m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(totals)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estimate, with the design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variance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(m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(residual</a:t>
            </a:r>
            <a:r>
              <a:rPr>
                <a:solidFill>
                  <a:srgbClr val="666666"/>
                </a:solidFill>
                <a:latin typeface="Courier"/>
              </a:rPr>
              <a:t>**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n</a:t>
            </a:r>
            <a:r>
              <a:rPr>
                <a:solidFill>
                  <a:srgbClr val="666666"/>
                </a:solidFill>
                <a:latin typeface="Courier"/>
              </a:rPr>
              <a:t>**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br/>
            <a:r>
              <a:rPr>
                <a:latin typeface="Courier"/>
              </a:rPr>
              <a:t>    se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np.sqrt(variance)</a:t>
            </a:r>
            <a:br/>
            <a:r>
              <a:rPr>
                <a:latin typeface="Courier"/>
              </a:rPr>
              <a:t>    srs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p)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n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{</a:t>
            </a:r>
            <a:r>
              <a:rPr>
                <a:solidFill>
                  <a:srgbClr val="4070A0"/>
                </a:solidFill>
                <a:latin typeface="Courier"/>
              </a:rPr>
              <a:t>"p"</a:t>
            </a:r>
            <a:r>
              <a:rPr>
                <a:latin typeface="Courier"/>
              </a:rPr>
              <a:t>: p, </a:t>
            </a:r>
            <a:r>
              <a:rPr>
                <a:solidFill>
                  <a:srgbClr val="4070A0"/>
                </a:solidFill>
                <a:latin typeface="Courier"/>
              </a:rPr>
              <a:t>"se"</a:t>
            </a:r>
            <a:r>
              <a:rPr>
                <a:latin typeface="Courier"/>
              </a:rPr>
              <a:t>: se, </a:t>
            </a:r>
            <a:r>
              <a:rPr>
                <a:solidFill>
                  <a:srgbClr val="4070A0"/>
                </a:solidFill>
                <a:latin typeface="Courier"/>
              </a:rPr>
              <a:t>"deff"</a:t>
            </a:r>
            <a:r>
              <a:rPr>
                <a:latin typeface="Courier"/>
              </a:rPr>
              <a:t>: variance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srs, </a:t>
            </a:r>
            <a:r>
              <a:rPr>
                <a:solidFill>
                  <a:srgbClr val="4070A0"/>
                </a:solidFill>
                <a:latin typeface="Courier"/>
              </a:rPr>
              <a:t>"clusters"</a:t>
            </a:r>
            <a:r>
              <a:rPr>
                <a:latin typeface="Courier"/>
              </a:rPr>
              <a:t>: m,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n}</a:t>
            </a:r>
            <a:br/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column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"sam"</a:t>
            </a:r>
            <a:r>
              <a:rPr>
                <a:latin typeface="Courier"/>
              </a:rPr>
              <a:t>]:</a:t>
            </a:r>
            <a:br/>
            <a:r>
              <a:rPr>
                <a:latin typeface="Courier"/>
              </a:rPr>
              <a:t>    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cluster_prevalence(analysable, column)</a:t>
            </a:r>
            <a:br/>
            <a:r>
              <a:rPr>
                <a:latin typeface="Courier"/>
              </a:rPr>
              <a:t>    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2.045</a:t>
            </a:r>
            <a:r>
              <a:rPr>
                <a:latin typeface="Courier"/>
              </a:rPr>
              <a:t>                   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t(0.975, 29 df)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column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upper()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r[</a:t>
            </a:r>
            <a:r>
              <a:rPr>
                <a:solidFill>
                  <a:srgbClr val="4070A0"/>
                </a:solidFill>
                <a:latin typeface="Courier"/>
              </a:rPr>
              <a:t>'p'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95% CI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r[</a:t>
            </a:r>
            <a:r>
              <a:rPr>
                <a:solidFill>
                  <a:srgbClr val="4070A0"/>
                </a:solidFill>
                <a:latin typeface="Courier"/>
              </a:rPr>
              <a:t>'p'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t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'se'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to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r[</a:t>
            </a:r>
            <a:r>
              <a:rPr>
                <a:solidFill>
                  <a:srgbClr val="4070A0"/>
                </a:solidFill>
                <a:latin typeface="Courier"/>
              </a:rPr>
              <a:t>'p'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t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'se'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deff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r[</a:t>
            </a:r>
            <a:r>
              <a:rPr>
                <a:solidFill>
                  <a:srgbClr val="4070A0"/>
                </a:solidFill>
                <a:latin typeface="Courier"/>
              </a:rPr>
              <a:t>'deff'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:.2f}</a:t>
            </a:r>
            <a:r>
              <a:rPr>
                <a:solidFill>
                  <a:srgbClr val="BB6688"/>
                </a:solidFill>
                <a:latin typeface="Courier"/>
              </a:rPr>
              <a:t>  n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r[</a:t>
            </a:r>
            <a:r>
              <a:rPr>
                <a:solidFill>
                  <a:srgbClr val="4070A0"/>
                </a:solidFill>
                <a:latin typeface="Courier"/>
              </a:rPr>
              <a:t>'n'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estimate, with the design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(survey)</a:t>
            </a:r>
            <a:br/>
            <a:br/>
            <a:r>
              <a:rPr>
                <a:latin typeface="Courier"/>
              </a:rPr>
              <a:t>design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svydesign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ids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latin typeface="Courier"/>
              </a:rPr>
              <a:t>cluster, </a:t>
            </a:r>
            <a:r>
              <a:rPr>
                <a:solidFill>
                  <a:srgbClr val="7D9029"/>
                </a:solidFill>
                <a:latin typeface="Courier"/>
              </a:rPr>
              <a:t>weights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NULL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data =</a:t>
            </a:r>
            <a:r>
              <a:rPr>
                <a:latin typeface="Courier"/>
              </a:rPr>
              <a:t> analysable)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svyciprop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solidFill>
                  <a:srgbClr val="06287E"/>
                </a:solidFill>
                <a:latin typeface="Courier"/>
              </a:rPr>
              <a:t>I</a:t>
            </a:r>
            <a:r>
              <a:rPr>
                <a:latin typeface="Courier"/>
              </a:rPr>
              <a:t>(whz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oedema), design, </a:t>
            </a:r>
            <a:r>
              <a:rPr>
                <a:solidFill>
                  <a:srgbClr val="7D9029"/>
                </a:solidFill>
                <a:latin typeface="Courier"/>
              </a:rPr>
              <a:t>method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"logit"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6287E"/>
                </a:solidFill>
                <a:latin typeface="Courier"/>
              </a:rPr>
              <a:t>svymean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~</a:t>
            </a:r>
            <a:r>
              <a:rPr>
                <a:solidFill>
                  <a:srgbClr val="06287E"/>
                </a:solidFill>
                <a:latin typeface="Courier"/>
              </a:rPr>
              <a:t>I</a:t>
            </a:r>
            <a:r>
              <a:rPr>
                <a:latin typeface="Courier"/>
              </a:rPr>
              <a:t>(whz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oedema), design, </a:t>
            </a:r>
            <a:r>
              <a:rPr>
                <a:solidFill>
                  <a:srgbClr val="7D9029"/>
                </a:solidFill>
                <a:latin typeface="Courier"/>
              </a:rPr>
              <a:t>deff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estimate, with the design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300"/>
                <a:gridCol w="1638300"/>
                <a:gridCol w="1638300"/>
                <a:gridCol w="1638300"/>
                <a:gridCol w="16383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Estimate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95% 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Design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GAM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14.9%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11.1 – 18.7%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2.29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852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SAM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3.8%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2.3 – 5.2%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1.20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852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estimate, with the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design effect is 2.29 for GAM and 1.20 for SAM — Two indicators, one survey, two design effects — because…</a:t>
            </a:r>
          </a:p>
          <a:p>
            <a:pPr lvl="0"/>
            <a:r>
              <a:rPr/>
              <a:t>The naive interval would be 12.5 – 17.3% — Ignoring the clustering makes the interval 37% narrower, and the next…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IPC phases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GAM by weight-for-height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 — Acceptable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under 5%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 — Alert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 to 9.9%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 — Serious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to 14.9%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4 — Critical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15 to 29.9%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 — Extremely critical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30% and above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IPC phases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ipc_phase(gam):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threshold, phase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[(</a:t>
            </a:r>
            <a:r>
              <a:rPr>
                <a:solidFill>
                  <a:srgbClr val="40A070"/>
                </a:solidFill>
                <a:latin typeface="Courier"/>
              </a:rPr>
              <a:t>0.05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0.10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0.15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0.30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4</a:t>
            </a:r>
            <a:r>
              <a:rPr>
                <a:latin typeface="Courier"/>
              </a:rPr>
              <a:t>)]:</a:t>
            </a:r>
            <a:br/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gam </a:t>
            </a:r>
            <a:r>
              <a:rPr>
                <a:solidFill>
                  <a:srgbClr val="666666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threshold:</a:t>
            </a:r>
            <a:br/>
            <a:r>
              <a:rPr>
                <a:latin typeface="Courier"/>
              </a:rPr>
              <a:t>        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phase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br/>
            <a:br/>
            <a:br/>
            <a:r>
              <a:rPr>
                <a:latin typeface="Courier"/>
              </a:rPr>
              <a:t>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cluster_prevalence(analysable, 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2.045</a:t>
            </a:r>
            <a:br/>
            <a:r>
              <a:rPr>
                <a:latin typeface="Courier"/>
              </a:rPr>
              <a:t>low, high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"p"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t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"se"</a:t>
            </a:r>
            <a:r>
              <a:rPr>
                <a:latin typeface="Courier"/>
              </a:rPr>
              <a:t>], r[</a:t>
            </a:r>
            <a:r>
              <a:rPr>
                <a:solidFill>
                  <a:srgbClr val="4070A0"/>
                </a:solidFill>
                <a:latin typeface="Courier"/>
              </a:rPr>
              <a:t>"p"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t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"se"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f"point estimate: phase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ipc_phase(r[</a:t>
            </a:r>
            <a:r>
              <a:rPr>
                <a:solidFill>
                  <a:srgbClr val="4070A0"/>
                </a:solidFill>
                <a:latin typeface="Courier"/>
              </a:rPr>
              <a:t>'p'</a:t>
            </a:r>
            <a:r>
              <a:rPr>
                <a:latin typeface="Courier"/>
              </a:rPr>
              <a:t>])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f"interval spans: phase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ipc_phase(low)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to phase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ipc_phase(high)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IPC phases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point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0.149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low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0.111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7D9029"/>
                </a:solidFill>
                <a:latin typeface="Courier"/>
              </a:rPr>
              <a:t>high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0.187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IPC phases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point estimate is 14.9%, which is Phase 3 — by one tenth of a point</a:t>
            </a:r>
          </a:p>
          <a:p>
            <a:pPr lvl="0"/>
            <a:r>
              <a:rPr/>
              <a:t>The interval runs 11.1% to 18.7%, which spans Phase 3 and Phase 4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that means, said plainly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1270000">
              <a:buNone/>
            </a:pPr>
            <a:r>
              <a:rPr sz="2000"/>
              <a:t>Global acute malnutrition is estimated at 14.9% (95% CI 11.1–18.7). The point estimate falls in IPC Phase 3 (Serious). The confidence interval spans Phase 3 and Phase 4 (Critical), so </a:t>
            </a:r>
            <a:r>
              <a:rPr sz="2000" b="1"/>
              <a:t>this survey cannot determine which phase the population is in.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that means, said plainly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It refuses to round to the threshold — 14.9% reported as “about 15%” has made a phase classification by rounding, and…</a:t>
            </a:r>
          </a:p>
          <a:p>
            <a:pPr lvl="0"/>
            <a:r>
              <a:rPr/>
              <a:t>It states the interval before the phase — A reader who sees “Phase 3” first will not revise it when they reach the…</a:t>
            </a:r>
          </a:p>
          <a:p>
            <a:pPr lvl="0"/>
            <a:r>
              <a:rPr/>
              <a:t>It says the survey cannot decide — That is the three-branch verdict the survey course insisted on, and here the third…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would have happened without the design effect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srs_se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np.sqrt(r[</a:t>
            </a:r>
            <a:r>
              <a:rPr>
                <a:solidFill>
                  <a:srgbClr val="4070A0"/>
                </a:solidFill>
                <a:latin typeface="Courier"/>
              </a:rPr>
              <a:t>"p"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"p"</a:t>
            </a:r>
            <a:r>
              <a:rPr>
                <a:latin typeface="Courier"/>
              </a:rPr>
              <a:t>])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r[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])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f"naive interval: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r[</a:t>
            </a:r>
            <a:r>
              <a:rPr>
                <a:solidFill>
                  <a:srgbClr val="4070A0"/>
                </a:solidFill>
                <a:latin typeface="Courier"/>
              </a:rPr>
              <a:t>'p'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1.96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srs_se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to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r[</a:t>
            </a:r>
            <a:r>
              <a:rPr>
                <a:solidFill>
                  <a:srgbClr val="4070A0"/>
                </a:solidFill>
                <a:latin typeface="Courier"/>
              </a:rPr>
              <a:t>'p'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1.96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srs_se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would have happened without the design effect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p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0.149</a:t>
            </a:r>
            <a:r>
              <a:rPr>
                <a:latin typeface="Courier"/>
              </a:rPr>
              <a:t>; n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852</a:t>
            </a:r>
            <a:br/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(p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1.96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sqrt</a:t>
            </a:r>
            <a:r>
              <a:rPr>
                <a:latin typeface="Courier"/>
              </a:rPr>
              <a:t>(p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p)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n), p </a:t>
            </a:r>
            <a:r>
              <a:rPr>
                <a:solidFill>
                  <a:srgbClr val="4070A0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1.96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sqrt</a:t>
            </a:r>
            <a:r>
              <a:rPr>
                <a:latin typeface="Courier"/>
              </a:rPr>
              <a:t>(p </a:t>
            </a:r>
            <a:r>
              <a:rPr>
                <a:solidFill>
                  <a:srgbClr val="4070A0"/>
                </a:solidFill>
                <a:latin typeface="Courier"/>
              </a:rPr>
              <a:t>*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p)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n))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would have happened without the design effect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**The clustering decides the classification whenever the estimate is within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it with the plausibility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The inflated standard deviation (1.22) raises GAM.</a:t>
            </a:r>
            <a:r>
              <a:rPr/>
              <a:t> A wider distribution puts more children past a fixed cut-off.</a:t>
            </a:r>
          </a:p>
          <a:p>
            <a:pPr lvl="0"/>
            <a:r>
              <a:rPr b="1"/>
              <a:t>Team 3’s low measurements raise GAM.</a:t>
            </a:r>
            <a:r>
              <a:rPr/>
              <a:t> Its clusters give 22.3% against 9.2 to 16.2% for the others, and it…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it with the plausibility report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without_team3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analysable[analysable[</a:t>
            </a:r>
            <a:r>
              <a:rPr>
                <a:solidFill>
                  <a:srgbClr val="4070A0"/>
                </a:solidFill>
                <a:latin typeface="Courier"/>
              </a:rPr>
              <a:t>"team"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r3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cluster_prevalence(without_team3, 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f"excluding team 3: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r3[</a:t>
            </a:r>
            <a:r>
              <a:rPr>
                <a:solidFill>
                  <a:srgbClr val="4070A0"/>
                </a:solidFill>
                <a:latin typeface="Courier"/>
              </a:rPr>
              <a:t>'p'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on n=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r3[</a:t>
            </a:r>
            <a:r>
              <a:rPr>
                <a:solidFill>
                  <a:srgbClr val="4070A0"/>
                </a:solidFill>
                <a:latin typeface="Courier"/>
              </a:rPr>
              <a:t>'n'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, "</a:t>
            </a:r>
            <a:br/>
            <a:r>
              <a:rPr>
                <a:latin typeface="Courier"/>
              </a:rPr>
              <a:t>      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r3[</a:t>
            </a:r>
            <a:r>
              <a:rPr>
                <a:solidFill>
                  <a:srgbClr val="4070A0"/>
                </a:solidFill>
                <a:latin typeface="Courier"/>
              </a:rPr>
              <a:t>'clusters'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clusters"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it with the plausibility report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analysable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(team </a:t>
            </a:r>
            <a:r>
              <a:rPr>
                <a:solidFill>
                  <a:srgbClr val="4070A0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gam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(gam),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it with the plausibility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Report the sensitivity, do not substitute it — The headline stays the full-sample estimate; the exclusion goes beside…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full reporting block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Global acute malnutrition (weight-for-height z &lt; -2 or oedema)
  14.9%   95% CI 11.1-18.7   n = 852   design effect 2.29   30 clusters
  IPC Phase 3 by point estimate; interval spans Phase 3 and Phase 4.
Severe acute malnutrition (z &lt; -3 or oedema)
  3.8%    95% CI 2.3-5.2     n = 852   design effect 1.20
Plausibility: 4 of 6 SMART checks failed (SD 1.22, digit preference in one team,
age heaping 24%, team bias -0.42 to -1.09). Two of the four push the estimate
upward. Excluding the affected team gives 12.6% on 628 children.
Analysable denominator: 852 of 930 measured. 66 had no computable z-score
(32 missing weight or age, 30 outside the reference range, 4 heights in metres,
recoverable) and 12 were flagged by the WHO bounds.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survey says what the situation is.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https://data-analysis.cassion.dev/courses/nutrition-analysis-cmam-smart/nutrition-06-prevalence-and-ipc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interval that spans two IPC phases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6 of 8</vt:lpwstr>
  </property>
  <property fmtid="{D5CDD505-2E9C-101B-9397-08002B2CF9AE}" pid="3" name="subtitle">
    <vt:lpwstr>GAM is 14.9%, at the top of IPC Phase 3. The design-adjusted interval runs 11.1% to 18.7%, which spans Phase 3 and Phase 4 — and the survey cannot say which the population is in.</vt:lpwstr>
  </property>
</Properties>
</file>