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MAG vaut 14,9 %, au sommet de la phase 3 de l’IPC. L’intervalle ajusté du plan va de 11,1 % à 18,7 %, ce qui couvre les phases 3 et 4 — et l’enquête ne peut pas dire dans laquelle se trouve la population.</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 ce qui précède était préparatoire. L’enquête a été financée pour répondre à une question — quelle est l’ampleur de la malnutrition aiguë — et cette leçon produit la réponse sous la forme qu’elle doit prendre : une prévalence, un intervalle et une phase.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enquête SMART est une enquête en grappes. Le cours sur les enquêtes a établi ce que cela implique ; ici cela arrive avec un seuil attaché.</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points à retenir de ce tableau avant de lire la phase. L’effet de plan vaut 2,29 pour la MAG et 1,20 pour la MAS. Deux indicateurs, une enquête, deux effets de plan — car la malnutrition se regroupe géographiquement et la malnutrition sévère, plus rare, se regroupe de façon moins détectable. Les 852 enfants de l’enquête en valent environ 372 indépendants pour la MAG. L’intervalle naïf serait de 12,5 à 17,3 %. Ignorer les grappes rétrécit l’intervalle de 37 %, et la section suivante dit ce que ce rétrécissement aurait coûté.</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L’IPC classe la prévalence de malnutrition aiguë en cinq phases, et ce sont elles qui transforment un pourcentage en décision.</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L’estimation ponctuelle vaut 14,9 %, soit la phase 3 — à un dixième de point près. L’intervalle va de 11,1 % à 18,7 %, ce qui couvre les phases 3 et 4.</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le moment vers lequel tout le cours tendait, et l’énoncé honnête est inconfortable. Trois choses que fait cette phrase. Elle refuse d’arrondir jusqu’au seuil. 14,9 % rapporté « environ 15 % » a pris une décision de classification par arrondi, et la différence entre phase 3 et phase 4 est une différence de réponse. Elle énonce l’intervalle avant la phase. Un lecteur qui voit « phase 3 » d’abord ne la révisera pas en arrivant à l’intervalle. Elle dit que l’enquête ne peut pas trancher. C’est le verdict à trois branches sur lequel insistait le cours sur les enquêtes, et ici la troisième branche est la bonne.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12,5 % à 17,3 %. Toujours à cheval sur les deux phases — donc sur cette enquête l’effet de plan ne change pas le verdict, et le dire vaut autant qu’un constat. Mais voyez à quel point c’est passé près. Si l’estimation avait valu 13,5 %, l’intervalle naïf serait resté dans la phase 3 et l’intervalle ajusté du plan serait entré en phase 4. La mise en grappes décide de la classification dès que l’estimation est à environ deux points d’un seuil, ce qui, dans ce secteur, est le cas la plupart du temps.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leçon précédente a trouvé quatre contrôles échoués, et deux d’entre eux poussent dans un sens connu. L’estimation a donc plus de chances d’être trop haute que trop basse, ce qui pousse la valeur vraie vers la moitié basse de l’intervalle — vers la phase 3 plutôt que la phase 4.</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Rapportez la sensibilité, ne la substituez pas. Le chiffre principal reste l’estimation sur échantillon complet ; l’exclusion figure à côté comme indice sur le sens. Écarter en silence un quart d’une enquête parce qu’il donne une réponse gênante est précisément ce que tout ce module existe pour prévenir.</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Douze lignes. Elles portent l’estimation, son intervalle, son plan, sa classification, ses biais connus et son dénominateur, et il ne reste rien qu’un relecteur puisse demander sans que le bloc y réponde.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L’enquête dit quelle est la situation. L’unité suivante demande ce que le programme en a fait — la performance PCIMA au regard des standards Sphere, et le dénominateur qui déplace le taux de guérison de neuf points.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nutrition-analysis-cmam-smart/nutrition-06-prevalence-and-ipc"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L’intervalle qui chevauche deux phases IPC</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La MAG vaut 14,9 %, au sommet de la phase 3 de l’IPC. L’intervalle ajusté du plan va de 11,1 % à 18,7 %, ce qui couvre les phases 3 et 4 — et l’enquête ne peut pas dire dans laquelle se trouve la population.</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6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 nombre pour lequel l’enquête existe</a:t>
            </a:r>
          </a:p>
          <a:p>
            <a:pPr lvl="0"/>
            <a:r>
              <a:rPr/>
              <a:t>L’estimation, avec le plan</a:t>
            </a:r>
          </a:p>
          <a:p>
            <a:pPr lvl="0"/>
            <a:r>
              <a:rPr/>
              <a:t>Les phases IPC</a:t>
            </a:r>
          </a:p>
          <a:p>
            <a:pPr lvl="0"/>
            <a:r>
              <a:rPr/>
              <a:t>Ce que cela veut dire, dit franchement</a:t>
            </a:r>
          </a:p>
          <a:p>
            <a:pPr lvl="0"/>
            <a:r>
              <a:rPr/>
              <a:t>Ce qui se serait passé sans l’effet de plan</a:t>
            </a:r>
          </a:p>
          <a:p>
            <a:pPr lvl="0"/>
            <a:r>
              <a:rPr/>
              <a:t>Lisez-le avec le rapport de plausibilité</a:t>
            </a:r>
          </a:p>
          <a:p>
            <a:pPr lvl="0"/>
            <a:r>
              <a:rPr/>
              <a:t>Le bloc de rapportage complet</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nombre pour lequel l’enquête existe</a:t>
            </a:r>
          </a:p>
        </p:txBody>
      </p:sp>
      <p:sp>
        <p:nvSpPr>
          <p:cNvPr id="3" name="Content Placeholder 2"/>
          <p:cNvSpPr>
            <a:spLocks noGrp="1"/>
          </p:cNvSpPr>
          <p:nvPr>
            <p:ph idx="1"/>
          </p:nvPr>
        </p:nvSpPr>
        <p:spPr/>
        <p:txBody>
          <a:bodyPr/>
          <a:lstStyle/>
          <a:p>
            <a:pPr lvl="0"/>
            <a:r>
              <a:rPr/>
              <a:t>Tout ce qui précède était préparatoire.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L’estimation, avec le plan — En Python (suite)</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analysable </a:t>
            </a:r>
            <a:r>
              <a:rPr>
                <a:solidFill>
                  <a:srgbClr val="666666"/>
                </a:solidFill>
                <a:latin typeface="Courier"/>
              </a:rPr>
              <a:t>=</a:t>
            </a:r>
            <a:r>
              <a:rPr>
                <a:latin typeface="Courier"/>
              </a:rPr>
              <a:t> smart[smart[</a:t>
            </a:r>
            <a:r>
              <a:rPr>
                <a:solidFill>
                  <a:srgbClr val="4070A0"/>
                </a:solidFill>
                <a:latin typeface="Courier"/>
              </a:rPr>
              <a:t>"whz"</a:t>
            </a:r>
            <a:r>
              <a:rPr>
                <a:latin typeface="Courier"/>
              </a:rPr>
              <a:t>].between(</a:t>
            </a:r>
            <a:r>
              <a:rPr>
                <a:solidFill>
                  <a:srgbClr val="666666"/>
                </a:solidFill>
                <a:latin typeface="Courier"/>
              </a:rPr>
              <a:t>-</a:t>
            </a:r>
            <a:r>
              <a:rPr>
                <a:solidFill>
                  <a:srgbClr val="40A070"/>
                </a:solidFill>
                <a:latin typeface="Courier"/>
              </a:rPr>
              <a:t>5</a:t>
            </a:r>
            <a:r>
              <a:rPr>
                <a:latin typeface="Courier"/>
              </a:rPr>
              <a:t>, </a:t>
            </a:r>
            <a:r>
              <a:rPr>
                <a:solidFill>
                  <a:srgbClr val="40A070"/>
                </a:solidFill>
                <a:latin typeface="Courier"/>
              </a:rPr>
              <a:t>5</a:t>
            </a:r>
            <a:r>
              <a:rPr>
                <a:latin typeface="Courier"/>
              </a:rPr>
              <a:t>)].copy()</a:t>
            </a:r>
            <a:br/>
            <a:r>
              <a:rPr>
                <a:latin typeface="Courier"/>
              </a:rPr>
              <a:t>analysable[</a:t>
            </a:r>
            <a:r>
              <a:rPr>
                <a:solidFill>
                  <a:srgbClr val="4070A0"/>
                </a:solidFill>
                <a:latin typeface="Courier"/>
              </a:rPr>
              <a:t>"gam"</a:t>
            </a:r>
            <a:r>
              <a:rPr>
                <a:latin typeface="Courier"/>
              </a:rPr>
              <a:t>] </a:t>
            </a:r>
            <a:r>
              <a:rPr>
                <a:solidFill>
                  <a:srgbClr val="666666"/>
                </a:solidFill>
                <a:latin typeface="Courier"/>
              </a:rPr>
              <a:t>=</a:t>
            </a:r>
            <a:r>
              <a:rPr>
                <a:latin typeface="Courier"/>
              </a:rPr>
              <a:t> (analysable[</a:t>
            </a:r>
            <a:r>
              <a:rPr>
                <a:solidFill>
                  <a:srgbClr val="4070A0"/>
                </a:solidFill>
                <a:latin typeface="Courier"/>
              </a:rPr>
              <a:t>"whz"</a:t>
            </a:r>
            <a:r>
              <a:rPr>
                <a:latin typeface="Courier"/>
              </a:rPr>
              <a:t>] </a:t>
            </a:r>
            <a:r>
              <a:rPr>
                <a:solidFill>
                  <a:srgbClr val="666666"/>
                </a:solidFill>
                <a:latin typeface="Courier"/>
              </a:rPr>
              <a:t>&lt;</a:t>
            </a:r>
            <a:r>
              <a:rPr>
                <a:latin typeface="Courier"/>
              </a:rPr>
              <a:t> </a:t>
            </a:r>
            <a:r>
              <a:rPr>
                <a:solidFill>
                  <a:srgbClr val="666666"/>
                </a:solidFill>
                <a:latin typeface="Courier"/>
              </a:rPr>
              <a:t>-</a:t>
            </a:r>
            <a:r>
              <a:rPr>
                <a:solidFill>
                  <a:srgbClr val="40A070"/>
                </a:solidFill>
                <a:latin typeface="Courier"/>
              </a:rPr>
              <a:t>2</a:t>
            </a:r>
            <a:r>
              <a:rPr>
                <a:latin typeface="Courier"/>
              </a:rPr>
              <a:t>) </a:t>
            </a:r>
            <a:r>
              <a:rPr>
                <a:solidFill>
                  <a:srgbClr val="666666"/>
                </a:solidFill>
                <a:latin typeface="Courier"/>
              </a:rPr>
              <a:t>|</a:t>
            </a:r>
            <a:r>
              <a:rPr>
                <a:latin typeface="Courier"/>
              </a:rPr>
              <a:t> (analysable[</a:t>
            </a:r>
            <a:r>
              <a:rPr>
                <a:solidFill>
                  <a:srgbClr val="4070A0"/>
                </a:solidFill>
                <a:latin typeface="Courier"/>
              </a:rPr>
              <a:t>"oedema"</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br/>
            <a:r>
              <a:rPr>
                <a:latin typeface="Courier"/>
              </a:rPr>
              <a:t>analysable[</a:t>
            </a:r>
            <a:r>
              <a:rPr>
                <a:solidFill>
                  <a:srgbClr val="4070A0"/>
                </a:solidFill>
                <a:latin typeface="Courier"/>
              </a:rPr>
              <a:t>"sam"</a:t>
            </a:r>
            <a:r>
              <a:rPr>
                <a:latin typeface="Courier"/>
              </a:rPr>
              <a:t>] </a:t>
            </a:r>
            <a:r>
              <a:rPr>
                <a:solidFill>
                  <a:srgbClr val="666666"/>
                </a:solidFill>
                <a:latin typeface="Courier"/>
              </a:rPr>
              <a:t>=</a:t>
            </a:r>
            <a:r>
              <a:rPr>
                <a:latin typeface="Courier"/>
              </a:rPr>
              <a:t> (analysable[</a:t>
            </a:r>
            <a:r>
              <a:rPr>
                <a:solidFill>
                  <a:srgbClr val="4070A0"/>
                </a:solidFill>
                <a:latin typeface="Courier"/>
              </a:rPr>
              <a:t>"whz"</a:t>
            </a:r>
            <a:r>
              <a:rPr>
                <a:latin typeface="Courier"/>
              </a:rPr>
              <a:t>] </a:t>
            </a:r>
            <a:r>
              <a:rPr>
                <a:solidFill>
                  <a:srgbClr val="666666"/>
                </a:solidFill>
                <a:latin typeface="Courier"/>
              </a:rPr>
              <a:t>&lt;</a:t>
            </a:r>
            <a:r>
              <a:rPr>
                <a:latin typeface="Courier"/>
              </a:rPr>
              <a:t> </a:t>
            </a:r>
            <a:r>
              <a:rPr>
                <a:solidFill>
                  <a:srgbClr val="666666"/>
                </a:solidFill>
                <a:latin typeface="Courier"/>
              </a:rPr>
              <a:t>-</a:t>
            </a:r>
            <a:r>
              <a:rPr>
                <a:solidFill>
                  <a:srgbClr val="40A070"/>
                </a:solidFill>
                <a:latin typeface="Courier"/>
              </a:rPr>
              <a:t>3</a:t>
            </a:r>
            <a:r>
              <a:rPr>
                <a:latin typeface="Courier"/>
              </a:rPr>
              <a:t>) </a:t>
            </a:r>
            <a:r>
              <a:rPr>
                <a:solidFill>
                  <a:srgbClr val="666666"/>
                </a:solidFill>
                <a:latin typeface="Courier"/>
              </a:rPr>
              <a:t>|</a:t>
            </a:r>
            <a:r>
              <a:rPr>
                <a:latin typeface="Courier"/>
              </a:rPr>
              <a:t> (analysable[</a:t>
            </a:r>
            <a:r>
              <a:rPr>
                <a:solidFill>
                  <a:srgbClr val="4070A0"/>
                </a:solidFill>
                <a:latin typeface="Courier"/>
              </a:rPr>
              <a:t>"oedema"</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br/>
            <a:br/>
            <a:br/>
            <a:r>
              <a:rPr b="1">
                <a:solidFill>
                  <a:srgbClr val="007020"/>
                </a:solidFill>
                <a:latin typeface="Courier"/>
              </a:rPr>
              <a:t>def</a:t>
            </a:r>
            <a:r>
              <a:rPr>
                <a:latin typeface="Courier"/>
              </a:rPr>
              <a:t> cluster_prevalence(df, column, cluster</a:t>
            </a:r>
            <a:r>
              <a:rPr>
                <a:solidFill>
                  <a:srgbClr val="666666"/>
                </a:solidFill>
                <a:latin typeface="Courier"/>
              </a:rPr>
              <a:t>=</a:t>
            </a:r>
            <a:r>
              <a:rPr>
                <a:solidFill>
                  <a:srgbClr val="4070A0"/>
                </a:solidFill>
                <a:latin typeface="Courier"/>
              </a:rPr>
              <a:t>"cluster"</a:t>
            </a:r>
            <a:r>
              <a:rPr>
                <a:latin typeface="Courier"/>
              </a:rPr>
              <a:t>):</a:t>
            </a:r>
            <a:br/>
            <a:r>
              <a:rPr>
                <a:latin typeface="Courier"/>
              </a:rPr>
              <a:t>    n </a:t>
            </a:r>
            <a:r>
              <a:rPr>
                <a:solidFill>
                  <a:srgbClr val="666666"/>
                </a:solidFill>
                <a:latin typeface="Courier"/>
              </a:rPr>
              <a:t>=</a:t>
            </a:r>
            <a:r>
              <a:rPr>
                <a:latin typeface="Courier"/>
              </a:rPr>
              <a:t> </a:t>
            </a:r>
            <a:r>
              <a:rPr>
                <a:solidFill>
                  <a:srgbClr val="008000"/>
                </a:solidFill>
                <a:latin typeface="Courier"/>
              </a:rPr>
              <a:t>len</a:t>
            </a:r>
            <a:r>
              <a:rPr>
                <a:latin typeface="Courier"/>
              </a:rPr>
              <a:t>(df)</a:t>
            </a:r>
            <a:br/>
            <a:r>
              <a:rPr>
                <a:latin typeface="Courier"/>
              </a:rPr>
              <a:t>    p </a:t>
            </a:r>
            <a:r>
              <a:rPr>
                <a:solidFill>
                  <a:srgbClr val="666666"/>
                </a:solidFill>
                <a:latin typeface="Courier"/>
              </a:rPr>
              <a:t>=</a:t>
            </a:r>
            <a:r>
              <a:rPr>
                <a:latin typeface="Courier"/>
              </a:rPr>
              <a:t> df[column].mean()</a:t>
            </a:r>
            <a:br/>
            <a:br/>
            <a:r>
              <a:rPr>
                <a:latin typeface="Courier"/>
              </a:rPr>
              <a:t>    totals </a:t>
            </a:r>
            <a:r>
              <a:rPr>
                <a:solidFill>
                  <a:srgbClr val="666666"/>
                </a:solidFill>
                <a:latin typeface="Courier"/>
              </a:rPr>
              <a:t>=</a:t>
            </a:r>
            <a:r>
              <a:rPr>
                <a:latin typeface="Courier"/>
              </a:rPr>
              <a:t> df.groupby(cluster)[column].agg([</a:t>
            </a:r>
            <a:r>
              <a:rPr>
                <a:solidFill>
                  <a:srgbClr val="4070A0"/>
                </a:solidFill>
                <a:latin typeface="Courier"/>
              </a:rPr>
              <a:t>"sum"</a:t>
            </a:r>
            <a:r>
              <a:rPr>
                <a:latin typeface="Courier"/>
              </a:rPr>
              <a:t>, </a:t>
            </a:r>
            <a:r>
              <a:rPr>
                <a:solidFill>
                  <a:srgbClr val="4070A0"/>
                </a:solidFill>
                <a:latin typeface="Courier"/>
              </a:rPr>
              <a:t>"size"</a:t>
            </a:r>
            <a:r>
              <a:rPr>
                <a:latin typeface="Courier"/>
              </a:rPr>
              <a:t>])</a:t>
            </a:r>
            <a:br/>
            <a:r>
              <a:rPr>
                <a:latin typeface="Courier"/>
              </a:rPr>
              <a:t>    residual </a:t>
            </a:r>
            <a:r>
              <a:rPr>
                <a:solidFill>
                  <a:srgbClr val="666666"/>
                </a:solidFill>
                <a:latin typeface="Courier"/>
              </a:rPr>
              <a:t>=</a:t>
            </a:r>
            <a:r>
              <a:rPr>
                <a:latin typeface="Courier"/>
              </a:rPr>
              <a:t> totals[</a:t>
            </a:r>
            <a:r>
              <a:rPr>
                <a:solidFill>
                  <a:srgbClr val="4070A0"/>
                </a:solidFill>
                <a:latin typeface="Courier"/>
              </a:rPr>
              <a:t>"sum"</a:t>
            </a:r>
            <a:r>
              <a:rPr>
                <a:latin typeface="Courier"/>
              </a:rPr>
              <a:t>] </a:t>
            </a:r>
            <a:r>
              <a:rPr>
                <a:solidFill>
                  <a:srgbClr val="666666"/>
                </a:solidFill>
                <a:latin typeface="Courier"/>
              </a:rPr>
              <a:t>-</a:t>
            </a:r>
            <a:r>
              <a:rPr>
                <a:latin typeface="Courier"/>
              </a:rPr>
              <a:t> p </a:t>
            </a:r>
            <a:r>
              <a:rPr>
                <a:solidFill>
                  <a:srgbClr val="666666"/>
                </a:solidFill>
                <a:latin typeface="Courier"/>
              </a:rPr>
              <a:t>*</a:t>
            </a:r>
            <a:r>
              <a:rPr>
                <a:latin typeface="Courier"/>
              </a:rPr>
              <a:t> totals[</a:t>
            </a:r>
            <a:r>
              <a:rPr>
                <a:solidFill>
                  <a:srgbClr val="4070A0"/>
                </a:solidFill>
                <a:latin typeface="Courier"/>
              </a:rPr>
              <a:t>"size"</a:t>
            </a:r>
            <a:r>
              <a:rPr>
                <a:latin typeface="Courier"/>
              </a:rPr>
              <a:t>]</a:t>
            </a:r>
            <a:br/>
            <a:r>
              <a:rPr>
                <a:latin typeface="Courier"/>
              </a:rPr>
              <a:t>    m </a:t>
            </a:r>
            <a:r>
              <a:rPr>
                <a:solidFill>
                  <a:srgbClr val="666666"/>
                </a:solidFill>
                <a:latin typeface="Courier"/>
              </a:rPr>
              <a:t>=</a:t>
            </a:r>
            <a:r>
              <a:rPr>
                <a:latin typeface="Courier"/>
              </a:rPr>
              <a:t> </a:t>
            </a:r>
            <a:r>
              <a:rPr>
                <a:solidFill>
                  <a:srgbClr val="008000"/>
                </a:solidFill>
                <a:latin typeface="Courier"/>
              </a:rPr>
              <a:t>len</a:t>
            </a:r>
            <a:r>
              <a:rPr>
                <a:latin typeface="Courier"/>
              </a:rPr>
              <a:t>(totals)</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L’estimation, avec le plan — En Python (suite)</a:t>
            </a:r>
          </a:p>
        </p:txBody>
      </p:sp>
      <p:sp>
        <p:nvSpPr>
          <p:cNvPr id="3" name="Content Placeholder 2"/>
          <p:cNvSpPr>
            <a:spLocks noGrp="1"/>
          </p:cNvSpPr>
          <p:nvPr>
            <p:ph idx="1"/>
          </p:nvPr>
        </p:nvSpPr>
        <p:spPr/>
        <p:txBody>
          <a:bodyPr/>
          <a:lstStyle/>
          <a:p>
            <a:pPr lvl="0" indent="0">
              <a:buNone/>
            </a:pPr>
            <a:r>
              <a:rPr>
                <a:latin typeface="Courier"/>
              </a:rPr>
              <a:t>    variance </a:t>
            </a:r>
            <a:r>
              <a:rPr>
                <a:solidFill>
                  <a:srgbClr val="666666"/>
                </a:solidFill>
                <a:latin typeface="Courier"/>
              </a:rPr>
              <a:t>=</a:t>
            </a:r>
            <a:r>
              <a:rPr>
                <a:latin typeface="Courier"/>
              </a:rPr>
              <a:t> m </a:t>
            </a:r>
            <a:r>
              <a:rPr>
                <a:solidFill>
                  <a:srgbClr val="666666"/>
                </a:solidFill>
                <a:latin typeface="Courier"/>
              </a:rPr>
              <a:t>/</a:t>
            </a:r>
            <a:r>
              <a:rPr>
                <a:latin typeface="Courier"/>
              </a:rPr>
              <a:t> (m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(residual</a:t>
            </a:r>
            <a:r>
              <a:rPr>
                <a:solidFill>
                  <a:srgbClr val="666666"/>
                </a:solidFill>
                <a:latin typeface="Courier"/>
              </a:rPr>
              <a:t>**</a:t>
            </a:r>
            <a:r>
              <a:rPr>
                <a:solidFill>
                  <a:srgbClr val="40A070"/>
                </a:solidFill>
                <a:latin typeface="Courier"/>
              </a:rPr>
              <a:t>2</a:t>
            </a:r>
            <a:r>
              <a:rPr>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n</a:t>
            </a:r>
            <a:r>
              <a:rPr>
                <a:solidFill>
                  <a:srgbClr val="666666"/>
                </a:solidFill>
                <a:latin typeface="Courier"/>
              </a:rPr>
              <a:t>**</a:t>
            </a:r>
            <a:r>
              <a:rPr>
                <a:solidFill>
                  <a:srgbClr val="40A070"/>
                </a:solidFill>
                <a:latin typeface="Courier"/>
              </a:rPr>
              <a:t>2</a:t>
            </a:r>
            <a:br/>
            <a:r>
              <a:rPr>
                <a:latin typeface="Courier"/>
              </a:rPr>
              <a:t>    se </a:t>
            </a:r>
            <a:r>
              <a:rPr>
                <a:solidFill>
                  <a:srgbClr val="666666"/>
                </a:solidFill>
                <a:latin typeface="Courier"/>
              </a:rPr>
              <a:t>=</a:t>
            </a:r>
            <a:r>
              <a:rPr>
                <a:latin typeface="Courier"/>
              </a:rPr>
              <a:t> np.sqrt(variance)</a:t>
            </a:r>
            <a:br/>
            <a:r>
              <a:rPr>
                <a:latin typeface="Courier"/>
              </a:rPr>
              <a:t>    srs </a:t>
            </a:r>
            <a:r>
              <a:rPr>
                <a:solidFill>
                  <a:srgbClr val="666666"/>
                </a:solidFill>
                <a:latin typeface="Courier"/>
              </a:rPr>
              <a:t>=</a:t>
            </a:r>
            <a:r>
              <a:rPr>
                <a:latin typeface="Courier"/>
              </a:rPr>
              <a:t> p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p) </a:t>
            </a:r>
            <a:r>
              <a:rPr>
                <a:solidFill>
                  <a:srgbClr val="666666"/>
                </a:solidFill>
                <a:latin typeface="Courier"/>
              </a:rPr>
              <a:t>/</a:t>
            </a:r>
            <a:r>
              <a:rPr>
                <a:latin typeface="Courier"/>
              </a:rPr>
              <a:t> n</a:t>
            </a:r>
            <a:br/>
            <a:r>
              <a:rPr>
                <a:latin typeface="Courier"/>
              </a:rPr>
              <a:t>    </a:t>
            </a:r>
            <a:r>
              <a:rPr b="1">
                <a:solidFill>
                  <a:srgbClr val="007020"/>
                </a:solidFill>
                <a:latin typeface="Courier"/>
              </a:rPr>
              <a:t>return</a:t>
            </a:r>
            <a:r>
              <a:rPr>
                <a:latin typeface="Courier"/>
              </a:rPr>
              <a:t> {</a:t>
            </a:r>
            <a:r>
              <a:rPr>
                <a:solidFill>
                  <a:srgbClr val="4070A0"/>
                </a:solidFill>
                <a:latin typeface="Courier"/>
              </a:rPr>
              <a:t>"p"</a:t>
            </a:r>
            <a:r>
              <a:rPr>
                <a:latin typeface="Courier"/>
              </a:rPr>
              <a:t>: p, </a:t>
            </a:r>
            <a:r>
              <a:rPr>
                <a:solidFill>
                  <a:srgbClr val="4070A0"/>
                </a:solidFill>
                <a:latin typeface="Courier"/>
              </a:rPr>
              <a:t>"se"</a:t>
            </a:r>
            <a:r>
              <a:rPr>
                <a:latin typeface="Courier"/>
              </a:rPr>
              <a:t>: se, </a:t>
            </a:r>
            <a:r>
              <a:rPr>
                <a:solidFill>
                  <a:srgbClr val="4070A0"/>
                </a:solidFill>
                <a:latin typeface="Courier"/>
              </a:rPr>
              <a:t>"deff"</a:t>
            </a:r>
            <a:r>
              <a:rPr>
                <a:latin typeface="Courier"/>
              </a:rPr>
              <a:t>: variance </a:t>
            </a:r>
            <a:r>
              <a:rPr>
                <a:solidFill>
                  <a:srgbClr val="666666"/>
                </a:solidFill>
                <a:latin typeface="Courier"/>
              </a:rPr>
              <a:t>/</a:t>
            </a:r>
            <a:r>
              <a:rPr>
                <a:latin typeface="Courier"/>
              </a:rPr>
              <a:t> srs, </a:t>
            </a:r>
            <a:r>
              <a:rPr>
                <a:solidFill>
                  <a:srgbClr val="4070A0"/>
                </a:solidFill>
                <a:latin typeface="Courier"/>
              </a:rPr>
              <a:t>"clusters"</a:t>
            </a:r>
            <a:r>
              <a:rPr>
                <a:latin typeface="Courier"/>
              </a:rPr>
              <a:t>: m, </a:t>
            </a:r>
            <a:r>
              <a:rPr>
                <a:solidFill>
                  <a:srgbClr val="4070A0"/>
                </a:solidFill>
                <a:latin typeface="Courier"/>
              </a:rPr>
              <a:t>"n"</a:t>
            </a:r>
            <a:r>
              <a:rPr>
                <a:latin typeface="Courier"/>
              </a:rPr>
              <a:t>: n}</a:t>
            </a:r>
            <a:br/>
            <a:br/>
            <a:br/>
            <a:r>
              <a:rPr b="1">
                <a:solidFill>
                  <a:srgbClr val="007020"/>
                </a:solidFill>
                <a:latin typeface="Courier"/>
              </a:rPr>
              <a:t>for</a:t>
            </a:r>
            <a:r>
              <a:rPr>
                <a:latin typeface="Courier"/>
              </a:rPr>
              <a:t> column </a:t>
            </a:r>
            <a:r>
              <a:rPr b="1">
                <a:solidFill>
                  <a:srgbClr val="007020"/>
                </a:solidFill>
                <a:latin typeface="Courier"/>
              </a:rPr>
              <a:t>in</a:t>
            </a:r>
            <a:r>
              <a:rPr>
                <a:latin typeface="Courier"/>
              </a:rPr>
              <a:t> [</a:t>
            </a:r>
            <a:r>
              <a:rPr>
                <a:solidFill>
                  <a:srgbClr val="4070A0"/>
                </a:solidFill>
                <a:latin typeface="Courier"/>
              </a:rPr>
              <a:t>"gam"</a:t>
            </a:r>
            <a:r>
              <a:rPr>
                <a:latin typeface="Courier"/>
              </a:rPr>
              <a:t>, </a:t>
            </a:r>
            <a:r>
              <a:rPr>
                <a:solidFill>
                  <a:srgbClr val="4070A0"/>
                </a:solidFill>
                <a:latin typeface="Courier"/>
              </a:rPr>
              <a:t>"sam"</a:t>
            </a:r>
            <a:r>
              <a:rPr>
                <a:latin typeface="Courier"/>
              </a:rPr>
              <a:t>]:</a:t>
            </a:r>
            <a:br/>
            <a:r>
              <a:rPr>
                <a:latin typeface="Courier"/>
              </a:rPr>
              <a:t>    r </a:t>
            </a:r>
            <a:r>
              <a:rPr>
                <a:solidFill>
                  <a:srgbClr val="666666"/>
                </a:solidFill>
                <a:latin typeface="Courier"/>
              </a:rPr>
              <a:t>=</a:t>
            </a:r>
            <a:r>
              <a:rPr>
                <a:latin typeface="Courier"/>
              </a:rPr>
              <a:t> cluster_prevalence(analysable, column)</a:t>
            </a:r>
            <a:br/>
            <a:r>
              <a:rPr>
                <a:latin typeface="Courier"/>
              </a:rPr>
              <a:t>    t </a:t>
            </a:r>
            <a:r>
              <a:rPr>
                <a:solidFill>
                  <a:srgbClr val="666666"/>
                </a:solidFill>
                <a:latin typeface="Courier"/>
              </a:rPr>
              <a:t>=</a:t>
            </a:r>
            <a:r>
              <a:rPr>
                <a:latin typeface="Courier"/>
              </a:rPr>
              <a:t> </a:t>
            </a:r>
            <a:r>
              <a:rPr>
                <a:solidFill>
                  <a:srgbClr val="40A070"/>
                </a:solidFill>
                <a:latin typeface="Courier"/>
              </a:rPr>
              <a:t>2.045</a:t>
            </a:r>
            <a:r>
              <a:rPr>
                <a:latin typeface="Courier"/>
              </a:rPr>
              <a:t>                                  </a:t>
            </a:r>
            <a:r>
              <a:rPr i="1">
                <a:solidFill>
                  <a:srgbClr val="60A0B0"/>
                </a:solidFill>
                <a:latin typeface="Courier"/>
              </a:rPr>
              <a:t># t(0.975, 29 df)</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column</a:t>
            </a:r>
            <a:r>
              <a:rPr>
                <a:solidFill>
                  <a:srgbClr val="4070A0"/>
                </a:solidFill>
                <a:latin typeface="Courier"/>
              </a:rPr>
              <a:t>.</a:t>
            </a:r>
            <a:r>
              <a:rPr>
                <a:latin typeface="Courier"/>
              </a:rPr>
              <a:t>upper()</a:t>
            </a:r>
            <a:r>
              <a:rPr>
                <a:solidFill>
                  <a:srgbClr val="4070A0"/>
                </a:solidFill>
                <a:latin typeface="Courier"/>
              </a:rPr>
              <a:t>}</a:t>
            </a:r>
            <a:r>
              <a:rPr>
                <a:solidFill>
                  <a:srgbClr val="BB6688"/>
                </a:solidFill>
                <a:latin typeface="Courier"/>
              </a:rPr>
              <a:t>: </a:t>
            </a:r>
            <a:r>
              <a:rPr>
                <a:solidFill>
                  <a:srgbClr val="4070A0"/>
                </a:solidFill>
                <a:latin typeface="Courier"/>
              </a:rPr>
              <a:t>{</a:t>
            </a:r>
            <a:r>
              <a:rPr>
                <a:latin typeface="Courier"/>
              </a:rPr>
              <a:t>r[</a:t>
            </a:r>
            <a:r>
              <a:rPr>
                <a:solidFill>
                  <a:srgbClr val="4070A0"/>
                </a:solidFill>
                <a:latin typeface="Courier"/>
              </a:rPr>
              <a:t>'p'</a:t>
            </a:r>
            <a:r>
              <a:rPr>
                <a:latin typeface="Courier"/>
              </a:rPr>
              <a:t>]</a:t>
            </a:r>
            <a:r>
              <a:rPr>
                <a:solidFill>
                  <a:srgbClr val="4070A0"/>
                </a:solidFill>
                <a:latin typeface="Courier"/>
              </a:rPr>
              <a:t>:.1%}</a:t>
            </a:r>
            <a:r>
              <a:rPr>
                <a:solidFill>
                  <a:srgbClr val="BB6688"/>
                </a:solidFill>
                <a:latin typeface="Courier"/>
              </a:rPr>
              <a:t>  95% CI </a:t>
            </a:r>
            <a:r>
              <a:rPr>
                <a:solidFill>
                  <a:srgbClr val="4070A0"/>
                </a:solidFill>
                <a:latin typeface="Courier"/>
              </a:rPr>
              <a:t>{</a:t>
            </a:r>
            <a:r>
              <a:rPr>
                <a:latin typeface="Courier"/>
              </a:rPr>
              <a:t>r[</a:t>
            </a:r>
            <a:r>
              <a:rPr>
                <a:solidFill>
                  <a:srgbClr val="4070A0"/>
                </a:solidFill>
                <a:latin typeface="Courier"/>
              </a:rPr>
              <a:t>'p'</a:t>
            </a:r>
            <a:r>
              <a:rPr>
                <a:latin typeface="Courier"/>
              </a:rPr>
              <a:t>] </a:t>
            </a:r>
            <a:r>
              <a:rPr>
                <a:solidFill>
                  <a:srgbClr val="666666"/>
                </a:solidFill>
                <a:latin typeface="Courier"/>
              </a:rPr>
              <a:t>-</a:t>
            </a:r>
            <a:r>
              <a:rPr>
                <a:latin typeface="Courier"/>
              </a:rPr>
              <a:t> t </a:t>
            </a:r>
            <a:r>
              <a:rPr>
                <a:solidFill>
                  <a:srgbClr val="666666"/>
                </a:solidFill>
                <a:latin typeface="Courier"/>
              </a:rPr>
              <a:t>*</a:t>
            </a:r>
            <a:r>
              <a:rPr>
                <a:latin typeface="Courier"/>
              </a:rPr>
              <a:t> r[</a:t>
            </a:r>
            <a:r>
              <a:rPr>
                <a:solidFill>
                  <a:srgbClr val="4070A0"/>
                </a:solidFill>
                <a:latin typeface="Courier"/>
              </a:rPr>
              <a:t>'se'</a:t>
            </a:r>
            <a:r>
              <a:rPr>
                <a:latin typeface="Courier"/>
              </a:rPr>
              <a:t>]</a:t>
            </a:r>
            <a:r>
              <a:rPr>
                <a:solidFill>
                  <a:srgbClr val="4070A0"/>
                </a:solidFill>
                <a:latin typeface="Courier"/>
              </a:rPr>
              <a:t>:.1%}</a:t>
            </a:r>
            <a:r>
              <a:rPr>
                <a:solidFill>
                  <a:srgbClr val="BB6688"/>
                </a:solidFill>
                <a:latin typeface="Courier"/>
              </a:rPr>
              <a:t> to "</a:t>
            </a:r>
            <a:br/>
            <a:r>
              <a:rPr>
                <a:latin typeface="Courier"/>
              </a:rPr>
              <a:t>          </a:t>
            </a:r>
            <a:r>
              <a:rPr>
                <a:solidFill>
                  <a:srgbClr val="BB6688"/>
                </a:solidFill>
                <a:latin typeface="Courier"/>
              </a:rPr>
              <a:t>f"</a:t>
            </a:r>
            <a:r>
              <a:rPr>
                <a:solidFill>
                  <a:srgbClr val="4070A0"/>
                </a:solidFill>
                <a:latin typeface="Courier"/>
              </a:rPr>
              <a:t>{</a:t>
            </a:r>
            <a:r>
              <a:rPr>
                <a:latin typeface="Courier"/>
              </a:rPr>
              <a:t>r[</a:t>
            </a:r>
            <a:r>
              <a:rPr>
                <a:solidFill>
                  <a:srgbClr val="4070A0"/>
                </a:solidFill>
                <a:latin typeface="Courier"/>
              </a:rPr>
              <a:t>'p'</a:t>
            </a:r>
            <a:r>
              <a:rPr>
                <a:latin typeface="Courier"/>
              </a:rPr>
              <a:t>] </a:t>
            </a:r>
            <a:r>
              <a:rPr>
                <a:solidFill>
                  <a:srgbClr val="666666"/>
                </a:solidFill>
                <a:latin typeface="Courier"/>
              </a:rPr>
              <a:t>+</a:t>
            </a:r>
            <a:r>
              <a:rPr>
                <a:latin typeface="Courier"/>
              </a:rPr>
              <a:t> t </a:t>
            </a:r>
            <a:r>
              <a:rPr>
                <a:solidFill>
                  <a:srgbClr val="666666"/>
                </a:solidFill>
                <a:latin typeface="Courier"/>
              </a:rPr>
              <a:t>*</a:t>
            </a:r>
            <a:r>
              <a:rPr>
                <a:latin typeface="Courier"/>
              </a:rPr>
              <a:t> r[</a:t>
            </a:r>
            <a:r>
              <a:rPr>
                <a:solidFill>
                  <a:srgbClr val="4070A0"/>
                </a:solidFill>
                <a:latin typeface="Courier"/>
              </a:rPr>
              <a:t>'se'</a:t>
            </a:r>
            <a:r>
              <a:rPr>
                <a:latin typeface="Courier"/>
              </a:rPr>
              <a:t>]</a:t>
            </a:r>
            <a:r>
              <a:rPr>
                <a:solidFill>
                  <a:srgbClr val="4070A0"/>
                </a:solidFill>
                <a:latin typeface="Courier"/>
              </a:rPr>
              <a:t>:.1%}</a:t>
            </a:r>
            <a:r>
              <a:rPr>
                <a:solidFill>
                  <a:srgbClr val="BB6688"/>
                </a:solidFill>
                <a:latin typeface="Courier"/>
              </a:rPr>
              <a:t>  deff </a:t>
            </a:r>
            <a:r>
              <a:rPr>
                <a:solidFill>
                  <a:srgbClr val="4070A0"/>
                </a:solidFill>
                <a:latin typeface="Courier"/>
              </a:rPr>
              <a:t>{</a:t>
            </a:r>
            <a:r>
              <a:rPr>
                <a:latin typeface="Courier"/>
              </a:rPr>
              <a:t>r[</a:t>
            </a:r>
            <a:r>
              <a:rPr>
                <a:solidFill>
                  <a:srgbClr val="4070A0"/>
                </a:solidFill>
                <a:latin typeface="Courier"/>
              </a:rPr>
              <a:t>'deff'</a:t>
            </a:r>
            <a:r>
              <a:rPr>
                <a:latin typeface="Courier"/>
              </a:rPr>
              <a:t>]</a:t>
            </a:r>
            <a:r>
              <a:rPr>
                <a:solidFill>
                  <a:srgbClr val="4070A0"/>
                </a:solidFill>
                <a:latin typeface="Courier"/>
              </a:rPr>
              <a:t>:.2f}</a:t>
            </a:r>
            <a:r>
              <a:rPr>
                <a:solidFill>
                  <a:srgbClr val="BB6688"/>
                </a:solidFill>
                <a:latin typeface="Courier"/>
              </a:rPr>
              <a:t>  n </a:t>
            </a:r>
            <a:r>
              <a:rPr>
                <a:solidFill>
                  <a:srgbClr val="4070A0"/>
                </a:solidFill>
                <a:latin typeface="Courier"/>
              </a:rPr>
              <a:t>{</a:t>
            </a:r>
            <a:r>
              <a:rPr>
                <a:latin typeface="Courier"/>
              </a:rPr>
              <a:t>r[</a:t>
            </a:r>
            <a:r>
              <a:rPr>
                <a:solidFill>
                  <a:srgbClr val="4070A0"/>
                </a:solidFill>
                <a:latin typeface="Courier"/>
              </a:rPr>
              <a:t>'n'</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L’estimation, avec le plan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(survey)</a:t>
            </a:r>
            <a:br/>
            <a:br/>
            <a:r>
              <a:rPr>
                <a:latin typeface="Courier"/>
              </a:rPr>
              <a:t>design </a:t>
            </a:r>
            <a:r>
              <a:rPr>
                <a:solidFill>
                  <a:srgbClr val="007020"/>
                </a:solidFill>
                <a:latin typeface="Courier"/>
              </a:rPr>
              <a:t>&lt;-</a:t>
            </a:r>
            <a:r>
              <a:rPr>
                <a:latin typeface="Courier"/>
              </a:rPr>
              <a:t> </a:t>
            </a:r>
            <a:r>
              <a:rPr>
                <a:solidFill>
                  <a:srgbClr val="06287E"/>
                </a:solidFill>
                <a:latin typeface="Courier"/>
              </a:rPr>
              <a:t>svydesign</a:t>
            </a:r>
            <a:r>
              <a:rPr>
                <a:latin typeface="Courier"/>
              </a:rPr>
              <a:t>(</a:t>
            </a:r>
            <a:r>
              <a:rPr>
                <a:solidFill>
                  <a:srgbClr val="7D9029"/>
                </a:solidFill>
                <a:latin typeface="Courier"/>
              </a:rPr>
              <a:t>ids =</a:t>
            </a:r>
            <a:r>
              <a:rPr>
                <a:latin typeface="Courier"/>
              </a:rPr>
              <a:t> </a:t>
            </a:r>
            <a:r>
              <a:rPr>
                <a:solidFill>
                  <a:srgbClr val="4070A0"/>
                </a:solidFill>
                <a:latin typeface="Courier"/>
              </a:rPr>
              <a:t>~</a:t>
            </a:r>
            <a:r>
              <a:rPr>
                <a:latin typeface="Courier"/>
              </a:rPr>
              <a:t>cluster, </a:t>
            </a:r>
            <a:r>
              <a:rPr>
                <a:solidFill>
                  <a:srgbClr val="7D9029"/>
                </a:solidFill>
                <a:latin typeface="Courier"/>
              </a:rPr>
              <a:t>weights =</a:t>
            </a:r>
            <a:r>
              <a:rPr>
                <a:latin typeface="Courier"/>
              </a:rPr>
              <a:t> </a:t>
            </a:r>
            <a:r>
              <a:rPr>
                <a:solidFill>
                  <a:srgbClr val="880000"/>
                </a:solidFill>
                <a:latin typeface="Courier"/>
              </a:rPr>
              <a:t>NULL</a:t>
            </a:r>
            <a:r>
              <a:rPr>
                <a:latin typeface="Courier"/>
              </a:rPr>
              <a:t>, </a:t>
            </a:r>
            <a:r>
              <a:rPr>
                <a:solidFill>
                  <a:srgbClr val="7D9029"/>
                </a:solidFill>
                <a:latin typeface="Courier"/>
              </a:rPr>
              <a:t>data =</a:t>
            </a:r>
            <a:r>
              <a:rPr>
                <a:latin typeface="Courier"/>
              </a:rPr>
              <a:t> analysable)</a:t>
            </a:r>
            <a:br/>
            <a:br/>
            <a:r>
              <a:rPr>
                <a:solidFill>
                  <a:srgbClr val="06287E"/>
                </a:solidFill>
                <a:latin typeface="Courier"/>
              </a:rPr>
              <a:t>svyciprop</a:t>
            </a:r>
            <a:r>
              <a:rPr>
                <a:latin typeface="Courier"/>
              </a:rPr>
              <a:t>(</a:t>
            </a:r>
            <a:r>
              <a:rPr>
                <a:solidFill>
                  <a:srgbClr val="4070A0"/>
                </a:solidFill>
                <a:latin typeface="Courier"/>
              </a:rPr>
              <a:t>~</a:t>
            </a:r>
            <a:r>
              <a:rPr>
                <a:solidFill>
                  <a:srgbClr val="06287E"/>
                </a:solidFill>
                <a:latin typeface="Courier"/>
              </a:rPr>
              <a:t>I</a:t>
            </a:r>
            <a:r>
              <a:rPr>
                <a:latin typeface="Courier"/>
              </a:rPr>
              <a:t>(whz </a:t>
            </a:r>
            <a:r>
              <a:rPr>
                <a:solidFill>
                  <a:srgbClr val="4070A0"/>
                </a:solidFill>
                <a:latin typeface="Courier"/>
              </a:rPr>
              <a:t>&lt;</a:t>
            </a:r>
            <a:r>
              <a:rPr>
                <a:latin typeface="Courier"/>
              </a:rPr>
              <a:t> </a:t>
            </a:r>
            <a:r>
              <a:rPr>
                <a:solidFill>
                  <a:srgbClr val="4070A0"/>
                </a:solidFill>
                <a:latin typeface="Courier"/>
              </a:rPr>
              <a:t>-</a:t>
            </a:r>
            <a:r>
              <a:rPr>
                <a:solidFill>
                  <a:srgbClr val="40A070"/>
                </a:solidFill>
                <a:latin typeface="Courier"/>
              </a:rPr>
              <a:t>2</a:t>
            </a:r>
            <a:r>
              <a:rPr>
                <a:latin typeface="Courier"/>
              </a:rPr>
              <a:t> </a:t>
            </a:r>
            <a:r>
              <a:rPr>
                <a:solidFill>
                  <a:srgbClr val="4070A0"/>
                </a:solidFill>
                <a:latin typeface="Courier"/>
              </a:rPr>
              <a:t>|</a:t>
            </a:r>
            <a:r>
              <a:rPr>
                <a:latin typeface="Courier"/>
              </a:rPr>
              <a:t> oedema), design, </a:t>
            </a:r>
            <a:r>
              <a:rPr>
                <a:solidFill>
                  <a:srgbClr val="7D9029"/>
                </a:solidFill>
                <a:latin typeface="Courier"/>
              </a:rPr>
              <a:t>method =</a:t>
            </a:r>
            <a:r>
              <a:rPr>
                <a:latin typeface="Courier"/>
              </a:rPr>
              <a:t> </a:t>
            </a:r>
            <a:r>
              <a:rPr>
                <a:solidFill>
                  <a:srgbClr val="4070A0"/>
                </a:solidFill>
                <a:latin typeface="Courier"/>
              </a:rPr>
              <a:t>"logit"</a:t>
            </a:r>
            <a:r>
              <a:rPr>
                <a:latin typeface="Courier"/>
              </a:rPr>
              <a:t>)</a:t>
            </a:r>
            <a:br/>
            <a:r>
              <a:rPr>
                <a:solidFill>
                  <a:srgbClr val="06287E"/>
                </a:solidFill>
                <a:latin typeface="Courier"/>
              </a:rPr>
              <a:t>svymean</a:t>
            </a:r>
            <a:r>
              <a:rPr>
                <a:latin typeface="Courier"/>
              </a:rPr>
              <a:t>(</a:t>
            </a:r>
            <a:r>
              <a:rPr>
                <a:solidFill>
                  <a:srgbClr val="4070A0"/>
                </a:solidFill>
                <a:latin typeface="Courier"/>
              </a:rPr>
              <a:t>~</a:t>
            </a:r>
            <a:r>
              <a:rPr>
                <a:solidFill>
                  <a:srgbClr val="06287E"/>
                </a:solidFill>
                <a:latin typeface="Courier"/>
              </a:rPr>
              <a:t>I</a:t>
            </a:r>
            <a:r>
              <a:rPr>
                <a:latin typeface="Courier"/>
              </a:rPr>
              <a:t>(whz </a:t>
            </a:r>
            <a:r>
              <a:rPr>
                <a:solidFill>
                  <a:srgbClr val="4070A0"/>
                </a:solidFill>
                <a:latin typeface="Courier"/>
              </a:rPr>
              <a:t>&lt;</a:t>
            </a:r>
            <a:r>
              <a:rPr>
                <a:latin typeface="Courier"/>
              </a:rPr>
              <a:t> </a:t>
            </a:r>
            <a:r>
              <a:rPr>
                <a:solidFill>
                  <a:srgbClr val="4070A0"/>
                </a:solidFill>
                <a:latin typeface="Courier"/>
              </a:rPr>
              <a:t>-</a:t>
            </a:r>
            <a:r>
              <a:rPr>
                <a:solidFill>
                  <a:srgbClr val="40A070"/>
                </a:solidFill>
                <a:latin typeface="Courier"/>
              </a:rPr>
              <a:t>2</a:t>
            </a:r>
            <a:r>
              <a:rPr>
                <a:latin typeface="Courier"/>
              </a:rPr>
              <a:t> </a:t>
            </a:r>
            <a:r>
              <a:rPr>
                <a:solidFill>
                  <a:srgbClr val="4070A0"/>
                </a:solidFill>
                <a:latin typeface="Courier"/>
              </a:rPr>
              <a:t>|</a:t>
            </a:r>
            <a:r>
              <a:rPr>
                <a:latin typeface="Courier"/>
              </a:rPr>
              <a:t> oedema), design, </a:t>
            </a:r>
            <a:r>
              <a:rPr>
                <a:solidFill>
                  <a:srgbClr val="7D9029"/>
                </a:solidFill>
                <a:latin typeface="Courier"/>
              </a:rPr>
              <a:t>deff =</a:t>
            </a:r>
            <a:r>
              <a:rPr>
                <a:latin typeface="Courier"/>
              </a:rPr>
              <a:t> </a:t>
            </a:r>
            <a:r>
              <a:rPr>
                <a:solidFill>
                  <a:srgbClr val="880000"/>
                </a:solidFill>
                <a:latin typeface="Courier"/>
              </a:rPr>
              <a:t>TRUE</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L’estimation, avec le plan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638300"/>
                <a:gridCol w="1638300"/>
                <a:gridCol w="1638300"/>
                <a:gridCol w="1638300"/>
                <a:gridCol w="1638300"/>
              </a:tblGrid>
              <a:tr h="0">
                <a:tc>
                  <a:txBody>
                    <a:bodyPr/>
                    <a:lstStyle/>
                    <a:p>
                      <a:endParaRPr/>
                    </a:p>
                  </a:txBody>
                  <a:tcPr/>
                </a:tc>
                <a:tc>
                  <a:txBody>
                    <a:bodyPr/>
                    <a:lstStyle/>
                    <a:p>
                      <a:pPr lvl="0" indent="0" marL="0">
                        <a:buNone/>
                      </a:pPr>
                      <a:r>
                        <a:rPr/>
                        <a:t>Estimation</a:t>
                      </a:r>
                    </a:p>
                  </a:txBody>
                  <a:tcPr/>
                </a:tc>
                <a:tc>
                  <a:txBody>
                    <a:bodyPr/>
                    <a:lstStyle/>
                    <a:p>
                      <a:pPr lvl="0" indent="0" marL="0">
                        <a:buNone/>
                      </a:pPr>
                      <a:r>
                        <a:rPr/>
                        <a:t>IC 95 %</a:t>
                      </a:r>
                    </a:p>
                  </a:txBody>
                  <a:tcPr/>
                </a:tc>
                <a:tc>
                  <a:txBody>
                    <a:bodyPr/>
                    <a:lstStyle/>
                    <a:p>
                      <a:pPr lvl="0" indent="0" marL="0">
                        <a:buNone/>
                      </a:pPr>
                      <a:r>
                        <a:rPr/>
                        <a:t>Effet de plan</a:t>
                      </a:r>
                    </a:p>
                  </a:txBody>
                  <a:tcPr/>
                </a:tc>
                <a:tc>
                  <a:txBody>
                    <a:bodyPr/>
                    <a:lstStyle/>
                    <a:p>
                      <a:pPr lvl="0" indent="0" marL="0">
                        <a:buNone/>
                      </a:pPr>
                      <a:r>
                        <a:rPr/>
                        <a:t>n</a:t>
                      </a:r>
                    </a:p>
                  </a:txBody>
                  <a:tcPr/>
                </a:tc>
              </a:tr>
              <a:tr h="0">
                <a:tc>
                  <a:txBody>
                    <a:bodyPr/>
                    <a:lstStyle/>
                    <a:p>
                      <a:pPr lvl="0" indent="0" marL="0">
                        <a:buNone/>
                      </a:pPr>
                      <a:r>
                        <a:rPr b="1"/>
                        <a:t>MAG</a:t>
                      </a:r>
                    </a:p>
                  </a:txBody>
                </a:tc>
                <a:tc>
                  <a:txBody>
                    <a:bodyPr/>
                    <a:lstStyle/>
                    <a:p>
                      <a:pPr lvl="0" indent="0" marL="0">
                        <a:buNone/>
                      </a:pPr>
                      <a:r>
                        <a:rPr/>
                        <a:t>14,9 %</a:t>
                      </a:r>
                    </a:p>
                  </a:txBody>
                </a:tc>
                <a:tc>
                  <a:txBody>
                    <a:bodyPr/>
                    <a:lstStyle/>
                    <a:p>
                      <a:pPr lvl="0" indent="0" marL="0">
                        <a:buNone/>
                      </a:pPr>
                      <a:r>
                        <a:rPr b="1"/>
                        <a:t>11,1 – 18,7 %</a:t>
                      </a:r>
                    </a:p>
                  </a:txBody>
                </a:tc>
                <a:tc>
                  <a:txBody>
                    <a:bodyPr/>
                    <a:lstStyle/>
                    <a:p>
                      <a:pPr lvl="0" indent="0" marL="0">
                        <a:buNone/>
                      </a:pPr>
                      <a:r>
                        <a:rPr/>
                        <a:t>2,29</a:t>
                      </a:r>
                    </a:p>
                  </a:txBody>
                </a:tc>
                <a:tc>
                  <a:txBody>
                    <a:bodyPr/>
                    <a:lstStyle/>
                    <a:p>
                      <a:pPr lvl="0" indent="0" marL="0">
                        <a:buNone/>
                      </a:pPr>
                      <a:r>
                        <a:rPr/>
                        <a:t>852</a:t>
                      </a:r>
                    </a:p>
                  </a:txBody>
                </a:tc>
              </a:tr>
              <a:tr h="0">
                <a:tc>
                  <a:txBody>
                    <a:bodyPr/>
                    <a:lstStyle/>
                    <a:p>
                      <a:pPr lvl="0" indent="0" marL="0">
                        <a:buNone/>
                      </a:pPr>
                      <a:r>
                        <a:rPr b="1"/>
                        <a:t>MAS</a:t>
                      </a:r>
                    </a:p>
                  </a:txBody>
                </a:tc>
                <a:tc>
                  <a:txBody>
                    <a:bodyPr/>
                    <a:lstStyle/>
                    <a:p>
                      <a:pPr lvl="0" indent="0" marL="0">
                        <a:buNone/>
                      </a:pPr>
                      <a:r>
                        <a:rPr/>
                        <a:t>3,8 %</a:t>
                      </a:r>
                    </a:p>
                  </a:txBody>
                </a:tc>
                <a:tc>
                  <a:txBody>
                    <a:bodyPr/>
                    <a:lstStyle/>
                    <a:p>
                      <a:pPr lvl="0" indent="0" marL="0">
                        <a:buNone/>
                      </a:pPr>
                      <a:r>
                        <a:rPr/>
                        <a:t>2,3 – 5,2 %</a:t>
                      </a:r>
                    </a:p>
                  </a:txBody>
                </a:tc>
                <a:tc>
                  <a:txBody>
                    <a:bodyPr/>
                    <a:lstStyle/>
                    <a:p>
                      <a:pPr lvl="0" indent="0" marL="0">
                        <a:buNone/>
                      </a:pPr>
                      <a:r>
                        <a:rPr/>
                        <a:t>1,20</a:t>
                      </a:r>
                    </a:p>
                  </a:txBody>
                </a:tc>
                <a:tc>
                  <a:txBody>
                    <a:bodyPr/>
                    <a:lstStyle/>
                    <a:p>
                      <a:pPr lvl="0" indent="0" marL="0">
                        <a:buNone/>
                      </a:pPr>
                      <a:r>
                        <a:rPr/>
                        <a:t>852</a:t>
                      </a:r>
                    </a:p>
                  </a:txBody>
                </a:tc>
              </a:tr>
            </a:tbl>
          </a:graphicData>
        </a:graphic>
      </p:graphicFrame>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L’estimation, avec le plan</a:t>
            </a:r>
          </a:p>
        </p:txBody>
      </p:sp>
      <p:sp>
        <p:nvSpPr>
          <p:cNvPr id="3" name="Content Placeholder 2"/>
          <p:cNvSpPr>
            <a:spLocks noGrp="1"/>
          </p:cNvSpPr>
          <p:nvPr>
            <p:ph idx="1"/>
          </p:nvPr>
        </p:nvSpPr>
        <p:spPr/>
        <p:txBody>
          <a:bodyPr/>
          <a:lstStyle/>
          <a:p>
            <a:pPr lvl="0"/>
            <a:r>
              <a:rPr/>
              <a:t>L’effet de plan vaut 2,29 pour la MAG et 1,20 pour la MAS — Deux indicateurs, une enquête, deux effets de plan — car la…</a:t>
            </a:r>
          </a:p>
          <a:p>
            <a:pPr lvl="0"/>
            <a:r>
              <a:rPr/>
              <a:t>L’intervalle naïf serait de 12,5 à 17,3 % — Ignorer les grappes rétrécit l’intervalle de 37 %, et la section suivante…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phases IPC</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Phase</a:t>
                      </a:r>
                    </a:p>
                  </a:txBody>
                  <a:tcPr/>
                </a:tc>
                <a:tc>
                  <a:txBody>
                    <a:bodyPr/>
                    <a:lstStyle/>
                    <a:p>
                      <a:pPr lvl="0" indent="0" marL="0">
                        <a:buNone/>
                      </a:pPr>
                      <a:r>
                        <a:rPr/>
                        <a:t>MAG par poids-pour-taille</a:t>
                      </a:r>
                    </a:p>
                  </a:txBody>
                  <a:tcPr/>
                </a:tc>
              </a:tr>
              <a:tr h="0">
                <a:tc>
                  <a:txBody>
                    <a:bodyPr/>
                    <a:lstStyle/>
                    <a:p>
                      <a:pPr lvl="0" indent="0" marL="0">
                        <a:buNone/>
                      </a:pPr>
                      <a:r>
                        <a:rPr/>
                        <a:t>1 — Acceptable</a:t>
                      </a:r>
                    </a:p>
                  </a:txBody>
                </a:tc>
                <a:tc>
                  <a:txBody>
                    <a:bodyPr/>
                    <a:lstStyle/>
                    <a:p>
                      <a:pPr lvl="0" indent="0" marL="0">
                        <a:buNone/>
                      </a:pPr>
                      <a:r>
                        <a:rPr/>
                        <a:t>sous 5 %</a:t>
                      </a:r>
                    </a:p>
                  </a:txBody>
                </a:tc>
              </a:tr>
              <a:tr h="0">
                <a:tc>
                  <a:txBody>
                    <a:bodyPr/>
                    <a:lstStyle/>
                    <a:p>
                      <a:pPr lvl="0" indent="0" marL="0">
                        <a:buNone/>
                      </a:pPr>
                      <a:r>
                        <a:rPr/>
                        <a:t>2 — Alerte</a:t>
                      </a:r>
                    </a:p>
                  </a:txBody>
                </a:tc>
                <a:tc>
                  <a:txBody>
                    <a:bodyPr/>
                    <a:lstStyle/>
                    <a:p>
                      <a:pPr lvl="0" indent="0" marL="0">
                        <a:buNone/>
                      </a:pPr>
                      <a:r>
                        <a:rPr/>
                        <a:t>5 à 9,9 %</a:t>
                      </a:r>
                    </a:p>
                  </a:txBody>
                </a:tc>
              </a:tr>
              <a:tr h="0">
                <a:tc>
                  <a:txBody>
                    <a:bodyPr/>
                    <a:lstStyle/>
                    <a:p>
                      <a:pPr lvl="0" indent="0" marL="0">
                        <a:buNone/>
                      </a:pPr>
                      <a:r>
                        <a:rPr/>
                        <a:t>3 — Sérieuse</a:t>
                      </a:r>
                    </a:p>
                  </a:txBody>
                </a:tc>
                <a:tc>
                  <a:txBody>
                    <a:bodyPr/>
                    <a:lstStyle/>
                    <a:p>
                      <a:pPr lvl="0" indent="0" marL="0">
                        <a:buNone/>
                      </a:pPr>
                      <a:r>
                        <a:rPr/>
                        <a:t>10 à 14,9 %</a:t>
                      </a:r>
                    </a:p>
                  </a:txBody>
                </a:tc>
              </a:tr>
              <a:tr h="0">
                <a:tc>
                  <a:txBody>
                    <a:bodyPr/>
                    <a:lstStyle/>
                    <a:p>
                      <a:pPr lvl="0" indent="0" marL="0">
                        <a:buNone/>
                      </a:pPr>
                      <a:r>
                        <a:rPr b="1"/>
                        <a:t>4 — Critique</a:t>
                      </a:r>
                    </a:p>
                  </a:txBody>
                </a:tc>
                <a:tc>
                  <a:txBody>
                    <a:bodyPr/>
                    <a:lstStyle/>
                    <a:p>
                      <a:pPr lvl="0" indent="0" marL="0">
                        <a:buNone/>
                      </a:pPr>
                      <a:r>
                        <a:rPr b="1"/>
                        <a:t>15 à 29,9 %</a:t>
                      </a:r>
                    </a:p>
                  </a:txBody>
                </a:tc>
              </a:tr>
              <a:tr h="0">
                <a:tc>
                  <a:txBody>
                    <a:bodyPr/>
                    <a:lstStyle/>
                    <a:p>
                      <a:pPr lvl="0" indent="0" marL="0">
                        <a:buNone/>
                      </a:pPr>
                      <a:r>
                        <a:rPr/>
                        <a:t>5 — Extrêmement critique</a:t>
                      </a:r>
                    </a:p>
                  </a:txBody>
                </a:tc>
                <a:tc>
                  <a:txBody>
                    <a:bodyPr/>
                    <a:lstStyle/>
                    <a:p>
                      <a:pPr lvl="0" indent="0" marL="0">
                        <a:buNone/>
                      </a:pPr>
                      <a:r>
                        <a:rPr/>
                        <a:t>30 % et plus</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phases IPC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ipc_phase(gam):</a:t>
            </a:r>
            <a:br/>
            <a:r>
              <a:rPr>
                <a:latin typeface="Courier"/>
              </a:rPr>
              <a:t>    </a:t>
            </a:r>
            <a:r>
              <a:rPr b="1">
                <a:solidFill>
                  <a:srgbClr val="007020"/>
                </a:solidFill>
                <a:latin typeface="Courier"/>
              </a:rPr>
              <a:t>for</a:t>
            </a:r>
            <a:r>
              <a:rPr>
                <a:latin typeface="Courier"/>
              </a:rPr>
              <a:t> threshold, phase </a:t>
            </a:r>
            <a:r>
              <a:rPr b="1">
                <a:solidFill>
                  <a:srgbClr val="007020"/>
                </a:solidFill>
                <a:latin typeface="Courier"/>
              </a:rPr>
              <a:t>in</a:t>
            </a:r>
            <a:r>
              <a:rPr>
                <a:latin typeface="Courier"/>
              </a:rPr>
              <a:t> [(</a:t>
            </a:r>
            <a:r>
              <a:rPr>
                <a:solidFill>
                  <a:srgbClr val="40A070"/>
                </a:solidFill>
                <a:latin typeface="Courier"/>
              </a:rPr>
              <a:t>0.05</a:t>
            </a:r>
            <a:r>
              <a:rPr>
                <a:latin typeface="Courier"/>
              </a:rPr>
              <a:t>, </a:t>
            </a:r>
            <a:r>
              <a:rPr>
                <a:solidFill>
                  <a:srgbClr val="40A070"/>
                </a:solidFill>
                <a:latin typeface="Courier"/>
              </a:rPr>
              <a:t>1</a:t>
            </a:r>
            <a:r>
              <a:rPr>
                <a:latin typeface="Courier"/>
              </a:rPr>
              <a:t>), (</a:t>
            </a:r>
            <a:r>
              <a:rPr>
                <a:solidFill>
                  <a:srgbClr val="40A070"/>
                </a:solidFill>
                <a:latin typeface="Courier"/>
              </a:rPr>
              <a:t>0.10</a:t>
            </a:r>
            <a:r>
              <a:rPr>
                <a:latin typeface="Courier"/>
              </a:rPr>
              <a:t>, </a:t>
            </a:r>
            <a:r>
              <a:rPr>
                <a:solidFill>
                  <a:srgbClr val="40A070"/>
                </a:solidFill>
                <a:latin typeface="Courier"/>
              </a:rPr>
              <a:t>2</a:t>
            </a:r>
            <a:r>
              <a:rPr>
                <a:latin typeface="Courier"/>
              </a:rPr>
              <a:t>), (</a:t>
            </a:r>
            <a:r>
              <a:rPr>
                <a:solidFill>
                  <a:srgbClr val="40A070"/>
                </a:solidFill>
                <a:latin typeface="Courier"/>
              </a:rPr>
              <a:t>0.15</a:t>
            </a:r>
            <a:r>
              <a:rPr>
                <a:latin typeface="Courier"/>
              </a:rPr>
              <a:t>, </a:t>
            </a:r>
            <a:r>
              <a:rPr>
                <a:solidFill>
                  <a:srgbClr val="40A070"/>
                </a:solidFill>
                <a:latin typeface="Courier"/>
              </a:rPr>
              <a:t>3</a:t>
            </a:r>
            <a:r>
              <a:rPr>
                <a:latin typeface="Courier"/>
              </a:rPr>
              <a:t>), (</a:t>
            </a:r>
            <a:r>
              <a:rPr>
                <a:solidFill>
                  <a:srgbClr val="40A070"/>
                </a:solidFill>
                <a:latin typeface="Courier"/>
              </a:rPr>
              <a:t>0.30</a:t>
            </a:r>
            <a:r>
              <a:rPr>
                <a:latin typeface="Courier"/>
              </a:rPr>
              <a:t>, </a:t>
            </a:r>
            <a:r>
              <a:rPr>
                <a:solidFill>
                  <a:srgbClr val="40A070"/>
                </a:solidFill>
                <a:latin typeface="Courier"/>
              </a:rPr>
              <a:t>4</a:t>
            </a:r>
            <a:r>
              <a:rPr>
                <a:latin typeface="Courier"/>
              </a:rPr>
              <a:t>)]:</a:t>
            </a:r>
            <a:br/>
            <a:r>
              <a:rPr>
                <a:latin typeface="Courier"/>
              </a:rPr>
              <a:t>        </a:t>
            </a:r>
            <a:r>
              <a:rPr b="1">
                <a:solidFill>
                  <a:srgbClr val="007020"/>
                </a:solidFill>
                <a:latin typeface="Courier"/>
              </a:rPr>
              <a:t>if</a:t>
            </a:r>
            <a:r>
              <a:rPr>
                <a:latin typeface="Courier"/>
              </a:rPr>
              <a:t> gam </a:t>
            </a:r>
            <a:r>
              <a:rPr>
                <a:solidFill>
                  <a:srgbClr val="666666"/>
                </a:solidFill>
                <a:latin typeface="Courier"/>
              </a:rPr>
              <a:t>&lt;</a:t>
            </a:r>
            <a:r>
              <a:rPr>
                <a:latin typeface="Courier"/>
              </a:rPr>
              <a:t> threshold:</a:t>
            </a:r>
            <a:br/>
            <a:r>
              <a:rPr>
                <a:latin typeface="Courier"/>
              </a:rPr>
              <a:t>            </a:t>
            </a:r>
            <a:r>
              <a:rPr b="1">
                <a:solidFill>
                  <a:srgbClr val="007020"/>
                </a:solidFill>
                <a:latin typeface="Courier"/>
              </a:rPr>
              <a:t>return</a:t>
            </a:r>
            <a:r>
              <a:rPr>
                <a:latin typeface="Courier"/>
              </a:rPr>
              <a:t> phase</a:t>
            </a:r>
            <a:br/>
            <a:r>
              <a:rPr>
                <a:latin typeface="Courier"/>
              </a:rPr>
              <a:t>    </a:t>
            </a:r>
            <a:r>
              <a:rPr b="1">
                <a:solidFill>
                  <a:srgbClr val="007020"/>
                </a:solidFill>
                <a:latin typeface="Courier"/>
              </a:rPr>
              <a:t>return</a:t>
            </a:r>
            <a:r>
              <a:rPr>
                <a:latin typeface="Courier"/>
              </a:rPr>
              <a:t> </a:t>
            </a:r>
            <a:r>
              <a:rPr>
                <a:solidFill>
                  <a:srgbClr val="40A070"/>
                </a:solidFill>
                <a:latin typeface="Courier"/>
              </a:rPr>
              <a:t>5</a:t>
            </a:r>
            <a:br/>
            <a:br/>
            <a:br/>
            <a:r>
              <a:rPr>
                <a:latin typeface="Courier"/>
              </a:rPr>
              <a:t>r </a:t>
            </a:r>
            <a:r>
              <a:rPr>
                <a:solidFill>
                  <a:srgbClr val="666666"/>
                </a:solidFill>
                <a:latin typeface="Courier"/>
              </a:rPr>
              <a:t>=</a:t>
            </a:r>
            <a:r>
              <a:rPr>
                <a:latin typeface="Courier"/>
              </a:rPr>
              <a:t> cluster_prevalence(analysable, </a:t>
            </a:r>
            <a:r>
              <a:rPr>
                <a:solidFill>
                  <a:srgbClr val="4070A0"/>
                </a:solidFill>
                <a:latin typeface="Courier"/>
              </a:rPr>
              <a:t>"gam"</a:t>
            </a:r>
            <a:r>
              <a:rPr>
                <a:latin typeface="Courier"/>
              </a:rPr>
              <a:t>)</a:t>
            </a:r>
            <a:br/>
            <a:r>
              <a:rPr>
                <a:latin typeface="Courier"/>
              </a:rPr>
              <a:t>t </a:t>
            </a:r>
            <a:r>
              <a:rPr>
                <a:solidFill>
                  <a:srgbClr val="666666"/>
                </a:solidFill>
                <a:latin typeface="Courier"/>
              </a:rPr>
              <a:t>=</a:t>
            </a:r>
            <a:r>
              <a:rPr>
                <a:latin typeface="Courier"/>
              </a:rPr>
              <a:t> </a:t>
            </a:r>
            <a:r>
              <a:rPr>
                <a:solidFill>
                  <a:srgbClr val="40A070"/>
                </a:solidFill>
                <a:latin typeface="Courier"/>
              </a:rPr>
              <a:t>2.045</a:t>
            </a:r>
            <a:br/>
            <a:r>
              <a:rPr>
                <a:latin typeface="Courier"/>
              </a:rPr>
              <a:t>low, high </a:t>
            </a:r>
            <a:r>
              <a:rPr>
                <a:solidFill>
                  <a:srgbClr val="666666"/>
                </a:solidFill>
                <a:latin typeface="Courier"/>
              </a:rPr>
              <a:t>=</a:t>
            </a:r>
            <a:r>
              <a:rPr>
                <a:latin typeface="Courier"/>
              </a:rPr>
              <a:t> r[</a:t>
            </a:r>
            <a:r>
              <a:rPr>
                <a:solidFill>
                  <a:srgbClr val="4070A0"/>
                </a:solidFill>
                <a:latin typeface="Courier"/>
              </a:rPr>
              <a:t>"p"</a:t>
            </a:r>
            <a:r>
              <a:rPr>
                <a:latin typeface="Courier"/>
              </a:rPr>
              <a:t>] </a:t>
            </a:r>
            <a:r>
              <a:rPr>
                <a:solidFill>
                  <a:srgbClr val="666666"/>
                </a:solidFill>
                <a:latin typeface="Courier"/>
              </a:rPr>
              <a:t>-</a:t>
            </a:r>
            <a:r>
              <a:rPr>
                <a:latin typeface="Courier"/>
              </a:rPr>
              <a:t> t </a:t>
            </a:r>
            <a:r>
              <a:rPr>
                <a:solidFill>
                  <a:srgbClr val="666666"/>
                </a:solidFill>
                <a:latin typeface="Courier"/>
              </a:rPr>
              <a:t>*</a:t>
            </a:r>
            <a:r>
              <a:rPr>
                <a:latin typeface="Courier"/>
              </a:rPr>
              <a:t> r[</a:t>
            </a:r>
            <a:r>
              <a:rPr>
                <a:solidFill>
                  <a:srgbClr val="4070A0"/>
                </a:solidFill>
                <a:latin typeface="Courier"/>
              </a:rPr>
              <a:t>"se"</a:t>
            </a:r>
            <a:r>
              <a:rPr>
                <a:latin typeface="Courier"/>
              </a:rPr>
              <a:t>], r[</a:t>
            </a:r>
            <a:r>
              <a:rPr>
                <a:solidFill>
                  <a:srgbClr val="4070A0"/>
                </a:solidFill>
                <a:latin typeface="Courier"/>
              </a:rPr>
              <a:t>"p"</a:t>
            </a:r>
            <a:r>
              <a:rPr>
                <a:latin typeface="Courier"/>
              </a:rPr>
              <a:t>] </a:t>
            </a:r>
            <a:r>
              <a:rPr>
                <a:solidFill>
                  <a:srgbClr val="666666"/>
                </a:solidFill>
                <a:latin typeface="Courier"/>
              </a:rPr>
              <a:t>+</a:t>
            </a:r>
            <a:r>
              <a:rPr>
                <a:latin typeface="Courier"/>
              </a:rPr>
              <a:t> t </a:t>
            </a:r>
            <a:r>
              <a:rPr>
                <a:solidFill>
                  <a:srgbClr val="666666"/>
                </a:solidFill>
                <a:latin typeface="Courier"/>
              </a:rPr>
              <a:t>*</a:t>
            </a:r>
            <a:r>
              <a:rPr>
                <a:latin typeface="Courier"/>
              </a:rPr>
              <a:t> r[</a:t>
            </a:r>
            <a:r>
              <a:rPr>
                <a:solidFill>
                  <a:srgbClr val="4070A0"/>
                </a:solidFill>
                <a:latin typeface="Courier"/>
              </a:rPr>
              <a:t>"se"</a:t>
            </a:r>
            <a:r>
              <a:rPr>
                <a:latin typeface="Courier"/>
              </a:rPr>
              <a:t>]</a:t>
            </a:r>
            <a:br/>
            <a:br/>
            <a:r>
              <a:rPr>
                <a:solidFill>
                  <a:srgbClr val="008000"/>
                </a:solidFill>
                <a:latin typeface="Courier"/>
              </a:rPr>
              <a:t>print</a:t>
            </a:r>
            <a:r>
              <a:rPr>
                <a:latin typeface="Courier"/>
              </a:rPr>
              <a:t>(</a:t>
            </a:r>
            <a:r>
              <a:rPr>
                <a:solidFill>
                  <a:srgbClr val="BB6688"/>
                </a:solidFill>
                <a:latin typeface="Courier"/>
              </a:rPr>
              <a:t>f"point estimate: phase </a:t>
            </a:r>
            <a:r>
              <a:rPr>
                <a:solidFill>
                  <a:srgbClr val="4070A0"/>
                </a:solidFill>
                <a:latin typeface="Courier"/>
              </a:rPr>
              <a:t>{</a:t>
            </a:r>
            <a:r>
              <a:rPr>
                <a:latin typeface="Courier"/>
              </a:rPr>
              <a:t>ipc_phase(r[</a:t>
            </a:r>
            <a:r>
              <a:rPr>
                <a:solidFill>
                  <a:srgbClr val="4070A0"/>
                </a:solidFill>
                <a:latin typeface="Courier"/>
              </a:rPr>
              <a:t>'p'</a:t>
            </a:r>
            <a:r>
              <a:rPr>
                <a:latin typeface="Courier"/>
              </a:rPr>
              <a:t>])</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f"interval spans: phase </a:t>
            </a:r>
            <a:r>
              <a:rPr>
                <a:solidFill>
                  <a:srgbClr val="4070A0"/>
                </a:solidFill>
                <a:latin typeface="Courier"/>
              </a:rPr>
              <a:t>{</a:t>
            </a:r>
            <a:r>
              <a:rPr>
                <a:latin typeface="Courier"/>
              </a:rPr>
              <a:t>ipc_phase(low)</a:t>
            </a:r>
            <a:r>
              <a:rPr>
                <a:solidFill>
                  <a:srgbClr val="4070A0"/>
                </a:solidFill>
                <a:latin typeface="Courier"/>
              </a:rPr>
              <a:t>}</a:t>
            </a:r>
            <a:r>
              <a:rPr>
                <a:solidFill>
                  <a:srgbClr val="BB6688"/>
                </a:solidFill>
                <a:latin typeface="Courier"/>
              </a:rPr>
              <a:t> to phase </a:t>
            </a:r>
            <a:r>
              <a:rPr>
                <a:solidFill>
                  <a:srgbClr val="4070A0"/>
                </a:solidFill>
                <a:latin typeface="Courier"/>
              </a:rPr>
              <a:t>{</a:t>
            </a:r>
            <a:r>
              <a:rPr>
                <a:latin typeface="Courier"/>
              </a:rPr>
              <a:t>ipc_phase(high)</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phases IPC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a:t>
            </a:r>
            <a:r>
              <a:rPr>
                <a:latin typeface="Courier"/>
              </a:rPr>
              <a:t>(</a:t>
            </a:r>
            <a:r>
              <a:rPr>
                <a:solidFill>
                  <a:srgbClr val="7D9029"/>
                </a:solidFill>
                <a:latin typeface="Courier"/>
              </a:rPr>
              <a:t>point =</a:t>
            </a:r>
            <a:r>
              <a:rPr>
                <a:latin typeface="Courier"/>
              </a:rPr>
              <a:t> </a:t>
            </a:r>
            <a:r>
              <a:rPr>
                <a:solidFill>
                  <a:srgbClr val="40A070"/>
                </a:solidFill>
                <a:latin typeface="Courier"/>
              </a:rPr>
              <a:t>0.149</a:t>
            </a:r>
            <a:r>
              <a:rPr>
                <a:latin typeface="Courier"/>
              </a:rPr>
              <a:t>, </a:t>
            </a:r>
            <a:r>
              <a:rPr>
                <a:solidFill>
                  <a:srgbClr val="7D9029"/>
                </a:solidFill>
                <a:latin typeface="Courier"/>
              </a:rPr>
              <a:t>low =</a:t>
            </a:r>
            <a:r>
              <a:rPr>
                <a:latin typeface="Courier"/>
              </a:rPr>
              <a:t> </a:t>
            </a:r>
            <a:r>
              <a:rPr>
                <a:solidFill>
                  <a:srgbClr val="40A070"/>
                </a:solidFill>
                <a:latin typeface="Courier"/>
              </a:rPr>
              <a:t>0.111</a:t>
            </a:r>
            <a:r>
              <a:rPr>
                <a:latin typeface="Courier"/>
              </a:rPr>
              <a:t>, </a:t>
            </a:r>
            <a:r>
              <a:rPr>
                <a:solidFill>
                  <a:srgbClr val="7D9029"/>
                </a:solidFill>
                <a:latin typeface="Courier"/>
              </a:rPr>
              <a:t>high =</a:t>
            </a:r>
            <a:r>
              <a:rPr>
                <a:latin typeface="Courier"/>
              </a:rPr>
              <a:t> </a:t>
            </a:r>
            <a:r>
              <a:rPr>
                <a:solidFill>
                  <a:srgbClr val="40A070"/>
                </a:solidFill>
                <a:latin typeface="Courier"/>
              </a:rPr>
              <a:t>0.187</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phases IPC</a:t>
            </a:r>
          </a:p>
        </p:txBody>
      </p:sp>
      <p:sp>
        <p:nvSpPr>
          <p:cNvPr id="3" name="Content Placeholder 2"/>
          <p:cNvSpPr>
            <a:spLocks noGrp="1"/>
          </p:cNvSpPr>
          <p:nvPr>
            <p:ph idx="1"/>
          </p:nvPr>
        </p:nvSpPr>
        <p:spPr/>
        <p:txBody>
          <a:bodyPr/>
          <a:lstStyle/>
          <a:p>
            <a:pPr lvl="0"/>
            <a:r>
              <a:rPr/>
              <a:t>L’estimation ponctuelle vaut 14,9 %, soit la phase 3 — à un dixième de point près</a:t>
            </a:r>
          </a:p>
          <a:p>
            <a:pPr lvl="0"/>
            <a:r>
              <a:rPr/>
              <a:t>L’intervalle va de 11,1 % à 18,7 %, ce qui couvre les phases 3 et 4</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cela veut dire, dit franchement</a:t>
            </a:r>
          </a:p>
        </p:txBody>
      </p:sp>
      <p:sp>
        <p:nvSpPr>
          <p:cNvPr id="3" name="Content Placeholder 2"/>
          <p:cNvSpPr>
            <a:spLocks noGrp="1"/>
          </p:cNvSpPr>
          <p:nvPr>
            <p:ph idx="1"/>
          </p:nvPr>
        </p:nvSpPr>
        <p:spPr/>
        <p:txBody>
          <a:bodyPr/>
          <a:lstStyle/>
          <a:p>
            <a:pPr lvl="0" indent="0" marL="1270000">
              <a:buNone/>
            </a:pPr>
            <a:r>
              <a:rPr sz="2000"/>
              <a:t>La malnutrition aiguë globale est estimée à 14,9 % (IC 95 % 11,1-18,7). L’estimation ponctuelle relève de la phase 3 de l’IPC (Sérieuse). L’intervalle de confiance couvre les phases 3 et 4 (Critique), si bien que </a:t>
            </a:r>
            <a:r>
              <a:rPr sz="2000" b="1"/>
              <a:t>cette enquête ne permet pas de déterminer dans quelle phase se trouve la population.</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cela veut dire, dit franchement</a:t>
            </a:r>
          </a:p>
        </p:txBody>
      </p:sp>
      <p:sp>
        <p:nvSpPr>
          <p:cNvPr id="3" name="Content Placeholder 2"/>
          <p:cNvSpPr>
            <a:spLocks noGrp="1"/>
          </p:cNvSpPr>
          <p:nvPr>
            <p:ph idx="1"/>
          </p:nvPr>
        </p:nvSpPr>
        <p:spPr/>
        <p:txBody>
          <a:bodyPr/>
          <a:lstStyle/>
          <a:p>
            <a:pPr lvl="0"/>
            <a:r>
              <a:rPr/>
              <a:t>Elle refuse d’arrondir jusqu’au seuil — 14,9 % rapporté « environ 15 % » a pris une décision de classification par…</a:t>
            </a:r>
          </a:p>
          <a:p>
            <a:pPr lvl="0"/>
            <a:r>
              <a:rPr/>
              <a:t>Elle énonce l’intervalle avant la phase — Un lecteur qui voit « phase 3 » d’abord ne la révisera pas en arrivant à…</a:t>
            </a:r>
          </a:p>
          <a:p>
            <a:pPr lvl="0"/>
            <a:r>
              <a:rPr/>
              <a:t>Elle dit que l’enquête ne peut pas trancher — C’est le verdict à trois branches sur lequel insistait le cours sur les…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se serait passé sans l’effet de plan — En Python</a:t>
            </a:r>
          </a:p>
        </p:txBody>
      </p:sp>
      <p:sp>
        <p:nvSpPr>
          <p:cNvPr id="3" name="Content Placeholder 2"/>
          <p:cNvSpPr>
            <a:spLocks noGrp="1"/>
          </p:cNvSpPr>
          <p:nvPr>
            <p:ph idx="1"/>
          </p:nvPr>
        </p:nvSpPr>
        <p:spPr/>
        <p:txBody>
          <a:bodyPr/>
          <a:lstStyle/>
          <a:p>
            <a:pPr lvl="0" indent="0">
              <a:buNone/>
            </a:pPr>
            <a:r>
              <a:rPr>
                <a:latin typeface="Courier"/>
              </a:rPr>
              <a:t>srs_se </a:t>
            </a:r>
            <a:r>
              <a:rPr>
                <a:solidFill>
                  <a:srgbClr val="666666"/>
                </a:solidFill>
                <a:latin typeface="Courier"/>
              </a:rPr>
              <a:t>=</a:t>
            </a:r>
            <a:r>
              <a:rPr>
                <a:latin typeface="Courier"/>
              </a:rPr>
              <a:t> np.sqrt(r[</a:t>
            </a:r>
            <a:r>
              <a:rPr>
                <a:solidFill>
                  <a:srgbClr val="4070A0"/>
                </a:solidFill>
                <a:latin typeface="Courier"/>
              </a:rPr>
              <a:t>"p"</a:t>
            </a:r>
            <a:r>
              <a:rPr>
                <a:latin typeface="Courier"/>
              </a:rPr>
              <a:t>]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r[</a:t>
            </a:r>
            <a:r>
              <a:rPr>
                <a:solidFill>
                  <a:srgbClr val="4070A0"/>
                </a:solidFill>
                <a:latin typeface="Courier"/>
              </a:rPr>
              <a:t>"p"</a:t>
            </a:r>
            <a:r>
              <a:rPr>
                <a:latin typeface="Courier"/>
              </a:rPr>
              <a:t>]) </a:t>
            </a:r>
            <a:r>
              <a:rPr>
                <a:solidFill>
                  <a:srgbClr val="666666"/>
                </a:solidFill>
                <a:latin typeface="Courier"/>
              </a:rPr>
              <a:t>/</a:t>
            </a:r>
            <a:r>
              <a:rPr>
                <a:latin typeface="Courier"/>
              </a:rPr>
              <a:t> r[</a:t>
            </a:r>
            <a:r>
              <a:rPr>
                <a:solidFill>
                  <a:srgbClr val="4070A0"/>
                </a:solidFill>
                <a:latin typeface="Courier"/>
              </a:rPr>
              <a:t>"n"</a:t>
            </a:r>
            <a:r>
              <a:rPr>
                <a:latin typeface="Courier"/>
              </a:rPr>
              <a:t>])</a:t>
            </a:r>
            <a:br/>
            <a:r>
              <a:rPr>
                <a:solidFill>
                  <a:srgbClr val="008000"/>
                </a:solidFill>
                <a:latin typeface="Courier"/>
              </a:rPr>
              <a:t>print</a:t>
            </a:r>
            <a:r>
              <a:rPr>
                <a:latin typeface="Courier"/>
              </a:rPr>
              <a:t>(</a:t>
            </a:r>
            <a:r>
              <a:rPr>
                <a:solidFill>
                  <a:srgbClr val="BB6688"/>
                </a:solidFill>
                <a:latin typeface="Courier"/>
              </a:rPr>
              <a:t>f"naive interval: </a:t>
            </a:r>
            <a:r>
              <a:rPr>
                <a:solidFill>
                  <a:srgbClr val="4070A0"/>
                </a:solidFill>
                <a:latin typeface="Courier"/>
              </a:rPr>
              <a:t>{</a:t>
            </a:r>
            <a:r>
              <a:rPr>
                <a:latin typeface="Courier"/>
              </a:rPr>
              <a:t>r[</a:t>
            </a:r>
            <a:r>
              <a:rPr>
                <a:solidFill>
                  <a:srgbClr val="4070A0"/>
                </a:solidFill>
                <a:latin typeface="Courier"/>
              </a:rPr>
              <a:t>'p'</a:t>
            </a:r>
            <a:r>
              <a:rPr>
                <a:latin typeface="Courier"/>
              </a:rPr>
              <a:t>] </a:t>
            </a:r>
            <a:r>
              <a:rPr>
                <a:solidFill>
                  <a:srgbClr val="666666"/>
                </a:solidFill>
                <a:latin typeface="Courier"/>
              </a:rPr>
              <a:t>-</a:t>
            </a:r>
            <a:r>
              <a:rPr>
                <a:latin typeface="Courier"/>
              </a:rPr>
              <a:t> </a:t>
            </a:r>
            <a:r>
              <a:rPr>
                <a:solidFill>
                  <a:srgbClr val="40A070"/>
                </a:solidFill>
                <a:latin typeface="Courier"/>
              </a:rPr>
              <a:t>1.96</a:t>
            </a:r>
            <a:r>
              <a:rPr>
                <a:latin typeface="Courier"/>
              </a:rPr>
              <a:t> </a:t>
            </a:r>
            <a:r>
              <a:rPr>
                <a:solidFill>
                  <a:srgbClr val="666666"/>
                </a:solidFill>
                <a:latin typeface="Courier"/>
              </a:rPr>
              <a:t>*</a:t>
            </a:r>
            <a:r>
              <a:rPr>
                <a:latin typeface="Courier"/>
              </a:rPr>
              <a:t> srs_se</a:t>
            </a:r>
            <a:r>
              <a:rPr>
                <a:solidFill>
                  <a:srgbClr val="4070A0"/>
                </a:solidFill>
                <a:latin typeface="Courier"/>
              </a:rPr>
              <a:t>:.1%}</a:t>
            </a:r>
            <a:r>
              <a:rPr>
                <a:solidFill>
                  <a:srgbClr val="BB6688"/>
                </a:solidFill>
                <a:latin typeface="Courier"/>
              </a:rPr>
              <a:t> to </a:t>
            </a:r>
            <a:r>
              <a:rPr>
                <a:solidFill>
                  <a:srgbClr val="4070A0"/>
                </a:solidFill>
                <a:latin typeface="Courier"/>
              </a:rPr>
              <a:t>{</a:t>
            </a:r>
            <a:r>
              <a:rPr>
                <a:latin typeface="Courier"/>
              </a:rPr>
              <a:t>r[</a:t>
            </a:r>
            <a:r>
              <a:rPr>
                <a:solidFill>
                  <a:srgbClr val="4070A0"/>
                </a:solidFill>
                <a:latin typeface="Courier"/>
              </a:rPr>
              <a:t>'p'</a:t>
            </a:r>
            <a:r>
              <a:rPr>
                <a:latin typeface="Courier"/>
              </a:rPr>
              <a:t>] </a:t>
            </a:r>
            <a:r>
              <a:rPr>
                <a:solidFill>
                  <a:srgbClr val="666666"/>
                </a:solidFill>
                <a:latin typeface="Courier"/>
              </a:rPr>
              <a:t>+</a:t>
            </a:r>
            <a:r>
              <a:rPr>
                <a:latin typeface="Courier"/>
              </a:rPr>
              <a:t> </a:t>
            </a:r>
            <a:r>
              <a:rPr>
                <a:solidFill>
                  <a:srgbClr val="40A070"/>
                </a:solidFill>
                <a:latin typeface="Courier"/>
              </a:rPr>
              <a:t>1.96</a:t>
            </a:r>
            <a:r>
              <a:rPr>
                <a:latin typeface="Courier"/>
              </a:rPr>
              <a:t> </a:t>
            </a:r>
            <a:r>
              <a:rPr>
                <a:solidFill>
                  <a:srgbClr val="666666"/>
                </a:solidFill>
                <a:latin typeface="Courier"/>
              </a:rPr>
              <a:t>*</a:t>
            </a:r>
            <a:r>
              <a:rPr>
                <a:latin typeface="Courier"/>
              </a:rPr>
              <a:t> srs_se</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se serait passé sans l’effet de plan — En R</a:t>
            </a:r>
          </a:p>
        </p:txBody>
      </p:sp>
      <p:sp>
        <p:nvSpPr>
          <p:cNvPr id="3" name="Content Placeholder 2"/>
          <p:cNvSpPr>
            <a:spLocks noGrp="1"/>
          </p:cNvSpPr>
          <p:nvPr>
            <p:ph idx="1"/>
          </p:nvPr>
        </p:nvSpPr>
        <p:spPr/>
        <p:txBody>
          <a:bodyPr/>
          <a:lstStyle/>
          <a:p>
            <a:pPr lvl="0" indent="0">
              <a:buNone/>
            </a:pPr>
            <a:r>
              <a:rPr>
                <a:latin typeface="Courier"/>
              </a:rPr>
              <a:t>p </a:t>
            </a:r>
            <a:r>
              <a:rPr>
                <a:solidFill>
                  <a:srgbClr val="007020"/>
                </a:solidFill>
                <a:latin typeface="Courier"/>
              </a:rPr>
              <a:t>&lt;-</a:t>
            </a:r>
            <a:r>
              <a:rPr>
                <a:latin typeface="Courier"/>
              </a:rPr>
              <a:t> </a:t>
            </a:r>
            <a:r>
              <a:rPr>
                <a:solidFill>
                  <a:srgbClr val="40A070"/>
                </a:solidFill>
                <a:latin typeface="Courier"/>
              </a:rPr>
              <a:t>0.149</a:t>
            </a:r>
            <a:r>
              <a:rPr>
                <a:latin typeface="Courier"/>
              </a:rPr>
              <a:t>; n </a:t>
            </a:r>
            <a:r>
              <a:rPr>
                <a:solidFill>
                  <a:srgbClr val="007020"/>
                </a:solidFill>
                <a:latin typeface="Courier"/>
              </a:rPr>
              <a:t>&lt;-</a:t>
            </a:r>
            <a:r>
              <a:rPr>
                <a:latin typeface="Courier"/>
              </a:rPr>
              <a:t> </a:t>
            </a:r>
            <a:r>
              <a:rPr>
                <a:solidFill>
                  <a:srgbClr val="40A070"/>
                </a:solidFill>
                <a:latin typeface="Courier"/>
              </a:rPr>
              <a:t>852</a:t>
            </a:r>
            <a:br/>
            <a:r>
              <a:rPr>
                <a:solidFill>
                  <a:srgbClr val="06287E"/>
                </a:solidFill>
                <a:latin typeface="Courier"/>
              </a:rPr>
              <a:t>c</a:t>
            </a:r>
            <a:r>
              <a:rPr>
                <a:latin typeface="Courier"/>
              </a:rPr>
              <a:t>(p </a:t>
            </a:r>
            <a:r>
              <a:rPr>
                <a:solidFill>
                  <a:srgbClr val="4070A0"/>
                </a:solidFill>
                <a:latin typeface="Courier"/>
              </a:rPr>
              <a:t>-</a:t>
            </a:r>
            <a:r>
              <a:rPr>
                <a:latin typeface="Courier"/>
              </a:rPr>
              <a:t> </a:t>
            </a:r>
            <a:r>
              <a:rPr>
                <a:solidFill>
                  <a:srgbClr val="40A070"/>
                </a:solidFill>
                <a:latin typeface="Courier"/>
              </a:rPr>
              <a:t>1.96</a:t>
            </a:r>
            <a:r>
              <a:rPr>
                <a:latin typeface="Courier"/>
              </a:rPr>
              <a:t> </a:t>
            </a:r>
            <a:r>
              <a:rPr>
                <a:solidFill>
                  <a:srgbClr val="4070A0"/>
                </a:solidFill>
                <a:latin typeface="Courier"/>
              </a:rPr>
              <a:t>*</a:t>
            </a:r>
            <a:r>
              <a:rPr>
                <a:latin typeface="Courier"/>
              </a:rPr>
              <a:t> </a:t>
            </a:r>
            <a:r>
              <a:rPr>
                <a:solidFill>
                  <a:srgbClr val="06287E"/>
                </a:solidFill>
                <a:latin typeface="Courier"/>
              </a:rPr>
              <a:t>sqrt</a:t>
            </a:r>
            <a:r>
              <a:rPr>
                <a:latin typeface="Courier"/>
              </a:rPr>
              <a:t>(p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p) </a:t>
            </a:r>
            <a:r>
              <a:rPr>
                <a:solidFill>
                  <a:srgbClr val="4070A0"/>
                </a:solidFill>
                <a:latin typeface="Courier"/>
              </a:rPr>
              <a:t>/</a:t>
            </a:r>
            <a:r>
              <a:rPr>
                <a:latin typeface="Courier"/>
              </a:rPr>
              <a:t> n), p </a:t>
            </a:r>
            <a:r>
              <a:rPr>
                <a:solidFill>
                  <a:srgbClr val="4070A0"/>
                </a:solidFill>
                <a:latin typeface="Courier"/>
              </a:rPr>
              <a:t>+</a:t>
            </a:r>
            <a:r>
              <a:rPr>
                <a:latin typeface="Courier"/>
              </a:rPr>
              <a:t> </a:t>
            </a:r>
            <a:r>
              <a:rPr>
                <a:solidFill>
                  <a:srgbClr val="40A070"/>
                </a:solidFill>
                <a:latin typeface="Courier"/>
              </a:rPr>
              <a:t>1.96</a:t>
            </a:r>
            <a:r>
              <a:rPr>
                <a:latin typeface="Courier"/>
              </a:rPr>
              <a:t> </a:t>
            </a:r>
            <a:r>
              <a:rPr>
                <a:solidFill>
                  <a:srgbClr val="4070A0"/>
                </a:solidFill>
                <a:latin typeface="Courier"/>
              </a:rPr>
              <a:t>*</a:t>
            </a:r>
            <a:r>
              <a:rPr>
                <a:latin typeface="Courier"/>
              </a:rPr>
              <a:t> </a:t>
            </a:r>
            <a:r>
              <a:rPr>
                <a:solidFill>
                  <a:srgbClr val="06287E"/>
                </a:solidFill>
                <a:latin typeface="Courier"/>
              </a:rPr>
              <a:t>sqrt</a:t>
            </a:r>
            <a:r>
              <a:rPr>
                <a:latin typeface="Courier"/>
              </a:rPr>
              <a:t>(p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p) </a:t>
            </a:r>
            <a:r>
              <a:rPr>
                <a:solidFill>
                  <a:srgbClr val="4070A0"/>
                </a:solidFill>
                <a:latin typeface="Courier"/>
              </a:rPr>
              <a:t>/</a:t>
            </a:r>
            <a:r>
              <a:rPr>
                <a:latin typeface="Courier"/>
              </a:rPr>
              <a:t> n))</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Lisez-le avec le rapport de plausibilité</a:t>
            </a:r>
          </a:p>
        </p:txBody>
      </p:sp>
      <p:sp>
        <p:nvSpPr>
          <p:cNvPr id="3" name="Content Placeholder 2"/>
          <p:cNvSpPr>
            <a:spLocks noGrp="1"/>
          </p:cNvSpPr>
          <p:nvPr>
            <p:ph idx="1"/>
          </p:nvPr>
        </p:nvSpPr>
        <p:spPr/>
        <p:txBody>
          <a:bodyPr/>
          <a:lstStyle/>
          <a:p>
            <a:pPr lvl="0"/>
            <a:r>
              <a:rPr b="1"/>
              <a:t>L’écart-type gonflé (1,22) fait monter la MAG.</a:t>
            </a:r>
            <a:r>
              <a:rPr/>
              <a:t> Une distribution plus large place davantage d’enfants au-delà d’un…</a:t>
            </a:r>
          </a:p>
          <a:p>
            <a:pPr lvl="0"/>
            <a:r>
              <a:rPr b="1"/>
              <a:t>Les mesures basses de l’équipe 3 font monter la MAG.</a:t>
            </a:r>
            <a:r>
              <a:rPr/>
              <a:t> Ses grappes donnent 22,3 % contre 9,2 à 16,2 % pour les…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Lisez-le avec le rapport de plausibilité — En Python</a:t>
            </a:r>
          </a:p>
        </p:txBody>
      </p:sp>
      <p:sp>
        <p:nvSpPr>
          <p:cNvPr id="3" name="Content Placeholder 2"/>
          <p:cNvSpPr>
            <a:spLocks noGrp="1"/>
          </p:cNvSpPr>
          <p:nvPr>
            <p:ph idx="1"/>
          </p:nvPr>
        </p:nvSpPr>
        <p:spPr/>
        <p:txBody>
          <a:bodyPr/>
          <a:lstStyle/>
          <a:p>
            <a:pPr lvl="0" indent="0">
              <a:buNone/>
            </a:pPr>
            <a:r>
              <a:rPr>
                <a:latin typeface="Courier"/>
              </a:rPr>
              <a:t>without_team3 </a:t>
            </a:r>
            <a:r>
              <a:rPr>
                <a:solidFill>
                  <a:srgbClr val="666666"/>
                </a:solidFill>
                <a:latin typeface="Courier"/>
              </a:rPr>
              <a:t>=</a:t>
            </a:r>
            <a:r>
              <a:rPr>
                <a:latin typeface="Courier"/>
              </a:rPr>
              <a:t> analysable[analysable[</a:t>
            </a:r>
            <a:r>
              <a:rPr>
                <a:solidFill>
                  <a:srgbClr val="4070A0"/>
                </a:solidFill>
                <a:latin typeface="Courier"/>
              </a:rPr>
              <a:t>"team"</a:t>
            </a:r>
            <a:r>
              <a:rPr>
                <a:latin typeface="Courier"/>
              </a:rPr>
              <a:t>] </a:t>
            </a:r>
            <a:r>
              <a:rPr>
                <a:solidFill>
                  <a:srgbClr val="666666"/>
                </a:solidFill>
                <a:latin typeface="Courier"/>
              </a:rPr>
              <a:t>!=</a:t>
            </a:r>
            <a:r>
              <a:rPr>
                <a:latin typeface="Courier"/>
              </a:rPr>
              <a:t> </a:t>
            </a:r>
            <a:r>
              <a:rPr>
                <a:solidFill>
                  <a:srgbClr val="40A070"/>
                </a:solidFill>
                <a:latin typeface="Courier"/>
              </a:rPr>
              <a:t>3</a:t>
            </a:r>
            <a:r>
              <a:rPr>
                <a:latin typeface="Courier"/>
              </a:rPr>
              <a:t>]</a:t>
            </a:r>
            <a:br/>
            <a:r>
              <a:rPr>
                <a:latin typeface="Courier"/>
              </a:rPr>
              <a:t>r3 </a:t>
            </a:r>
            <a:r>
              <a:rPr>
                <a:solidFill>
                  <a:srgbClr val="666666"/>
                </a:solidFill>
                <a:latin typeface="Courier"/>
              </a:rPr>
              <a:t>=</a:t>
            </a:r>
            <a:r>
              <a:rPr>
                <a:latin typeface="Courier"/>
              </a:rPr>
              <a:t> cluster_prevalence(without_team3, </a:t>
            </a:r>
            <a:r>
              <a:rPr>
                <a:solidFill>
                  <a:srgbClr val="4070A0"/>
                </a:solidFill>
                <a:latin typeface="Courier"/>
              </a:rPr>
              <a:t>"gam"</a:t>
            </a:r>
            <a:r>
              <a:rPr>
                <a:latin typeface="Courier"/>
              </a:rPr>
              <a:t>)</a:t>
            </a:r>
            <a:br/>
            <a:r>
              <a:rPr>
                <a:solidFill>
                  <a:srgbClr val="008000"/>
                </a:solidFill>
                <a:latin typeface="Courier"/>
              </a:rPr>
              <a:t>print</a:t>
            </a:r>
            <a:r>
              <a:rPr>
                <a:latin typeface="Courier"/>
              </a:rPr>
              <a:t>(</a:t>
            </a:r>
            <a:r>
              <a:rPr>
                <a:solidFill>
                  <a:srgbClr val="BB6688"/>
                </a:solidFill>
                <a:latin typeface="Courier"/>
              </a:rPr>
              <a:t>f"excluding team 3: </a:t>
            </a:r>
            <a:r>
              <a:rPr>
                <a:solidFill>
                  <a:srgbClr val="4070A0"/>
                </a:solidFill>
                <a:latin typeface="Courier"/>
              </a:rPr>
              <a:t>{</a:t>
            </a:r>
            <a:r>
              <a:rPr>
                <a:latin typeface="Courier"/>
              </a:rPr>
              <a:t>r3[</a:t>
            </a:r>
            <a:r>
              <a:rPr>
                <a:solidFill>
                  <a:srgbClr val="4070A0"/>
                </a:solidFill>
                <a:latin typeface="Courier"/>
              </a:rPr>
              <a:t>'p'</a:t>
            </a:r>
            <a:r>
              <a:rPr>
                <a:latin typeface="Courier"/>
              </a:rPr>
              <a:t>]</a:t>
            </a:r>
            <a:r>
              <a:rPr>
                <a:solidFill>
                  <a:srgbClr val="4070A0"/>
                </a:solidFill>
                <a:latin typeface="Courier"/>
              </a:rPr>
              <a:t>:.1%}</a:t>
            </a:r>
            <a:r>
              <a:rPr>
                <a:solidFill>
                  <a:srgbClr val="BB6688"/>
                </a:solidFill>
                <a:latin typeface="Courier"/>
              </a:rPr>
              <a:t> on n=</a:t>
            </a:r>
            <a:r>
              <a:rPr>
                <a:solidFill>
                  <a:srgbClr val="4070A0"/>
                </a:solidFill>
                <a:latin typeface="Courier"/>
              </a:rPr>
              <a:t>{</a:t>
            </a:r>
            <a:r>
              <a:rPr>
                <a:latin typeface="Courier"/>
              </a:rPr>
              <a:t>r3[</a:t>
            </a:r>
            <a:r>
              <a:rPr>
                <a:solidFill>
                  <a:srgbClr val="4070A0"/>
                </a:solidFill>
                <a:latin typeface="Courier"/>
              </a:rPr>
              <a:t>'n'</a:t>
            </a:r>
            <a:r>
              <a:rPr>
                <a:latin typeface="Courier"/>
              </a:rPr>
              <a:t>]</a:t>
            </a:r>
            <a:r>
              <a:rPr>
                <a:solidFill>
                  <a:srgbClr val="4070A0"/>
                </a:solidFill>
                <a:latin typeface="Courier"/>
              </a:rPr>
              <a:t>}</a:t>
            </a:r>
            <a:r>
              <a:rPr>
                <a:solidFill>
                  <a:srgbClr val="BB6688"/>
                </a:solidFill>
                <a:latin typeface="Courier"/>
              </a:rPr>
              <a:t>, "</a:t>
            </a:r>
            <a:br/>
            <a:r>
              <a:rPr>
                <a:latin typeface="Courier"/>
              </a:rPr>
              <a:t>      </a:t>
            </a:r>
            <a:r>
              <a:rPr>
                <a:solidFill>
                  <a:srgbClr val="BB6688"/>
                </a:solidFill>
                <a:latin typeface="Courier"/>
              </a:rPr>
              <a:t>f"</a:t>
            </a:r>
            <a:r>
              <a:rPr>
                <a:solidFill>
                  <a:srgbClr val="4070A0"/>
                </a:solidFill>
                <a:latin typeface="Courier"/>
              </a:rPr>
              <a:t>{</a:t>
            </a:r>
            <a:r>
              <a:rPr>
                <a:latin typeface="Courier"/>
              </a:rPr>
              <a:t>r3[</a:t>
            </a:r>
            <a:r>
              <a:rPr>
                <a:solidFill>
                  <a:srgbClr val="4070A0"/>
                </a:solidFill>
                <a:latin typeface="Courier"/>
              </a:rPr>
              <a:t>'clusters'</a:t>
            </a:r>
            <a:r>
              <a:rPr>
                <a:latin typeface="Courier"/>
              </a:rPr>
              <a:t>]</a:t>
            </a:r>
            <a:r>
              <a:rPr>
                <a:solidFill>
                  <a:srgbClr val="4070A0"/>
                </a:solidFill>
                <a:latin typeface="Courier"/>
              </a:rPr>
              <a:t>}</a:t>
            </a:r>
            <a:r>
              <a:rPr>
                <a:solidFill>
                  <a:srgbClr val="BB6688"/>
                </a:solidFill>
                <a:latin typeface="Courier"/>
              </a:rPr>
              <a:t> clusters"</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Lisez-le avec le rapport de plausibilité — En R</a:t>
            </a:r>
          </a:p>
        </p:txBody>
      </p:sp>
      <p:sp>
        <p:nvSpPr>
          <p:cNvPr id="3" name="Content Placeholder 2"/>
          <p:cNvSpPr>
            <a:spLocks noGrp="1"/>
          </p:cNvSpPr>
          <p:nvPr>
            <p:ph idx="1"/>
          </p:nvPr>
        </p:nvSpPr>
        <p:spPr/>
        <p:txBody>
          <a:bodyPr/>
          <a:lstStyle/>
          <a:p>
            <a:pPr lvl="0" indent="0">
              <a:buNone/>
            </a:pPr>
            <a:r>
              <a:rPr>
                <a:latin typeface="Courier"/>
              </a:rPr>
              <a:t>analysable </a:t>
            </a:r>
            <a:r>
              <a:rPr>
                <a:solidFill>
                  <a:srgbClr val="4070A0"/>
                </a:solidFill>
                <a:latin typeface="Courier"/>
              </a:rPr>
              <a:t>|&gt;</a:t>
            </a:r>
            <a:r>
              <a:rPr>
                <a:latin typeface="Courier"/>
              </a:rPr>
              <a:t> </a:t>
            </a:r>
            <a:r>
              <a:rPr>
                <a:solidFill>
                  <a:srgbClr val="06287E"/>
                </a:solidFill>
                <a:latin typeface="Courier"/>
              </a:rPr>
              <a:t>filter</a:t>
            </a:r>
            <a:r>
              <a:rPr>
                <a:latin typeface="Courier"/>
              </a:rPr>
              <a:t>(team </a:t>
            </a:r>
            <a:r>
              <a:rPr>
                <a:solidFill>
                  <a:srgbClr val="4070A0"/>
                </a:solidFill>
                <a:latin typeface="Courier"/>
              </a:rPr>
              <a:t>!=</a:t>
            </a:r>
            <a:r>
              <a:rPr>
                <a:latin typeface="Courier"/>
              </a:rPr>
              <a:t> </a:t>
            </a:r>
            <a:r>
              <a:rPr>
                <a:solidFill>
                  <a:srgbClr val="40A070"/>
                </a:solidFill>
                <a:latin typeface="Courier"/>
              </a:rPr>
              <a:t>3</a:t>
            </a:r>
            <a:r>
              <a:rPr>
                <a:latin typeface="Courier"/>
              </a:rPr>
              <a:t>)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gam =</a:t>
            </a:r>
            <a:r>
              <a:rPr>
                <a:latin typeface="Courier"/>
              </a:rPr>
              <a:t> </a:t>
            </a:r>
            <a:r>
              <a:rPr>
                <a:solidFill>
                  <a:srgbClr val="06287E"/>
                </a:solidFill>
                <a:latin typeface="Courier"/>
              </a:rPr>
              <a:t>mean</a:t>
            </a:r>
            <a:r>
              <a:rPr>
                <a:latin typeface="Courier"/>
              </a:rPr>
              <a:t>(gam), </a:t>
            </a:r>
            <a:r>
              <a:rPr>
                <a:solidFill>
                  <a:srgbClr val="7D9029"/>
                </a:solidFill>
                <a:latin typeface="Courier"/>
              </a:rPr>
              <a:t>n =</a:t>
            </a:r>
            <a:r>
              <a:rPr>
                <a:latin typeface="Courier"/>
              </a:rPr>
              <a:t> </a:t>
            </a:r>
            <a:r>
              <a:rPr>
                <a:solidFill>
                  <a:srgbClr val="06287E"/>
                </a:solidFill>
                <a:latin typeface="Courier"/>
              </a:rPr>
              <a:t>n</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Lisez-le avec le rapport de plausibilité</a:t>
            </a:r>
          </a:p>
        </p:txBody>
      </p:sp>
      <p:sp>
        <p:nvSpPr>
          <p:cNvPr id="3" name="Content Placeholder 2"/>
          <p:cNvSpPr>
            <a:spLocks noGrp="1"/>
          </p:cNvSpPr>
          <p:nvPr>
            <p:ph idx="1"/>
          </p:nvPr>
        </p:nvSpPr>
        <p:spPr/>
        <p:txBody>
          <a:bodyPr/>
          <a:lstStyle/>
          <a:p>
            <a:pPr lvl="0"/>
            <a:r>
              <a:rPr/>
              <a:t>Rapportez la sensibilité, ne la substituez pas — Le chiffre principal reste l’estimation sur échantillon complet ;…</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bloc de rapportage complet — Exemple</a:t>
            </a:r>
          </a:p>
        </p:txBody>
      </p:sp>
      <p:sp>
        <p:nvSpPr>
          <p:cNvPr id="3" name="Content Placeholder 2"/>
          <p:cNvSpPr>
            <a:spLocks noGrp="1"/>
          </p:cNvSpPr>
          <p:nvPr>
            <p:ph idx="1"/>
          </p:nvPr>
        </p:nvSpPr>
        <p:spPr/>
        <p:txBody>
          <a:bodyPr/>
          <a:lstStyle/>
          <a:p>
            <a:pPr lvl="0" indent="0">
              <a:buNone/>
            </a:pPr>
            <a:r>
              <a:rPr>
                <a:latin typeface="Courier"/>
              </a:rPr>
              <a:t>Global acute malnutrition (weight-for-height z &lt; -2 or oedema)
  14.9%   95% CI 11.1-18.7   n = 852   design effect 2.29   30 clusters
  IPC Phase 3 by point estimate; interval spans Phase 3 and Phase 4.
Severe acute malnutrition (z &lt; -3 or oedema)
  3.8%    95% CI 2.3-5.2     n = 852   design effect 1.20
Plausibility: 4 of 6 SMART checks failed (SD 1.22, digit preference in one team,
age heaping 24%, team bias -0.42 to -1.09). Two of the four push the estimate
upward. Excluding the affected team gives 12.6% on 628 children.
Analysable denominator: 852 of 930 measured. 66 had no computable z-score
(32 missing weight or age, 30 outside the reference range, 4 heights in metres,
recoverable) and 12 were flagged by the WHO bounds.</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L’enquête dit quelle est la situation.</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https://data-analysis.cassion.dev/fr/cours/nutrition-analysis-cmam-smart/nutrition-06-prevalence-and-ipc</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L’intervalle qui chevauche deux phases IPC</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6 sur 8</vt:lpwstr>
  </property>
  <property fmtid="{D5CDD505-2E9C-101B-9397-08002B2CF9AE}" pid="3" name="subtitle">
    <vt:lpwstr>La MAG vaut 14,9 %, au sommet de la phase 3 de l’IPC. L’intervalle ajusté du plan va de 11,1 % à 18,7 %, ce qui couvre les phases 3 et 4 — et l’enquête ne peut pas dire dans laquelle se trouve la population.</vt:lpwstr>
  </property>
</Properties>
</file>