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slide" Target="slides/slide26.xml" /><Relationship Id="rId28" Type="http://schemas.openxmlformats.org/officeDocument/2006/relationships/slide" Target="slides/slide27.xml" /><Relationship Id="rId29" Type="http://schemas.openxmlformats.org/officeDocument/2006/relationships/notesMaster" Target="notesMasters/notesMaster1.xml" /><Relationship Id="rId31" Type="http://schemas.openxmlformats.org/officeDocument/2006/relationships/viewProps" Target="viewProps.xml" /><Relationship Id="rId30" Type="http://schemas.openxmlformats.org/officeDocument/2006/relationships/presProps" Target="presProps.xml" /><Relationship Id="rId1" Type="http://schemas.openxmlformats.org/officeDocument/2006/relationships/slideMaster" Target="slideMasters/slideMaster1.xml" /><Relationship Id="rId33" Type="http://schemas.openxmlformats.org/officeDocument/2006/relationships/tableStyles" Target="tableStyles.xml" /><Relationship Id="rId32"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24.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25.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26.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Cured, defaulted, died, non-response — against the Sphere minimum standards, on the denominator Sphere actually specifies. 82.3% or 73.6%, depending on a choice nobody documents, and one site outside the standard the district figure hides.</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CMAM programme is judged on what happened to the children it admitted, and the Sphere minimum standards give the thresholds.</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Supplementary feeding has its own set — cured over 75%, died under 3%, defaulted under 15%. The numbers differ; the structure does not. Every one of those is a proportion, and the argument is always the denominator.</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73.6%, 78.7%, 82.3%. One numerator, three denominators, nine points. And the middle one crosses a threshold: on all admissions the programme is </a:t>
            </a:r>
            <a:r>
              <a:rPr i="1"/>
              <a:t>below</a:t>
            </a:r>
            <a:r>
              <a:rPr/>
              <a:t> the Sphere minimum of 75% and on the Sphere denominator it is comfortably above. The difference is not performance. It is a denominator nobody wrote down.</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Children who reached a treatment outcome, excluding transfers. 984 here. The two exclusions are for different reasons and both are right. Children still in treatment are not an outcome. Seventy-one children were admitted late enough that they had not been discharged at the cut-off. They are neither cured nor defaulted; they are in treatment. Counting them as anything is a claim about a future that has not happened. Transfers are somebody else’s outcome. Forty-five children moved between programmes — outpatient to inpatient, or the reverse — and their treatment outcome will be recorded where they end up. Counting them here would count them twice across the two programmes, or credit this programme with a result it did not produce.</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Four rows, all inside the standard. This is where most CMAM reports stop, and it is where the finding is hiding.</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programme defaults at 13.7% and one site defaults at 20.5%. The district figure is inside the Sphere maximum and that site is not, by five points. That is the whole reason the DQA course insisted on distributions over means, and it arrives here with a clinical consequence: a defaulting child is a child who stopped treatment before recovering.</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Two sites, and the second is marginal at 15.5%. Flag against the standard, not against the district mean — the standard is what the programme is held to.</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Defaulting has a literature and it is consistent: the strongest predictor is travel time to the site. A carer who must lose a day of work every week to walk two hours will stop coming when the child looks better, which is rational and is not non-compliance.</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Defaulters leave far earlier than cured children — the median stay is about three weeks against about eight. A defaulter is not a treatment failure; it is a child who left before the treatment finished, and the corrective action is decentralisation or transport support, not counselling. That is the root cause discipline from the DQA course, applied to a clinical indicator.</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Weight gain in grams per kilogram per day is the standard measure of treatment response, and nine discharges show weight loss. That is possible in a child who died or defaulted early, and it is also exactly what a transposed entry looks like. The register cannot distinguish them, which is a finding for the data quality section rather than a number to clean away.</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excluded rows are shown, not deleted. A reader can reconstruct any of the three denominators from that block, which is the difference between a performance table and an assertion.</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programme cures the children it admits. The last lesson asks the harder question — what share of the children who needed treatment it ever saw — and why the figure most programmes report as coverage is not coverage.</a:t>
            </a:r>
          </a:p>
        </p:txBody>
      </p:sp>
      <p:sp>
        <p:nvSpPr>
          <p:cNvPr id="4" name="Slide Number Placeholder 3"/>
          <p:cNvSpPr>
            <a:spLocks noGrp="1"/>
          </p:cNvSpPr>
          <p:nvPr>
            <p:ph type="sldNum" sz="quarter" idx="10"/>
          </p:nvPr>
        </p:nvSpPr>
        <p:spPr/>
        <p:txBody>
          <a:bodyPr/>
          <a:lstStyle/>
          <a:p>
            <a:fld id="{18BDFEC3-8487-43E8-A154-7C12CBC1FFF2}" type="slidenum">
              <a:rPr lang="en-US"/>
              <a:t>26</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2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nutrition-analysis-cmam-smart/nutrition-07-cmam-performanc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The denominator that moves the cure rate nine points</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Cured, defaulted, died, non-response — against the Sphere minimum standards, on the denominator Sphere actually specifies. 82.3% or 73.6%, depending on a choice nobody documents, and one site outside the standard the district figure hides.</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7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Four outcomes and a standard</a:t>
            </a:r>
          </a:p>
          <a:p>
            <a:pPr lvl="0"/>
            <a:r>
              <a:rPr/>
              <a:t>The three candidate denominators</a:t>
            </a:r>
          </a:p>
          <a:p>
            <a:pPr lvl="0"/>
            <a:r>
              <a:rPr/>
              <a:t>Which one Sphere means</a:t>
            </a:r>
          </a:p>
          <a:p>
            <a:pPr lvl="0"/>
            <a:r>
              <a:rPr/>
              <a:t>Break it down by site</a:t>
            </a:r>
          </a:p>
          <a:p>
            <a:pPr lvl="0"/>
            <a:r>
              <a:rPr/>
              <a:t>The cause is usually distance, not compliance</a:t>
            </a:r>
          </a:p>
          <a:p>
            <a:pPr lvl="0"/>
            <a:r>
              <a:rPr/>
              <a:t>Weight gain, and the entries that cannot be right</a:t>
            </a:r>
          </a:p>
          <a:p>
            <a:pPr lvl="0"/>
            <a:r>
              <a:rPr/>
              <a:t>The performance table to publish</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Four outcomes and a standard</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Outcome</a:t>
                      </a:r>
                    </a:p>
                  </a:txBody>
                  <a:tcPr/>
                </a:tc>
                <a:tc>
                  <a:txBody>
                    <a:bodyPr/>
                    <a:lstStyle/>
                    <a:p>
                      <a:pPr lvl="0" indent="0" marL="0">
                        <a:buNone/>
                      </a:pPr>
                      <a:r>
                        <a:rPr/>
                        <a:t>Sphere minimum, outpatient therapeutic care</a:t>
                      </a:r>
                    </a:p>
                  </a:txBody>
                  <a:tcPr/>
                </a:tc>
              </a:tr>
              <a:tr h="0">
                <a:tc>
                  <a:txBody>
                    <a:bodyPr/>
                    <a:lstStyle/>
                    <a:p>
                      <a:pPr lvl="0" indent="0" marL="0">
                        <a:buNone/>
                      </a:pPr>
                      <a:r>
                        <a:rPr b="1"/>
                        <a:t>Cured</a:t>
                      </a:r>
                    </a:p>
                  </a:txBody>
                </a:tc>
                <a:tc>
                  <a:txBody>
                    <a:bodyPr/>
                    <a:lstStyle/>
                    <a:p>
                      <a:pPr lvl="0" indent="0" marL="0">
                        <a:buNone/>
                      </a:pPr>
                      <a:r>
                        <a:rPr/>
                        <a:t>over 75%</a:t>
                      </a:r>
                    </a:p>
                  </a:txBody>
                </a:tc>
              </a:tr>
              <a:tr h="0">
                <a:tc>
                  <a:txBody>
                    <a:bodyPr/>
                    <a:lstStyle/>
                    <a:p>
                      <a:pPr lvl="0" indent="0" marL="0">
                        <a:buNone/>
                      </a:pPr>
                      <a:r>
                        <a:rPr b="1"/>
                        <a:t>Died</a:t>
                      </a:r>
                    </a:p>
                  </a:txBody>
                </a:tc>
                <a:tc>
                  <a:txBody>
                    <a:bodyPr/>
                    <a:lstStyle/>
                    <a:p>
                      <a:pPr lvl="0" indent="0" marL="0">
                        <a:buNone/>
                      </a:pPr>
                      <a:r>
                        <a:rPr/>
                        <a:t>under 10%</a:t>
                      </a:r>
                    </a:p>
                  </a:txBody>
                </a:tc>
              </a:tr>
              <a:tr h="0">
                <a:tc>
                  <a:txBody>
                    <a:bodyPr/>
                    <a:lstStyle/>
                    <a:p>
                      <a:pPr lvl="0" indent="0" marL="0">
                        <a:buNone/>
                      </a:pPr>
                      <a:r>
                        <a:rPr b="1"/>
                        <a:t>Defaulted</a:t>
                      </a:r>
                    </a:p>
                  </a:txBody>
                </a:tc>
                <a:tc>
                  <a:txBody>
                    <a:bodyPr/>
                    <a:lstStyle/>
                    <a:p>
                      <a:pPr lvl="0" indent="0" marL="0">
                        <a:buNone/>
                      </a:pPr>
                      <a:r>
                        <a:rPr/>
                        <a:t>under 15%</a:t>
                      </a:r>
                    </a:p>
                  </a:txBody>
                </a:tc>
              </a:tr>
              <a:tr h="0">
                <a:tc>
                  <a:txBody>
                    <a:bodyPr/>
                    <a:lstStyle/>
                    <a:p>
                      <a:pPr lvl="0" indent="0" marL="0">
                        <a:buNone/>
                      </a:pPr>
                      <a:r>
                        <a:rPr b="1"/>
                        <a:t>Non-response</a:t>
                      </a:r>
                    </a:p>
                  </a:txBody>
                </a:tc>
                <a:tc>
                  <a:txBody>
                    <a:bodyPr/>
                    <a:lstStyle/>
                    <a:p>
                      <a:pPr lvl="0" indent="0" marL="0">
                        <a:buNone/>
                      </a:pPr>
                      <a:r>
                        <a:rPr/>
                        <a:t>no fixed threshold; investigated if high</a:t>
                      </a:r>
                    </a:p>
                  </a:txBody>
                </a:tc>
              </a:tr>
            </a:tbl>
          </a:graphicData>
        </a:graphic>
      </p:graphicFrame>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Four outcomes and a standard</a:t>
            </a:r>
          </a:p>
        </p:txBody>
      </p:sp>
      <p:sp>
        <p:nvSpPr>
          <p:cNvPr id="3" name="Content Placeholder 2"/>
          <p:cNvSpPr>
            <a:spLocks noGrp="1"/>
          </p:cNvSpPr>
          <p:nvPr>
            <p:ph idx="1"/>
          </p:nvPr>
        </p:nvSpPr>
        <p:spPr/>
        <p:txBody>
          <a:bodyPr/>
          <a:lstStyle/>
          <a:p>
            <a:pPr lvl="0"/>
            <a:r>
              <a:rPr/>
              <a:t>Every one of those is a proportion, and the argument is always the denominator</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three candidate denominators — In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cmam </a:t>
            </a:r>
            <a:r>
              <a:rPr>
                <a:solidFill>
                  <a:srgbClr val="666666"/>
                </a:solidFill>
                <a:latin typeface="Courier"/>
              </a:rPr>
              <a:t>=</a:t>
            </a:r>
            <a:r>
              <a:rPr>
                <a:latin typeface="Courier"/>
              </a:rPr>
              <a:t> pd.read_csv(</a:t>
            </a:r>
            <a:r>
              <a:rPr>
                <a:solidFill>
                  <a:srgbClr val="4070A0"/>
                </a:solidFill>
                <a:latin typeface="Courier"/>
              </a:rPr>
              <a:t>"cmam-admissions-2024.v1.csv"</a:t>
            </a:r>
            <a:r>
              <a:rPr>
                <a:latin typeface="Courier"/>
              </a:rPr>
              <a:t>)</a:t>
            </a:r>
            <a:br/>
            <a:br/>
            <a:r>
              <a:rPr>
                <a:solidFill>
                  <a:srgbClr val="008000"/>
                </a:solidFill>
                <a:latin typeface="Courier"/>
              </a:rPr>
              <a:t>print</a:t>
            </a:r>
            <a:r>
              <a:rPr>
                <a:latin typeface="Courier"/>
              </a:rPr>
              <a:t>(</a:t>
            </a:r>
            <a:r>
              <a:rPr>
                <a:solidFill>
                  <a:srgbClr val="BB6688"/>
                </a:solidFill>
                <a:latin typeface="Courier"/>
              </a:rPr>
              <a:t>f"admissions:            </a:t>
            </a:r>
            <a:r>
              <a:rPr>
                <a:solidFill>
                  <a:srgbClr val="4070A0"/>
                </a:solidFill>
                <a:latin typeface="Courier"/>
              </a:rPr>
              <a:t>{</a:t>
            </a:r>
            <a:r>
              <a:rPr>
                <a:solidFill>
                  <a:srgbClr val="008000"/>
                </a:solidFill>
                <a:latin typeface="Courier"/>
              </a:rPr>
              <a:t>len</a:t>
            </a:r>
            <a:r>
              <a:rPr>
                <a:latin typeface="Courier"/>
              </a:rPr>
              <a:t>(cmam)</a:t>
            </a:r>
            <a:r>
              <a:rPr>
                <a:solidFill>
                  <a:srgbClr val="4070A0"/>
                </a:solidFill>
                <a:latin typeface="Courier"/>
              </a:rPr>
              <a:t>:&gt;5}</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f"with an outcome:       </a:t>
            </a:r>
            <a:r>
              <a:rPr>
                <a:solidFill>
                  <a:srgbClr val="4070A0"/>
                </a:solidFill>
                <a:latin typeface="Courier"/>
              </a:rPr>
              <a:t>{</a:t>
            </a:r>
            <a:r>
              <a:rPr>
                <a:latin typeface="Courier"/>
              </a:rPr>
              <a:t>cmam[</a:t>
            </a:r>
            <a:r>
              <a:rPr>
                <a:solidFill>
                  <a:srgbClr val="4070A0"/>
                </a:solidFill>
                <a:latin typeface="Courier"/>
              </a:rPr>
              <a:t>'outcome'</a:t>
            </a:r>
            <a:r>
              <a:rPr>
                <a:latin typeface="Courier"/>
              </a:rPr>
              <a:t>]</a:t>
            </a:r>
            <a:r>
              <a:rPr>
                <a:solidFill>
                  <a:srgbClr val="4070A0"/>
                </a:solidFill>
                <a:latin typeface="Courier"/>
              </a:rPr>
              <a:t>.</a:t>
            </a:r>
            <a:r>
              <a:rPr>
                <a:latin typeface="Courier"/>
              </a:rPr>
              <a:t>notna()</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:&gt;5}</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f"excluding transfers:   "</a:t>
            </a:r>
            <a:br/>
            <a:r>
              <a:rPr>
                <a:latin typeface="Courier"/>
              </a:rPr>
              <a:t>      </a:t>
            </a:r>
            <a:r>
              <a:rPr>
                <a:solidFill>
                  <a:srgbClr val="BB6688"/>
                </a:solidFill>
                <a:latin typeface="Courier"/>
              </a:rPr>
              <a:t>f"</a:t>
            </a:r>
            <a:r>
              <a:rPr>
                <a:solidFill>
                  <a:srgbClr val="4070A0"/>
                </a:solidFill>
                <a:latin typeface="Courier"/>
              </a:rPr>
              <a:t>{</a:t>
            </a:r>
            <a:r>
              <a:rPr>
                <a:latin typeface="Courier"/>
              </a:rPr>
              <a:t>(cmam[</a:t>
            </a:r>
            <a:r>
              <a:rPr>
                <a:solidFill>
                  <a:srgbClr val="4070A0"/>
                </a:solidFill>
                <a:latin typeface="Courier"/>
              </a:rPr>
              <a:t>'outcome'</a:t>
            </a:r>
            <a:r>
              <a:rPr>
                <a:latin typeface="Courier"/>
              </a:rPr>
              <a:t>].notna() </a:t>
            </a:r>
            <a:r>
              <a:rPr>
                <a:solidFill>
                  <a:srgbClr val="666666"/>
                </a:solidFill>
                <a:latin typeface="Courier"/>
              </a:rPr>
              <a:t>&amp;</a:t>
            </a:r>
            <a:r>
              <a:rPr>
                <a:latin typeface="Courier"/>
              </a:rPr>
              <a:t> (cmam[</a:t>
            </a:r>
            <a:r>
              <a:rPr>
                <a:solidFill>
                  <a:srgbClr val="4070A0"/>
                </a:solidFill>
                <a:latin typeface="Courier"/>
              </a:rPr>
              <a:t>'outcome'</a:t>
            </a:r>
            <a:r>
              <a:rPr>
                <a:latin typeface="Courier"/>
              </a:rPr>
              <a:t>] </a:t>
            </a:r>
            <a:r>
              <a:rPr>
                <a:solidFill>
                  <a:srgbClr val="666666"/>
                </a:solidFill>
                <a:latin typeface="Courier"/>
              </a:rPr>
              <a:t>!=</a:t>
            </a:r>
            <a:r>
              <a:rPr>
                <a:latin typeface="Courier"/>
              </a:rPr>
              <a:t> </a:t>
            </a:r>
            <a:r>
              <a:rPr>
                <a:solidFill>
                  <a:srgbClr val="4070A0"/>
                </a:solidFill>
                <a:latin typeface="Courier"/>
              </a:rPr>
              <a:t>'transferred'</a:t>
            </a:r>
            <a:r>
              <a:rPr>
                <a:latin typeface="Courier"/>
              </a:rPr>
              <a:t>))</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:&gt;5}</a:t>
            </a:r>
            <a:r>
              <a:rPr>
                <a:solidFill>
                  <a:srgbClr val="BB6688"/>
                </a:solidFill>
                <a:latin typeface="Courier"/>
              </a:rPr>
              <a:t>"</a:t>
            </a:r>
            <a:r>
              <a:rPr>
                <a:latin typeface="Courier"/>
              </a:rPr>
              <a:t>)</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three candidate denominators — In R</a:t>
            </a:r>
          </a:p>
        </p:txBody>
      </p:sp>
      <p:sp>
        <p:nvSpPr>
          <p:cNvPr id="3" name="Content Placeholder 2"/>
          <p:cNvSpPr>
            <a:spLocks noGrp="1"/>
          </p:cNvSpPr>
          <p:nvPr>
            <p:ph idx="1"/>
          </p:nvPr>
        </p:nvSpPr>
        <p:spPr/>
        <p:txBody>
          <a:bodyPr/>
          <a:lstStyle/>
          <a:p>
            <a:pPr lvl="0" indent="0">
              <a:buNone/>
            </a:pPr>
            <a:r>
              <a:rPr>
                <a:latin typeface="Courier"/>
              </a:rPr>
              <a:t>cmam </a:t>
            </a:r>
            <a:r>
              <a:rPr>
                <a:solidFill>
                  <a:srgbClr val="4070A0"/>
                </a:solidFill>
                <a:latin typeface="Courier"/>
              </a:rPr>
              <a:t>|&gt;</a:t>
            </a:r>
            <a:r>
              <a:rPr>
                <a:latin typeface="Courier"/>
              </a:rPr>
              <a:t> </a:t>
            </a:r>
            <a:r>
              <a:rPr>
                <a:solidFill>
                  <a:srgbClr val="06287E"/>
                </a:solidFill>
                <a:latin typeface="Courier"/>
              </a:rPr>
              <a:t>summarise</a:t>
            </a:r>
            <a:r>
              <a:rPr>
                <a:latin typeface="Courier"/>
              </a:rPr>
              <a:t>(</a:t>
            </a:r>
            <a:br/>
            <a:r>
              <a:rPr>
                <a:latin typeface="Courier"/>
              </a:rPr>
              <a:t>  </a:t>
            </a:r>
            <a:r>
              <a:rPr>
                <a:solidFill>
                  <a:srgbClr val="7D9029"/>
                </a:solidFill>
                <a:latin typeface="Courier"/>
              </a:rPr>
              <a:t>admissions =</a:t>
            </a:r>
            <a:r>
              <a:rPr>
                <a:latin typeface="Courier"/>
              </a:rPr>
              <a:t> </a:t>
            </a:r>
            <a:r>
              <a:rPr>
                <a:solidFill>
                  <a:srgbClr val="06287E"/>
                </a:solidFill>
                <a:latin typeface="Courier"/>
              </a:rPr>
              <a:t>n</a:t>
            </a:r>
            <a:r>
              <a:rPr>
                <a:latin typeface="Courier"/>
              </a:rPr>
              <a:t>(),</a:t>
            </a:r>
            <a:br/>
            <a:r>
              <a:rPr>
                <a:latin typeface="Courier"/>
              </a:rPr>
              <a:t>  </a:t>
            </a:r>
            <a:r>
              <a:rPr>
                <a:solidFill>
                  <a:srgbClr val="7D9029"/>
                </a:solidFill>
                <a:latin typeface="Courier"/>
              </a:rPr>
              <a:t>with_outcome =</a:t>
            </a:r>
            <a:r>
              <a:rPr>
                <a:latin typeface="Courier"/>
              </a:rPr>
              <a:t> </a:t>
            </a:r>
            <a:r>
              <a:rPr>
                <a:solidFill>
                  <a:srgbClr val="06287E"/>
                </a:solidFill>
                <a:latin typeface="Courier"/>
              </a:rPr>
              <a:t>sum</a:t>
            </a:r>
            <a:r>
              <a:rPr>
                <a:latin typeface="Courier"/>
              </a:rPr>
              <a:t>(</a:t>
            </a:r>
            <a:r>
              <a:rPr>
                <a:solidFill>
                  <a:srgbClr val="4070A0"/>
                </a:solidFill>
                <a:latin typeface="Courier"/>
              </a:rPr>
              <a:t>!</a:t>
            </a:r>
            <a:r>
              <a:rPr>
                <a:solidFill>
                  <a:srgbClr val="06287E"/>
                </a:solidFill>
                <a:latin typeface="Courier"/>
              </a:rPr>
              <a:t>is.na</a:t>
            </a:r>
            <a:r>
              <a:rPr>
                <a:latin typeface="Courier"/>
              </a:rPr>
              <a:t>(outcome)),</a:t>
            </a:r>
            <a:br/>
            <a:r>
              <a:rPr>
                <a:latin typeface="Courier"/>
              </a:rPr>
              <a:t>  </a:t>
            </a:r>
            <a:r>
              <a:rPr>
                <a:solidFill>
                  <a:srgbClr val="7D9029"/>
                </a:solidFill>
                <a:latin typeface="Courier"/>
              </a:rPr>
              <a:t>excluding_transfers =</a:t>
            </a:r>
            <a:r>
              <a:rPr>
                <a:latin typeface="Courier"/>
              </a:rPr>
              <a:t> </a:t>
            </a:r>
            <a:r>
              <a:rPr>
                <a:solidFill>
                  <a:srgbClr val="06287E"/>
                </a:solidFill>
                <a:latin typeface="Courier"/>
              </a:rPr>
              <a:t>sum</a:t>
            </a:r>
            <a:r>
              <a:rPr>
                <a:latin typeface="Courier"/>
              </a:rPr>
              <a:t>(</a:t>
            </a:r>
            <a:r>
              <a:rPr>
                <a:solidFill>
                  <a:srgbClr val="4070A0"/>
                </a:solidFill>
                <a:latin typeface="Courier"/>
              </a:rPr>
              <a:t>!</a:t>
            </a:r>
            <a:r>
              <a:rPr>
                <a:solidFill>
                  <a:srgbClr val="06287E"/>
                </a:solidFill>
                <a:latin typeface="Courier"/>
              </a:rPr>
              <a:t>is.na</a:t>
            </a:r>
            <a:r>
              <a:rPr>
                <a:latin typeface="Courier"/>
              </a:rPr>
              <a:t>(outcome) </a:t>
            </a:r>
            <a:r>
              <a:rPr>
                <a:solidFill>
                  <a:srgbClr val="4070A0"/>
                </a:solidFill>
                <a:latin typeface="Courier"/>
              </a:rPr>
              <a:t>&amp;</a:t>
            </a:r>
            <a:r>
              <a:rPr>
                <a:latin typeface="Courier"/>
              </a:rPr>
              <a:t> outcome </a:t>
            </a:r>
            <a:r>
              <a:rPr>
                <a:solidFill>
                  <a:srgbClr val="4070A0"/>
                </a:solidFill>
                <a:latin typeface="Courier"/>
              </a:rPr>
              <a:t>!=</a:t>
            </a:r>
            <a:r>
              <a:rPr>
                <a:latin typeface="Courier"/>
              </a:rPr>
              <a:t> </a:t>
            </a:r>
            <a:r>
              <a:rPr>
                <a:solidFill>
                  <a:srgbClr val="4070A0"/>
                </a:solidFill>
                <a:latin typeface="Courier"/>
              </a:rPr>
              <a:t>"transferred"</a:t>
            </a:r>
            <a:r>
              <a:rPr>
                <a:latin typeface="Courier"/>
              </a:rPr>
              <a:t>)</a:t>
            </a:r>
            <a:br/>
            <a:r>
              <a:rPr>
                <a:latin typeface="Courier"/>
              </a:rPr>
              <a:t>)</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three candidate denominators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Denominator</a:t>
                      </a:r>
                    </a:p>
                  </a:txBody>
                  <a:tcPr/>
                </a:tc>
                <a:tc>
                  <a:txBody>
                    <a:bodyPr/>
                    <a:lstStyle/>
                    <a:p>
                      <a:pPr lvl="0" indent="0" marL="0">
                        <a:buNone/>
                      </a:pPr>
                      <a:r>
                        <a:rPr/>
                        <a:t>n</a:t>
                      </a:r>
                    </a:p>
                  </a:txBody>
                  <a:tcPr/>
                </a:tc>
                <a:tc>
                  <a:txBody>
                    <a:bodyPr/>
                    <a:lstStyle/>
                    <a:p>
                      <a:pPr lvl="0" indent="0" marL="0">
                        <a:buNone/>
                      </a:pPr>
                      <a:r>
                        <a:rPr/>
                        <a:t>What it treats the excluded as</a:t>
                      </a:r>
                    </a:p>
                  </a:txBody>
                  <a:tcPr/>
                </a:tc>
              </a:tr>
              <a:tr h="0">
                <a:tc>
                  <a:txBody>
                    <a:bodyPr/>
                    <a:lstStyle/>
                    <a:p>
                      <a:pPr lvl="0" indent="0" marL="0">
                        <a:buNone/>
                      </a:pPr>
                      <a:r>
                        <a:rPr/>
                        <a:t>All admissions</a:t>
                      </a:r>
                    </a:p>
                  </a:txBody>
                </a:tc>
                <a:tc>
                  <a:txBody>
                    <a:bodyPr/>
                    <a:lstStyle/>
                    <a:p>
                      <a:pPr lvl="0" indent="0" marL="0">
                        <a:buNone/>
                      </a:pPr>
                      <a:r>
                        <a:rPr/>
                        <a:t>1,100</a:t>
                      </a:r>
                    </a:p>
                  </a:txBody>
                </a:tc>
                <a:tc>
                  <a:txBody>
                    <a:bodyPr/>
                    <a:lstStyle/>
                    <a:p>
                      <a:pPr lvl="0" indent="0" marL="0">
                        <a:buNone/>
                      </a:pPr>
                      <a:r>
                        <a:rPr/>
                        <a:t>Children still in treatment counted as not cured</a:t>
                      </a:r>
                    </a:p>
                  </a:txBody>
                </a:tc>
              </a:tr>
              <a:tr h="0">
                <a:tc>
                  <a:txBody>
                    <a:bodyPr/>
                    <a:lstStyle/>
                    <a:p>
                      <a:pPr lvl="0" indent="0" marL="0">
                        <a:buNone/>
                      </a:pPr>
                      <a:r>
                        <a:rPr/>
                        <a:t>Reached an outcome</a:t>
                      </a:r>
                    </a:p>
                  </a:txBody>
                </a:tc>
                <a:tc>
                  <a:txBody>
                    <a:bodyPr/>
                    <a:lstStyle/>
                    <a:p>
                      <a:pPr lvl="0" indent="0" marL="0">
                        <a:buNone/>
                      </a:pPr>
                      <a:r>
                        <a:rPr/>
                        <a:t>1,029</a:t>
                      </a:r>
                    </a:p>
                  </a:txBody>
                </a:tc>
                <a:tc>
                  <a:txBody>
                    <a:bodyPr/>
                    <a:lstStyle/>
                    <a:p>
                      <a:pPr lvl="0" indent="0" marL="0">
                        <a:buNone/>
                      </a:pPr>
                      <a:r>
                        <a:rPr/>
                        <a:t>Transfers counted as an outcome</a:t>
                      </a:r>
                    </a:p>
                  </a:txBody>
                </a:tc>
              </a:tr>
              <a:tr h="0">
                <a:tc>
                  <a:txBody>
                    <a:bodyPr/>
                    <a:lstStyle/>
                    <a:p>
                      <a:pPr lvl="0" indent="0" marL="0">
                        <a:buNone/>
                      </a:pPr>
                      <a:r>
                        <a:rPr b="1"/>
                        <a:t>Reached an outcome, excluding transfers</a:t>
                      </a:r>
                    </a:p>
                  </a:txBody>
                </a:tc>
                <a:tc>
                  <a:txBody>
                    <a:bodyPr/>
                    <a:lstStyle/>
                    <a:p>
                      <a:pPr lvl="0" indent="0" marL="0">
                        <a:buNone/>
                      </a:pPr>
                      <a:r>
                        <a:rPr b="1"/>
                        <a:t>984</a:t>
                      </a:r>
                    </a:p>
                  </a:txBody>
                </a:tc>
                <a:tc>
                  <a:txBody>
                    <a:bodyPr/>
                    <a:lstStyle/>
                    <a:p>
                      <a:pPr lvl="0" indent="0" marL="0">
                        <a:buNone/>
                      </a:pPr>
                      <a:r>
                        <a:rPr/>
                        <a:t>—</a:t>
                      </a:r>
                    </a:p>
                  </a:txBody>
                </a:tc>
              </a:tr>
            </a:tbl>
          </a:graphicData>
        </a:graphic>
      </p:graphicFrame>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three candidate denominators — In Python</a:t>
            </a:r>
          </a:p>
        </p:txBody>
      </p:sp>
      <p:sp>
        <p:nvSpPr>
          <p:cNvPr id="3" name="Content Placeholder 2"/>
          <p:cNvSpPr>
            <a:spLocks noGrp="1"/>
          </p:cNvSpPr>
          <p:nvPr>
            <p:ph idx="1"/>
          </p:nvPr>
        </p:nvSpPr>
        <p:spPr/>
        <p:txBody>
          <a:bodyPr/>
          <a:lstStyle/>
          <a:p>
            <a:pPr lvl="0" indent="0">
              <a:buNone/>
            </a:pPr>
            <a:r>
              <a:rPr>
                <a:latin typeface="Courier"/>
              </a:rPr>
              <a:t>cured </a:t>
            </a:r>
            <a:r>
              <a:rPr>
                <a:solidFill>
                  <a:srgbClr val="666666"/>
                </a:solidFill>
                <a:latin typeface="Courier"/>
              </a:rPr>
              <a:t>=</a:t>
            </a:r>
            <a:r>
              <a:rPr>
                <a:latin typeface="Courier"/>
              </a:rPr>
              <a:t> (cmam[</a:t>
            </a:r>
            <a:r>
              <a:rPr>
                <a:solidFill>
                  <a:srgbClr val="4070A0"/>
                </a:solidFill>
                <a:latin typeface="Courier"/>
              </a:rPr>
              <a:t>"outcome"</a:t>
            </a:r>
            <a:r>
              <a:rPr>
                <a:latin typeface="Courier"/>
              </a:rPr>
              <a:t>] </a:t>
            </a:r>
            <a:r>
              <a:rPr>
                <a:solidFill>
                  <a:srgbClr val="666666"/>
                </a:solidFill>
                <a:latin typeface="Courier"/>
              </a:rPr>
              <a:t>==</a:t>
            </a:r>
            <a:r>
              <a:rPr>
                <a:latin typeface="Courier"/>
              </a:rPr>
              <a:t> </a:t>
            </a:r>
            <a:r>
              <a:rPr>
                <a:solidFill>
                  <a:srgbClr val="4070A0"/>
                </a:solidFill>
                <a:latin typeface="Courier"/>
              </a:rPr>
              <a:t>"cured"</a:t>
            </a:r>
            <a:r>
              <a:rPr>
                <a:latin typeface="Courier"/>
              </a:rPr>
              <a:t>).</a:t>
            </a:r>
            <a:r>
              <a:rPr>
                <a:solidFill>
                  <a:srgbClr val="008000"/>
                </a:solidFill>
                <a:latin typeface="Courier"/>
              </a:rPr>
              <a:t>sum</a:t>
            </a:r>
            <a:r>
              <a:rPr>
                <a:latin typeface="Courier"/>
              </a:rPr>
              <a:t>()</a:t>
            </a:r>
            <a:br/>
            <a:r>
              <a:rPr b="1">
                <a:solidFill>
                  <a:srgbClr val="007020"/>
                </a:solidFill>
                <a:latin typeface="Courier"/>
              </a:rPr>
              <a:t>for</a:t>
            </a:r>
            <a:r>
              <a:rPr>
                <a:latin typeface="Courier"/>
              </a:rPr>
              <a:t> label, n </a:t>
            </a:r>
            <a:r>
              <a:rPr b="1">
                <a:solidFill>
                  <a:srgbClr val="007020"/>
                </a:solidFill>
                <a:latin typeface="Courier"/>
              </a:rPr>
              <a:t>in</a:t>
            </a:r>
            <a:r>
              <a:rPr>
                <a:latin typeface="Courier"/>
              </a:rPr>
              <a:t> [(</a:t>
            </a:r>
            <a:r>
              <a:rPr>
                <a:solidFill>
                  <a:srgbClr val="4070A0"/>
                </a:solidFill>
                <a:latin typeface="Courier"/>
              </a:rPr>
              <a:t>"all admissions"</a:t>
            </a:r>
            <a:r>
              <a:rPr>
                <a:latin typeface="Courier"/>
              </a:rPr>
              <a:t>, </a:t>
            </a:r>
            <a:r>
              <a:rPr>
                <a:solidFill>
                  <a:srgbClr val="40A070"/>
                </a:solidFill>
                <a:latin typeface="Courier"/>
              </a:rPr>
              <a:t>1100</a:t>
            </a:r>
            <a:r>
              <a:rPr>
                <a:latin typeface="Courier"/>
              </a:rPr>
              <a:t>), (</a:t>
            </a:r>
            <a:r>
              <a:rPr>
                <a:solidFill>
                  <a:srgbClr val="4070A0"/>
                </a:solidFill>
                <a:latin typeface="Courier"/>
              </a:rPr>
              <a:t>"with an outcome"</a:t>
            </a:r>
            <a:r>
              <a:rPr>
                <a:latin typeface="Courier"/>
              </a:rPr>
              <a:t>, </a:t>
            </a:r>
            <a:r>
              <a:rPr>
                <a:solidFill>
                  <a:srgbClr val="40A070"/>
                </a:solidFill>
                <a:latin typeface="Courier"/>
              </a:rPr>
              <a:t>1029</a:t>
            </a:r>
            <a:r>
              <a:rPr>
                <a:latin typeface="Courier"/>
              </a:rPr>
              <a:t>),</a:t>
            </a:r>
            <a:br/>
            <a:r>
              <a:rPr>
                <a:latin typeface="Courier"/>
              </a:rPr>
              <a:t>                 (</a:t>
            </a:r>
            <a:r>
              <a:rPr>
                <a:solidFill>
                  <a:srgbClr val="4070A0"/>
                </a:solidFill>
                <a:latin typeface="Courier"/>
              </a:rPr>
              <a:t>"excluding transfers"</a:t>
            </a:r>
            <a:r>
              <a:rPr>
                <a:latin typeface="Courier"/>
              </a:rPr>
              <a:t>, </a:t>
            </a:r>
            <a:r>
              <a:rPr>
                <a:solidFill>
                  <a:srgbClr val="40A070"/>
                </a:solidFill>
                <a:latin typeface="Courier"/>
              </a:rPr>
              <a:t>984</a:t>
            </a:r>
            <a:r>
              <a:rPr>
                <a:latin typeface="Courier"/>
              </a:rPr>
              <a:t>)]:</a:t>
            </a:r>
            <a:br/>
            <a:r>
              <a:rPr>
                <a:latin typeface="Courier"/>
              </a:rPr>
              <a:t>    </a:t>
            </a:r>
            <a:r>
              <a:rPr>
                <a:solidFill>
                  <a:srgbClr val="008000"/>
                </a:solidFill>
                <a:latin typeface="Courier"/>
              </a:rPr>
              <a:t>print</a:t>
            </a:r>
            <a:r>
              <a:rPr>
                <a:latin typeface="Courier"/>
              </a:rPr>
              <a:t>(</a:t>
            </a:r>
            <a:r>
              <a:rPr>
                <a:solidFill>
                  <a:srgbClr val="BB6688"/>
                </a:solidFill>
                <a:latin typeface="Courier"/>
              </a:rPr>
              <a:t>f"cure rate on </a:t>
            </a:r>
            <a:r>
              <a:rPr>
                <a:solidFill>
                  <a:srgbClr val="4070A0"/>
                </a:solidFill>
                <a:latin typeface="Courier"/>
              </a:rPr>
              <a:t>{</a:t>
            </a:r>
            <a:r>
              <a:rPr>
                <a:latin typeface="Courier"/>
              </a:rPr>
              <a:t>label</a:t>
            </a:r>
            <a:r>
              <a:rPr>
                <a:solidFill>
                  <a:srgbClr val="4070A0"/>
                </a:solidFill>
                <a:latin typeface="Courier"/>
              </a:rPr>
              <a:t>:22}</a:t>
            </a:r>
            <a:r>
              <a:rPr>
                <a:solidFill>
                  <a:srgbClr val="BB6688"/>
                </a:solidFill>
                <a:latin typeface="Courier"/>
              </a:rPr>
              <a:t> </a:t>
            </a:r>
            <a:r>
              <a:rPr>
                <a:solidFill>
                  <a:srgbClr val="4070A0"/>
                </a:solidFill>
                <a:latin typeface="Courier"/>
              </a:rPr>
              <a:t>{</a:t>
            </a:r>
            <a:r>
              <a:rPr>
                <a:latin typeface="Courier"/>
              </a:rPr>
              <a:t>cured </a:t>
            </a:r>
            <a:r>
              <a:rPr>
                <a:solidFill>
                  <a:srgbClr val="666666"/>
                </a:solidFill>
                <a:latin typeface="Courier"/>
              </a:rPr>
              <a:t>/</a:t>
            </a:r>
            <a:r>
              <a:rPr>
                <a:latin typeface="Courier"/>
              </a:rPr>
              <a:t> n</a:t>
            </a:r>
            <a:r>
              <a:rPr>
                <a:solidFill>
                  <a:srgbClr val="4070A0"/>
                </a:solidFill>
                <a:latin typeface="Courier"/>
              </a:rPr>
              <a:t>:.1%}</a:t>
            </a:r>
            <a:r>
              <a:rPr>
                <a:solidFill>
                  <a:srgbClr val="BB6688"/>
                </a:solidFill>
                <a:latin typeface="Courier"/>
              </a:rPr>
              <a:t>"</a:t>
            </a:r>
            <a:r>
              <a:rPr>
                <a:latin typeface="Courier"/>
              </a:rPr>
              <a:t>)</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three candidate denominators — In R</a:t>
            </a:r>
          </a:p>
        </p:txBody>
      </p:sp>
      <p:sp>
        <p:nvSpPr>
          <p:cNvPr id="3" name="Content Placeholder 2"/>
          <p:cNvSpPr>
            <a:spLocks noGrp="1"/>
          </p:cNvSpPr>
          <p:nvPr>
            <p:ph idx="1"/>
          </p:nvPr>
        </p:nvSpPr>
        <p:spPr/>
        <p:txBody>
          <a:bodyPr/>
          <a:lstStyle/>
          <a:p>
            <a:pPr lvl="0" indent="0">
              <a:buNone/>
            </a:pPr>
            <a:r>
              <a:rPr>
                <a:latin typeface="Courier"/>
              </a:rPr>
              <a:t>cured </a:t>
            </a:r>
            <a:r>
              <a:rPr>
                <a:solidFill>
                  <a:srgbClr val="007020"/>
                </a:solidFill>
                <a:latin typeface="Courier"/>
              </a:rPr>
              <a:t>&lt;-</a:t>
            </a:r>
            <a:r>
              <a:rPr>
                <a:latin typeface="Courier"/>
              </a:rPr>
              <a:t> </a:t>
            </a:r>
            <a:r>
              <a:rPr>
                <a:solidFill>
                  <a:srgbClr val="06287E"/>
                </a:solidFill>
                <a:latin typeface="Courier"/>
              </a:rPr>
              <a:t>sum</a:t>
            </a:r>
            <a:r>
              <a:rPr>
                <a:latin typeface="Courier"/>
              </a:rPr>
              <a:t>(cmam</a:t>
            </a:r>
            <a:r>
              <a:rPr>
                <a:solidFill>
                  <a:srgbClr val="4070A0"/>
                </a:solidFill>
                <a:latin typeface="Courier"/>
              </a:rPr>
              <a:t>$</a:t>
            </a:r>
            <a:r>
              <a:rPr>
                <a:latin typeface="Courier"/>
              </a:rPr>
              <a:t>outcome </a:t>
            </a:r>
            <a:r>
              <a:rPr>
                <a:solidFill>
                  <a:srgbClr val="4070A0"/>
                </a:solidFill>
                <a:latin typeface="Courier"/>
              </a:rPr>
              <a:t>==</a:t>
            </a:r>
            <a:r>
              <a:rPr>
                <a:latin typeface="Courier"/>
              </a:rPr>
              <a:t> </a:t>
            </a:r>
            <a:r>
              <a:rPr>
                <a:solidFill>
                  <a:srgbClr val="4070A0"/>
                </a:solidFill>
                <a:latin typeface="Courier"/>
              </a:rPr>
              <a:t>"cured"</a:t>
            </a:r>
            <a:r>
              <a:rPr>
                <a:latin typeface="Courier"/>
              </a:rPr>
              <a:t>, </a:t>
            </a:r>
            <a:r>
              <a:rPr>
                <a:solidFill>
                  <a:srgbClr val="7D9029"/>
                </a:solidFill>
                <a:latin typeface="Courier"/>
              </a:rPr>
              <a:t>na.rm =</a:t>
            </a:r>
            <a:r>
              <a:rPr>
                <a:latin typeface="Courier"/>
              </a:rPr>
              <a:t> </a:t>
            </a:r>
            <a:r>
              <a:rPr>
                <a:solidFill>
                  <a:srgbClr val="880000"/>
                </a:solidFill>
                <a:latin typeface="Courier"/>
              </a:rPr>
              <a:t>TRUE</a:t>
            </a:r>
            <a:r>
              <a:rPr>
                <a:latin typeface="Courier"/>
              </a:rPr>
              <a:t>)</a:t>
            </a:r>
            <a:br/>
            <a:r>
              <a:rPr>
                <a:solidFill>
                  <a:srgbClr val="06287E"/>
                </a:solidFill>
                <a:latin typeface="Courier"/>
              </a:rPr>
              <a:t>c</a:t>
            </a:r>
            <a:r>
              <a:rPr>
                <a:latin typeface="Courier"/>
              </a:rPr>
              <a:t>(</a:t>
            </a:r>
            <a:r>
              <a:rPr>
                <a:solidFill>
                  <a:srgbClr val="7D9029"/>
                </a:solidFill>
                <a:latin typeface="Courier"/>
              </a:rPr>
              <a:t>all =</a:t>
            </a:r>
            <a:r>
              <a:rPr>
                <a:latin typeface="Courier"/>
              </a:rPr>
              <a:t> cured </a:t>
            </a:r>
            <a:r>
              <a:rPr>
                <a:solidFill>
                  <a:srgbClr val="4070A0"/>
                </a:solidFill>
                <a:latin typeface="Courier"/>
              </a:rPr>
              <a:t>/</a:t>
            </a:r>
            <a:r>
              <a:rPr>
                <a:latin typeface="Courier"/>
              </a:rPr>
              <a:t> </a:t>
            </a:r>
            <a:r>
              <a:rPr>
                <a:solidFill>
                  <a:srgbClr val="40A070"/>
                </a:solidFill>
                <a:latin typeface="Courier"/>
              </a:rPr>
              <a:t>1100</a:t>
            </a:r>
            <a:r>
              <a:rPr>
                <a:latin typeface="Courier"/>
              </a:rPr>
              <a:t>, </a:t>
            </a:r>
            <a:r>
              <a:rPr>
                <a:solidFill>
                  <a:srgbClr val="7D9029"/>
                </a:solidFill>
                <a:latin typeface="Courier"/>
              </a:rPr>
              <a:t>outcome =</a:t>
            </a:r>
            <a:r>
              <a:rPr>
                <a:latin typeface="Courier"/>
              </a:rPr>
              <a:t> cured </a:t>
            </a:r>
            <a:r>
              <a:rPr>
                <a:solidFill>
                  <a:srgbClr val="4070A0"/>
                </a:solidFill>
                <a:latin typeface="Courier"/>
              </a:rPr>
              <a:t>/</a:t>
            </a:r>
            <a:r>
              <a:rPr>
                <a:latin typeface="Courier"/>
              </a:rPr>
              <a:t> </a:t>
            </a:r>
            <a:r>
              <a:rPr>
                <a:solidFill>
                  <a:srgbClr val="40A070"/>
                </a:solidFill>
                <a:latin typeface="Courier"/>
              </a:rPr>
              <a:t>1029</a:t>
            </a:r>
            <a:r>
              <a:rPr>
                <a:latin typeface="Courier"/>
              </a:rPr>
              <a:t>, </a:t>
            </a:r>
            <a:r>
              <a:rPr>
                <a:solidFill>
                  <a:srgbClr val="7D9029"/>
                </a:solidFill>
                <a:latin typeface="Courier"/>
              </a:rPr>
              <a:t>sphere =</a:t>
            </a:r>
            <a:r>
              <a:rPr>
                <a:latin typeface="Courier"/>
              </a:rPr>
              <a:t> cured </a:t>
            </a:r>
            <a:r>
              <a:rPr>
                <a:solidFill>
                  <a:srgbClr val="4070A0"/>
                </a:solidFill>
                <a:latin typeface="Courier"/>
              </a:rPr>
              <a:t>/</a:t>
            </a:r>
            <a:r>
              <a:rPr>
                <a:latin typeface="Courier"/>
              </a:rPr>
              <a:t> </a:t>
            </a:r>
            <a:r>
              <a:rPr>
                <a:solidFill>
                  <a:srgbClr val="40A070"/>
                </a:solidFill>
                <a:latin typeface="Courier"/>
              </a:rPr>
              <a:t>984</a:t>
            </a:r>
            <a:r>
              <a:rPr>
                <a:latin typeface="Courier"/>
              </a:rPr>
              <a:t>)</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three candidate denominators</a:t>
            </a:r>
          </a:p>
        </p:txBody>
      </p:sp>
      <p:sp>
        <p:nvSpPr>
          <p:cNvPr id="3" name="Content Placeholder 2"/>
          <p:cNvSpPr>
            <a:spLocks noGrp="1"/>
          </p:cNvSpPr>
          <p:nvPr>
            <p:ph idx="1"/>
          </p:nvPr>
        </p:nvSpPr>
        <p:spPr/>
        <p:txBody>
          <a:bodyPr/>
          <a:lstStyle/>
          <a:p>
            <a:pPr lvl="0"/>
            <a:r>
              <a:rPr/>
              <a:t>73.6%, 78.7%, 82.3% — One numerator, three denominators, nine points</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Which one Sphere means</a:t>
            </a:r>
          </a:p>
        </p:txBody>
      </p:sp>
      <p:sp>
        <p:nvSpPr>
          <p:cNvPr id="3" name="Content Placeholder 2"/>
          <p:cNvSpPr>
            <a:spLocks noGrp="1"/>
          </p:cNvSpPr>
          <p:nvPr>
            <p:ph idx="1"/>
          </p:nvPr>
        </p:nvSpPr>
        <p:spPr/>
        <p:txBody>
          <a:bodyPr/>
          <a:lstStyle/>
          <a:p>
            <a:pPr lvl="0"/>
            <a:r>
              <a:rPr/>
              <a:t>Children who reached a treatment outcome, excluding transfers — 984 here</a:t>
            </a:r>
          </a:p>
          <a:p>
            <a:pPr lvl="0"/>
            <a:r>
              <a:rPr/>
              <a:t>Children still in treatment are not an outcome — Seventy-one children were admitted late enough that they had not been…</a:t>
            </a:r>
          </a:p>
          <a:p>
            <a:pPr lvl="0"/>
            <a:r>
              <a:rPr/>
              <a:t>Transfers are somebody else’s outcome — Forty-five children moved between programmes — outpatient to inpatient, or the…</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Which one Sphere means — In Python</a:t>
            </a:r>
          </a:p>
        </p:txBody>
      </p:sp>
      <p:sp>
        <p:nvSpPr>
          <p:cNvPr id="3" name="Content Placeholder 2"/>
          <p:cNvSpPr>
            <a:spLocks noGrp="1"/>
          </p:cNvSpPr>
          <p:nvPr>
            <p:ph idx="1"/>
          </p:nvPr>
        </p:nvSpPr>
        <p:spPr/>
        <p:txBody>
          <a:bodyPr/>
          <a:lstStyle/>
          <a:p>
            <a:pPr lvl="0" indent="0">
              <a:buNone/>
            </a:pPr>
            <a:r>
              <a:rPr>
                <a:latin typeface="Courier"/>
              </a:rPr>
              <a:t>performance </a:t>
            </a:r>
            <a:r>
              <a:rPr>
                <a:solidFill>
                  <a:srgbClr val="666666"/>
                </a:solidFill>
                <a:latin typeface="Courier"/>
              </a:rPr>
              <a:t>=</a:t>
            </a:r>
            <a:r>
              <a:rPr>
                <a:latin typeface="Courier"/>
              </a:rPr>
              <a:t> cmam[cmam[</a:t>
            </a:r>
            <a:r>
              <a:rPr>
                <a:solidFill>
                  <a:srgbClr val="4070A0"/>
                </a:solidFill>
                <a:latin typeface="Courier"/>
              </a:rPr>
              <a:t>"outcome"</a:t>
            </a:r>
            <a:r>
              <a:rPr>
                <a:latin typeface="Courier"/>
              </a:rPr>
              <a:t>].notna() </a:t>
            </a:r>
            <a:r>
              <a:rPr>
                <a:solidFill>
                  <a:srgbClr val="666666"/>
                </a:solidFill>
                <a:latin typeface="Courier"/>
              </a:rPr>
              <a:t>&amp;</a:t>
            </a:r>
            <a:r>
              <a:rPr>
                <a:latin typeface="Courier"/>
              </a:rPr>
              <a:t> (cmam[</a:t>
            </a:r>
            <a:r>
              <a:rPr>
                <a:solidFill>
                  <a:srgbClr val="4070A0"/>
                </a:solidFill>
                <a:latin typeface="Courier"/>
              </a:rPr>
              <a:t>"outcome"</a:t>
            </a:r>
            <a:r>
              <a:rPr>
                <a:latin typeface="Courier"/>
              </a:rPr>
              <a:t>] </a:t>
            </a:r>
            <a:r>
              <a:rPr>
                <a:solidFill>
                  <a:srgbClr val="666666"/>
                </a:solidFill>
                <a:latin typeface="Courier"/>
              </a:rPr>
              <a:t>!=</a:t>
            </a:r>
            <a:r>
              <a:rPr>
                <a:latin typeface="Courier"/>
              </a:rPr>
              <a:t> </a:t>
            </a:r>
            <a:r>
              <a:rPr>
                <a:solidFill>
                  <a:srgbClr val="4070A0"/>
                </a:solidFill>
                <a:latin typeface="Courier"/>
              </a:rPr>
              <a:t>"transferred"</a:t>
            </a:r>
            <a:r>
              <a:rPr>
                <a:latin typeface="Courier"/>
              </a:rPr>
              <a:t>)]</a:t>
            </a:r>
            <a:br/>
            <a:br/>
            <a:r>
              <a:rPr>
                <a:latin typeface="Courier"/>
              </a:rPr>
              <a:t>rates </a:t>
            </a:r>
            <a:r>
              <a:rPr>
                <a:solidFill>
                  <a:srgbClr val="666666"/>
                </a:solidFill>
                <a:latin typeface="Courier"/>
              </a:rPr>
              <a:t>=</a:t>
            </a:r>
            <a:r>
              <a:rPr>
                <a:latin typeface="Courier"/>
              </a:rPr>
              <a:t> performance[</a:t>
            </a:r>
            <a:r>
              <a:rPr>
                <a:solidFill>
                  <a:srgbClr val="4070A0"/>
                </a:solidFill>
                <a:latin typeface="Courier"/>
              </a:rPr>
              <a:t>"outcome"</a:t>
            </a:r>
            <a:r>
              <a:rPr>
                <a:latin typeface="Courier"/>
              </a:rPr>
              <a:t>].value_counts(normalize</a:t>
            </a:r>
            <a:r>
              <a:rPr>
                <a:solidFill>
                  <a:srgbClr val="666666"/>
                </a:solidFill>
                <a:latin typeface="Courier"/>
              </a:rPr>
              <a:t>=</a:t>
            </a:r>
            <a:r>
              <a:rPr>
                <a:solidFill>
                  <a:srgbClr val="19177C"/>
                </a:solidFill>
                <a:latin typeface="Courier"/>
              </a:rPr>
              <a:t>True</a:t>
            </a:r>
            <a:r>
              <a:rPr>
                <a:latin typeface="Courier"/>
              </a:rPr>
              <a:t>)</a:t>
            </a:r>
            <a:br/>
            <a:r>
              <a:rPr>
                <a:solidFill>
                  <a:srgbClr val="008000"/>
                </a:solidFill>
                <a:latin typeface="Courier"/>
              </a:rPr>
              <a:t>print</a:t>
            </a:r>
            <a:r>
              <a:rPr>
                <a:latin typeface="Courier"/>
              </a:rPr>
              <a:t>((rates </a:t>
            </a:r>
            <a:r>
              <a:rPr>
                <a:solidFill>
                  <a:srgbClr val="666666"/>
                </a:solidFill>
                <a:latin typeface="Courier"/>
              </a:rPr>
              <a:t>*</a:t>
            </a:r>
            <a:r>
              <a:rPr>
                <a:latin typeface="Courier"/>
              </a:rPr>
              <a:t> </a:t>
            </a:r>
            <a:r>
              <a:rPr>
                <a:solidFill>
                  <a:srgbClr val="40A070"/>
                </a:solidFill>
                <a:latin typeface="Courier"/>
              </a:rPr>
              <a:t>100</a:t>
            </a:r>
            <a:r>
              <a:rPr>
                <a:latin typeface="Courier"/>
              </a:rPr>
              <a:t>).</a:t>
            </a:r>
            <a:r>
              <a:rPr>
                <a:solidFill>
                  <a:srgbClr val="008000"/>
                </a:solidFill>
                <a:latin typeface="Courier"/>
              </a:rPr>
              <a:t>round</a:t>
            </a:r>
            <a:r>
              <a:rPr>
                <a:latin typeface="Courier"/>
              </a:rPr>
              <a:t>(</a:t>
            </a:r>
            <a:r>
              <a:rPr>
                <a:solidFill>
                  <a:srgbClr val="40A070"/>
                </a:solidFill>
                <a:latin typeface="Courier"/>
              </a:rPr>
              <a:t>1</a:t>
            </a:r>
            <a:r>
              <a:rPr>
                <a:latin typeface="Courier"/>
              </a:rPr>
              <a:t>))</a:t>
            </a:r>
            <a:br/>
            <a:r>
              <a:rPr>
                <a:solidFill>
                  <a:srgbClr val="008000"/>
                </a:solidFill>
                <a:latin typeface="Courier"/>
              </a:rPr>
              <a:t>print</a:t>
            </a:r>
            <a:r>
              <a:rPr>
                <a:latin typeface="Courier"/>
              </a:rPr>
              <a:t>(</a:t>
            </a:r>
            <a:r>
              <a:rPr>
                <a:solidFill>
                  <a:srgbClr val="BB6688"/>
                </a:solidFill>
                <a:latin typeface="Courier"/>
              </a:rPr>
              <a:t>f"n = </a:t>
            </a:r>
            <a:r>
              <a:rPr>
                <a:solidFill>
                  <a:srgbClr val="4070A0"/>
                </a:solidFill>
                <a:latin typeface="Courier"/>
              </a:rPr>
              <a:t>{</a:t>
            </a:r>
            <a:r>
              <a:rPr>
                <a:solidFill>
                  <a:srgbClr val="008000"/>
                </a:solidFill>
                <a:latin typeface="Courier"/>
              </a:rPr>
              <a:t>len</a:t>
            </a:r>
            <a:r>
              <a:rPr>
                <a:latin typeface="Courier"/>
              </a:rPr>
              <a:t>(performance)</a:t>
            </a:r>
            <a:r>
              <a:rPr>
                <a:solidFill>
                  <a:srgbClr val="4070A0"/>
                </a:solidFill>
                <a:latin typeface="Courier"/>
              </a:rPr>
              <a:t>}</a:t>
            </a:r>
            <a:r>
              <a:rPr>
                <a:solidFill>
                  <a:srgbClr val="BB6688"/>
                </a:solidFill>
                <a:latin typeface="Courier"/>
              </a:rPr>
              <a:t>"</a:t>
            </a:r>
            <a:r>
              <a:rPr>
                <a:latin typeface="Courier"/>
              </a:rPr>
              <a:t>)</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Which one Sphere means — In R</a:t>
            </a:r>
          </a:p>
        </p:txBody>
      </p:sp>
      <p:sp>
        <p:nvSpPr>
          <p:cNvPr id="3" name="Content Placeholder 2"/>
          <p:cNvSpPr>
            <a:spLocks noGrp="1"/>
          </p:cNvSpPr>
          <p:nvPr>
            <p:ph idx="1"/>
          </p:nvPr>
        </p:nvSpPr>
        <p:spPr/>
        <p:txBody>
          <a:bodyPr/>
          <a:lstStyle/>
          <a:p>
            <a:pPr lvl="0" indent="0">
              <a:buNone/>
            </a:pPr>
            <a:r>
              <a:rPr>
                <a:latin typeface="Courier"/>
              </a:rPr>
              <a:t>performance </a:t>
            </a:r>
            <a:r>
              <a:rPr>
                <a:solidFill>
                  <a:srgbClr val="007020"/>
                </a:solidFill>
                <a:latin typeface="Courier"/>
              </a:rPr>
              <a:t>&lt;-</a:t>
            </a:r>
            <a:r>
              <a:rPr>
                <a:latin typeface="Courier"/>
              </a:rPr>
              <a:t> cmam </a:t>
            </a:r>
            <a:r>
              <a:rPr>
                <a:solidFill>
                  <a:srgbClr val="4070A0"/>
                </a:solidFill>
                <a:latin typeface="Courier"/>
              </a:rPr>
              <a:t>|&gt;</a:t>
            </a:r>
            <a:r>
              <a:rPr>
                <a:latin typeface="Courier"/>
              </a:rPr>
              <a:t> </a:t>
            </a:r>
            <a:r>
              <a:rPr>
                <a:solidFill>
                  <a:srgbClr val="06287E"/>
                </a:solidFill>
                <a:latin typeface="Courier"/>
              </a:rPr>
              <a:t>filter</a:t>
            </a:r>
            <a:r>
              <a:rPr>
                <a:latin typeface="Courier"/>
              </a:rPr>
              <a:t>(</a:t>
            </a:r>
            <a:r>
              <a:rPr>
                <a:solidFill>
                  <a:srgbClr val="4070A0"/>
                </a:solidFill>
                <a:latin typeface="Courier"/>
              </a:rPr>
              <a:t>!</a:t>
            </a:r>
            <a:r>
              <a:rPr>
                <a:solidFill>
                  <a:srgbClr val="06287E"/>
                </a:solidFill>
                <a:latin typeface="Courier"/>
              </a:rPr>
              <a:t>is.na</a:t>
            </a:r>
            <a:r>
              <a:rPr>
                <a:latin typeface="Courier"/>
              </a:rPr>
              <a:t>(outcome), outcome </a:t>
            </a:r>
            <a:r>
              <a:rPr>
                <a:solidFill>
                  <a:srgbClr val="4070A0"/>
                </a:solidFill>
                <a:latin typeface="Courier"/>
              </a:rPr>
              <a:t>!=</a:t>
            </a:r>
            <a:r>
              <a:rPr>
                <a:latin typeface="Courier"/>
              </a:rPr>
              <a:t> </a:t>
            </a:r>
            <a:r>
              <a:rPr>
                <a:solidFill>
                  <a:srgbClr val="4070A0"/>
                </a:solidFill>
                <a:latin typeface="Courier"/>
              </a:rPr>
              <a:t>"transferred"</a:t>
            </a:r>
            <a:r>
              <a:rPr>
                <a:latin typeface="Courier"/>
              </a:rPr>
              <a:t>)</a:t>
            </a:r>
            <a:br/>
            <a:br/>
            <a:r>
              <a:rPr>
                <a:latin typeface="Courier"/>
              </a:rPr>
              <a:t>performance </a:t>
            </a:r>
            <a:r>
              <a:rPr>
                <a:solidFill>
                  <a:srgbClr val="4070A0"/>
                </a:solidFill>
                <a:latin typeface="Courier"/>
              </a:rPr>
              <a:t>|&gt;</a:t>
            </a:r>
            <a:r>
              <a:rPr>
                <a:latin typeface="Courier"/>
              </a:rPr>
              <a:t> </a:t>
            </a:r>
            <a:r>
              <a:rPr>
                <a:solidFill>
                  <a:srgbClr val="06287E"/>
                </a:solidFill>
                <a:latin typeface="Courier"/>
              </a:rPr>
              <a:t>count</a:t>
            </a:r>
            <a:r>
              <a:rPr>
                <a:latin typeface="Courier"/>
              </a:rPr>
              <a:t>(outcome) </a:t>
            </a:r>
            <a:r>
              <a:rPr>
                <a:solidFill>
                  <a:srgbClr val="4070A0"/>
                </a:solidFill>
                <a:latin typeface="Courier"/>
              </a:rPr>
              <a:t>|&gt;</a:t>
            </a:r>
            <a:r>
              <a:rPr>
                <a:latin typeface="Courier"/>
              </a:rPr>
              <a:t> </a:t>
            </a:r>
            <a:r>
              <a:rPr>
                <a:solidFill>
                  <a:srgbClr val="06287E"/>
                </a:solidFill>
                <a:latin typeface="Courier"/>
              </a:rPr>
              <a:t>mutate</a:t>
            </a:r>
            <a:r>
              <a:rPr>
                <a:latin typeface="Courier"/>
              </a:rPr>
              <a:t>(</a:t>
            </a:r>
            <a:r>
              <a:rPr>
                <a:solidFill>
                  <a:srgbClr val="7D9029"/>
                </a:solidFill>
                <a:latin typeface="Courier"/>
              </a:rPr>
              <a:t>rate =</a:t>
            </a:r>
            <a:r>
              <a:rPr>
                <a:latin typeface="Courier"/>
              </a:rPr>
              <a:t> n </a:t>
            </a:r>
            <a:r>
              <a:rPr>
                <a:solidFill>
                  <a:srgbClr val="4070A0"/>
                </a:solidFill>
                <a:latin typeface="Courier"/>
              </a:rPr>
              <a:t>/</a:t>
            </a:r>
            <a:r>
              <a:rPr>
                <a:latin typeface="Courier"/>
              </a:rPr>
              <a:t> </a:t>
            </a:r>
            <a:r>
              <a:rPr>
                <a:solidFill>
                  <a:srgbClr val="06287E"/>
                </a:solidFill>
                <a:latin typeface="Courier"/>
              </a:rPr>
              <a:t>sum</a:t>
            </a:r>
            <a:r>
              <a:rPr>
                <a:latin typeface="Courier"/>
              </a:rPr>
              <a:t>(n))</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Which one Sphere means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057400"/>
                <a:gridCol w="2057400"/>
                <a:gridCol w="2057400"/>
                <a:gridCol w="2057400"/>
              </a:tblGrid>
              <a:tr h="0">
                <a:tc>
                  <a:txBody>
                    <a:bodyPr/>
                    <a:lstStyle/>
                    <a:p>
                      <a:pPr lvl="0" indent="0" marL="0">
                        <a:buNone/>
                      </a:pPr>
                      <a:r>
                        <a:rPr/>
                        <a:t>Outcome</a:t>
                      </a:r>
                    </a:p>
                  </a:txBody>
                  <a:tcPr/>
                </a:tc>
                <a:tc>
                  <a:txBody>
                    <a:bodyPr/>
                    <a:lstStyle/>
                    <a:p>
                      <a:pPr lvl="0" indent="0" marL="0">
                        <a:buNone/>
                      </a:pPr>
                      <a:r>
                        <a:rPr/>
                        <a:t>Rate</a:t>
                      </a:r>
                    </a:p>
                  </a:txBody>
                  <a:tcPr/>
                </a:tc>
                <a:tc>
                  <a:txBody>
                    <a:bodyPr/>
                    <a:lstStyle/>
                    <a:p>
                      <a:pPr lvl="0" indent="0" marL="0">
                        <a:buNone/>
                      </a:pPr>
                      <a:r>
                        <a:rPr/>
                        <a:t>Sphere</a:t>
                      </a:r>
                    </a:p>
                  </a:txBody>
                  <a:tcPr/>
                </a:tc>
                <a:tc>
                  <a:txBody>
                    <a:bodyPr/>
                    <a:lstStyle/>
                    <a:p>
                      <a:endParaRPr/>
                    </a:p>
                  </a:txBody>
                  <a:tcPr/>
                </a:tc>
              </a:tr>
              <a:tr h="0">
                <a:tc>
                  <a:txBody>
                    <a:bodyPr/>
                    <a:lstStyle/>
                    <a:p>
                      <a:pPr lvl="0" indent="0" marL="0">
                        <a:buNone/>
                      </a:pPr>
                      <a:r>
                        <a:rPr/>
                        <a:t>Cured</a:t>
                      </a:r>
                    </a:p>
                  </a:txBody>
                </a:tc>
                <a:tc>
                  <a:txBody>
                    <a:bodyPr/>
                    <a:lstStyle/>
                    <a:p>
                      <a:pPr lvl="0" indent="0" marL="0">
                        <a:buNone/>
                      </a:pPr>
                      <a:r>
                        <a:rPr/>
                        <a:t>82.3%</a:t>
                      </a:r>
                    </a:p>
                  </a:txBody>
                </a:tc>
                <a:tc>
                  <a:txBody>
                    <a:bodyPr/>
                    <a:lstStyle/>
                    <a:p>
                      <a:pPr lvl="0" indent="0" marL="0">
                        <a:buNone/>
                      </a:pPr>
                      <a:r>
                        <a:rPr/>
                        <a:t>over 75%</a:t>
                      </a:r>
                    </a:p>
                  </a:txBody>
                </a:tc>
                <a:tc>
                  <a:txBody>
                    <a:bodyPr/>
                    <a:lstStyle/>
                    <a:p>
                      <a:pPr lvl="0" indent="0" marL="0">
                        <a:buNone/>
                      </a:pPr>
                      <a:r>
                        <a:rPr/>
                        <a:t>pass</a:t>
                      </a:r>
                    </a:p>
                  </a:txBody>
                </a:tc>
              </a:tr>
              <a:tr h="0">
                <a:tc>
                  <a:txBody>
                    <a:bodyPr/>
                    <a:lstStyle/>
                    <a:p>
                      <a:pPr lvl="0" indent="0" marL="0">
                        <a:buNone/>
                      </a:pPr>
                      <a:r>
                        <a:rPr/>
                        <a:t>Defaulted</a:t>
                      </a:r>
                    </a:p>
                  </a:txBody>
                </a:tc>
                <a:tc>
                  <a:txBody>
                    <a:bodyPr/>
                    <a:lstStyle/>
                    <a:p>
                      <a:pPr lvl="0" indent="0" marL="0">
                        <a:buNone/>
                      </a:pPr>
                      <a:r>
                        <a:rPr/>
                        <a:t>13.7%</a:t>
                      </a:r>
                    </a:p>
                  </a:txBody>
                </a:tc>
                <a:tc>
                  <a:txBody>
                    <a:bodyPr/>
                    <a:lstStyle/>
                    <a:p>
                      <a:pPr lvl="0" indent="0" marL="0">
                        <a:buNone/>
                      </a:pPr>
                      <a:r>
                        <a:rPr/>
                        <a:t>under 15%</a:t>
                      </a:r>
                    </a:p>
                  </a:txBody>
                </a:tc>
                <a:tc>
                  <a:txBody>
                    <a:bodyPr/>
                    <a:lstStyle/>
                    <a:p>
                      <a:pPr lvl="0" indent="0" marL="0">
                        <a:buNone/>
                      </a:pPr>
                      <a:r>
                        <a:rPr/>
                        <a:t>pass</a:t>
                      </a:r>
                    </a:p>
                  </a:txBody>
                </a:tc>
              </a:tr>
              <a:tr h="0">
                <a:tc>
                  <a:txBody>
                    <a:bodyPr/>
                    <a:lstStyle/>
                    <a:p>
                      <a:pPr lvl="0" indent="0" marL="0">
                        <a:buNone/>
                      </a:pPr>
                      <a:r>
                        <a:rPr/>
                        <a:t>Died</a:t>
                      </a:r>
                    </a:p>
                  </a:txBody>
                </a:tc>
                <a:tc>
                  <a:txBody>
                    <a:bodyPr/>
                    <a:lstStyle/>
                    <a:p>
                      <a:pPr lvl="0" indent="0" marL="0">
                        <a:buNone/>
                      </a:pPr>
                      <a:r>
                        <a:rPr/>
                        <a:t>1.0%</a:t>
                      </a:r>
                    </a:p>
                  </a:txBody>
                </a:tc>
                <a:tc>
                  <a:txBody>
                    <a:bodyPr/>
                    <a:lstStyle/>
                    <a:p>
                      <a:pPr lvl="0" indent="0" marL="0">
                        <a:buNone/>
                      </a:pPr>
                      <a:r>
                        <a:rPr/>
                        <a:t>under 10%</a:t>
                      </a:r>
                    </a:p>
                  </a:txBody>
                </a:tc>
                <a:tc>
                  <a:txBody>
                    <a:bodyPr/>
                    <a:lstStyle/>
                    <a:p>
                      <a:pPr lvl="0" indent="0" marL="0">
                        <a:buNone/>
                      </a:pPr>
                      <a:r>
                        <a:rPr/>
                        <a:t>pass</a:t>
                      </a:r>
                    </a:p>
                  </a:txBody>
                </a:tc>
              </a:tr>
              <a:tr h="0">
                <a:tc>
                  <a:txBody>
                    <a:bodyPr/>
                    <a:lstStyle/>
                    <a:p>
                      <a:pPr lvl="0" indent="0" marL="0">
                        <a:buNone/>
                      </a:pPr>
                      <a:r>
                        <a:rPr/>
                        <a:t>Non-response</a:t>
                      </a:r>
                    </a:p>
                  </a:txBody>
                </a:tc>
                <a:tc>
                  <a:txBody>
                    <a:bodyPr/>
                    <a:lstStyle/>
                    <a:p>
                      <a:pPr lvl="0" indent="0" marL="0">
                        <a:buNone/>
                      </a:pPr>
                      <a:r>
                        <a:rPr/>
                        <a:t>2.9%</a:t>
                      </a:r>
                    </a:p>
                  </a:txBody>
                </a:tc>
                <a:tc>
                  <a:txBody>
                    <a:bodyPr/>
                    <a:lstStyle/>
                    <a:p>
                      <a:pPr lvl="0" indent="0" marL="0">
                        <a:buNone/>
                      </a:pPr>
                      <a:r>
                        <a:rPr/>
                        <a:t>—</a:t>
                      </a:r>
                    </a:p>
                  </a:txBody>
                </a:tc>
                <a:tc>
                  <a:txBody>
                    <a:bodyPr/>
                    <a:lstStyle/>
                    <a:p>
                      <a:endParaRPr/>
                    </a:p>
                  </a:txBody>
                </a:tc>
              </a:tr>
            </a:tbl>
          </a:graphicData>
        </a:graphic>
      </p:graphicFrame>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Break it down by site — In Python</a:t>
            </a:r>
          </a:p>
        </p:txBody>
      </p:sp>
      <p:sp>
        <p:nvSpPr>
          <p:cNvPr id="3" name="Content Placeholder 2"/>
          <p:cNvSpPr>
            <a:spLocks noGrp="1"/>
          </p:cNvSpPr>
          <p:nvPr>
            <p:ph idx="1"/>
          </p:nvPr>
        </p:nvSpPr>
        <p:spPr/>
        <p:txBody>
          <a:bodyPr/>
          <a:lstStyle/>
          <a:p>
            <a:pPr lvl="0" indent="0">
              <a:buNone/>
            </a:pPr>
            <a:r>
              <a:rPr>
                <a:latin typeface="Courier"/>
              </a:rPr>
              <a:t>by_site </a:t>
            </a:r>
            <a:r>
              <a:rPr>
                <a:solidFill>
                  <a:srgbClr val="666666"/>
                </a:solidFill>
                <a:latin typeface="Courier"/>
              </a:rPr>
              <a:t>=</a:t>
            </a:r>
            <a:r>
              <a:rPr>
                <a:latin typeface="Courier"/>
              </a:rPr>
              <a:t> (</a:t>
            </a:r>
            <a:br/>
            <a:r>
              <a:rPr>
                <a:latin typeface="Courier"/>
              </a:rPr>
              <a:t>    performance.assign(</a:t>
            </a:r>
            <a:r>
              <a:rPr>
                <a:solidFill>
                  <a:srgbClr val="666666"/>
                </a:solidFill>
                <a:latin typeface="Courier"/>
              </a:rPr>
              <a:t>**</a:t>
            </a:r>
            <a:r>
              <a:rPr>
                <a:latin typeface="Courier"/>
              </a:rPr>
              <a:t>{o: performance[</a:t>
            </a:r>
            <a:r>
              <a:rPr>
                <a:solidFill>
                  <a:srgbClr val="4070A0"/>
                </a:solidFill>
                <a:latin typeface="Courier"/>
              </a:rPr>
              <a:t>"outcome"</a:t>
            </a:r>
            <a:r>
              <a:rPr>
                <a:latin typeface="Courier"/>
              </a:rPr>
              <a:t>] </a:t>
            </a:r>
            <a:r>
              <a:rPr>
                <a:solidFill>
                  <a:srgbClr val="666666"/>
                </a:solidFill>
                <a:latin typeface="Courier"/>
              </a:rPr>
              <a:t>==</a:t>
            </a:r>
            <a:r>
              <a:rPr>
                <a:latin typeface="Courier"/>
              </a:rPr>
              <a:t> o</a:t>
            </a:r>
            <a:br/>
            <a:r>
              <a:rPr>
                <a:latin typeface="Courier"/>
              </a:rPr>
              <a:t>                          </a:t>
            </a:r>
            <a:r>
              <a:rPr b="1">
                <a:solidFill>
                  <a:srgbClr val="007020"/>
                </a:solidFill>
                <a:latin typeface="Courier"/>
              </a:rPr>
              <a:t>for</a:t>
            </a:r>
            <a:r>
              <a:rPr>
                <a:latin typeface="Courier"/>
              </a:rPr>
              <a:t> o </a:t>
            </a:r>
            <a:r>
              <a:rPr b="1">
                <a:solidFill>
                  <a:srgbClr val="007020"/>
                </a:solidFill>
                <a:latin typeface="Courier"/>
              </a:rPr>
              <a:t>in</a:t>
            </a:r>
            <a:r>
              <a:rPr>
                <a:latin typeface="Courier"/>
              </a:rPr>
              <a:t> [</a:t>
            </a:r>
            <a:r>
              <a:rPr>
                <a:solidFill>
                  <a:srgbClr val="4070A0"/>
                </a:solidFill>
                <a:latin typeface="Courier"/>
              </a:rPr>
              <a:t>"cured"</a:t>
            </a:r>
            <a:r>
              <a:rPr>
                <a:latin typeface="Courier"/>
              </a:rPr>
              <a:t>, </a:t>
            </a:r>
            <a:r>
              <a:rPr>
                <a:solidFill>
                  <a:srgbClr val="4070A0"/>
                </a:solidFill>
                <a:latin typeface="Courier"/>
              </a:rPr>
              <a:t>"defaulted"</a:t>
            </a:r>
            <a:r>
              <a:rPr>
                <a:latin typeface="Courier"/>
              </a:rPr>
              <a:t>, </a:t>
            </a:r>
            <a:r>
              <a:rPr>
                <a:solidFill>
                  <a:srgbClr val="4070A0"/>
                </a:solidFill>
                <a:latin typeface="Courier"/>
              </a:rPr>
              <a:t>"died"</a:t>
            </a:r>
            <a:r>
              <a:rPr>
                <a:latin typeface="Courier"/>
              </a:rPr>
              <a:t>, </a:t>
            </a:r>
            <a:r>
              <a:rPr>
                <a:solidFill>
                  <a:srgbClr val="4070A0"/>
                </a:solidFill>
                <a:latin typeface="Courier"/>
              </a:rPr>
              <a:t>"non-response"</a:t>
            </a:r>
            <a:r>
              <a:rPr>
                <a:latin typeface="Courier"/>
              </a:rPr>
              <a:t>]})</a:t>
            </a:r>
            <a:br/>
            <a:r>
              <a:rPr>
                <a:latin typeface="Courier"/>
              </a:rPr>
              <a:t>    .groupby(</a:t>
            </a:r>
            <a:r>
              <a:rPr>
                <a:solidFill>
                  <a:srgbClr val="4070A0"/>
                </a:solidFill>
                <a:latin typeface="Courier"/>
              </a:rPr>
              <a:t>"site_id"</a:t>
            </a:r>
            <a:r>
              <a:rPr>
                <a:latin typeface="Courier"/>
              </a:rPr>
              <a:t>)</a:t>
            </a:r>
            <a:br/>
            <a:r>
              <a:rPr>
                <a:latin typeface="Courier"/>
              </a:rPr>
              <a:t>    .agg(n</a:t>
            </a:r>
            <a:r>
              <a:rPr>
                <a:solidFill>
                  <a:srgbClr val="666666"/>
                </a:solidFill>
                <a:latin typeface="Courier"/>
              </a:rPr>
              <a:t>=</a:t>
            </a:r>
            <a:r>
              <a:rPr>
                <a:latin typeface="Courier"/>
              </a:rPr>
              <a:t>(</a:t>
            </a:r>
            <a:r>
              <a:rPr>
                <a:solidFill>
                  <a:srgbClr val="4070A0"/>
                </a:solidFill>
                <a:latin typeface="Courier"/>
              </a:rPr>
              <a:t>"outcome"</a:t>
            </a:r>
            <a:r>
              <a:rPr>
                <a:latin typeface="Courier"/>
              </a:rPr>
              <a:t>, </a:t>
            </a:r>
            <a:r>
              <a:rPr>
                <a:solidFill>
                  <a:srgbClr val="4070A0"/>
                </a:solidFill>
                <a:latin typeface="Courier"/>
              </a:rPr>
              <a:t>"size"</a:t>
            </a:r>
            <a:r>
              <a:rPr>
                <a:latin typeface="Courier"/>
              </a:rPr>
              <a:t>), cured</a:t>
            </a:r>
            <a:r>
              <a:rPr>
                <a:solidFill>
                  <a:srgbClr val="666666"/>
                </a:solidFill>
                <a:latin typeface="Courier"/>
              </a:rPr>
              <a:t>=</a:t>
            </a:r>
            <a:r>
              <a:rPr>
                <a:latin typeface="Courier"/>
              </a:rPr>
              <a:t>(</a:t>
            </a:r>
            <a:r>
              <a:rPr>
                <a:solidFill>
                  <a:srgbClr val="4070A0"/>
                </a:solidFill>
                <a:latin typeface="Courier"/>
              </a:rPr>
              <a:t>"cured"</a:t>
            </a:r>
            <a:r>
              <a:rPr>
                <a:latin typeface="Courier"/>
              </a:rPr>
              <a:t>, </a:t>
            </a:r>
            <a:r>
              <a:rPr>
                <a:solidFill>
                  <a:srgbClr val="4070A0"/>
                </a:solidFill>
                <a:latin typeface="Courier"/>
              </a:rPr>
              <a:t>"mean"</a:t>
            </a:r>
            <a:r>
              <a:rPr>
                <a:latin typeface="Courier"/>
              </a:rPr>
              <a:t>),</a:t>
            </a:r>
            <a:br/>
            <a:r>
              <a:rPr>
                <a:latin typeface="Courier"/>
              </a:rPr>
              <a:t>         defaulted</a:t>
            </a:r>
            <a:r>
              <a:rPr>
                <a:solidFill>
                  <a:srgbClr val="666666"/>
                </a:solidFill>
                <a:latin typeface="Courier"/>
              </a:rPr>
              <a:t>=</a:t>
            </a:r>
            <a:r>
              <a:rPr>
                <a:latin typeface="Courier"/>
              </a:rPr>
              <a:t>(</a:t>
            </a:r>
            <a:r>
              <a:rPr>
                <a:solidFill>
                  <a:srgbClr val="4070A0"/>
                </a:solidFill>
                <a:latin typeface="Courier"/>
              </a:rPr>
              <a:t>"defaulted"</a:t>
            </a:r>
            <a:r>
              <a:rPr>
                <a:latin typeface="Courier"/>
              </a:rPr>
              <a:t>, </a:t>
            </a:r>
            <a:r>
              <a:rPr>
                <a:solidFill>
                  <a:srgbClr val="4070A0"/>
                </a:solidFill>
                <a:latin typeface="Courier"/>
              </a:rPr>
              <a:t>"mean"</a:t>
            </a:r>
            <a:r>
              <a:rPr>
                <a:latin typeface="Courier"/>
              </a:rPr>
              <a:t>), died</a:t>
            </a:r>
            <a:r>
              <a:rPr>
                <a:solidFill>
                  <a:srgbClr val="666666"/>
                </a:solidFill>
                <a:latin typeface="Courier"/>
              </a:rPr>
              <a:t>=</a:t>
            </a:r>
            <a:r>
              <a:rPr>
                <a:latin typeface="Courier"/>
              </a:rPr>
              <a:t>(</a:t>
            </a:r>
            <a:r>
              <a:rPr>
                <a:solidFill>
                  <a:srgbClr val="4070A0"/>
                </a:solidFill>
                <a:latin typeface="Courier"/>
              </a:rPr>
              <a:t>"died"</a:t>
            </a:r>
            <a:r>
              <a:rPr>
                <a:latin typeface="Courier"/>
              </a:rPr>
              <a:t>, </a:t>
            </a:r>
            <a:r>
              <a:rPr>
                <a:solidFill>
                  <a:srgbClr val="4070A0"/>
                </a:solidFill>
                <a:latin typeface="Courier"/>
              </a:rPr>
              <a:t>"mean"</a:t>
            </a:r>
            <a:r>
              <a:rPr>
                <a:latin typeface="Courier"/>
              </a:rPr>
              <a:t>))</a:t>
            </a:r>
            <a:br/>
            <a:r>
              <a:rPr>
                <a:latin typeface="Courier"/>
              </a:rPr>
              <a:t>)</a:t>
            </a:r>
            <a:br/>
            <a:r>
              <a:rPr>
                <a:solidFill>
                  <a:srgbClr val="008000"/>
                </a:solidFill>
                <a:latin typeface="Courier"/>
              </a:rPr>
              <a:t>print</a:t>
            </a:r>
            <a:r>
              <a:rPr>
                <a:latin typeface="Courier"/>
              </a:rPr>
              <a:t>((by_site[[</a:t>
            </a:r>
            <a:r>
              <a:rPr>
                <a:solidFill>
                  <a:srgbClr val="4070A0"/>
                </a:solidFill>
                <a:latin typeface="Courier"/>
              </a:rPr>
              <a:t>"cured"</a:t>
            </a:r>
            <a:r>
              <a:rPr>
                <a:latin typeface="Courier"/>
              </a:rPr>
              <a:t>, </a:t>
            </a:r>
            <a:r>
              <a:rPr>
                <a:solidFill>
                  <a:srgbClr val="4070A0"/>
                </a:solidFill>
                <a:latin typeface="Courier"/>
              </a:rPr>
              <a:t>"defaulted"</a:t>
            </a:r>
            <a:r>
              <a:rPr>
                <a:latin typeface="Courier"/>
              </a:rPr>
              <a:t>, </a:t>
            </a:r>
            <a:r>
              <a:rPr>
                <a:solidFill>
                  <a:srgbClr val="4070A0"/>
                </a:solidFill>
                <a:latin typeface="Courier"/>
              </a:rPr>
              <a:t>"died"</a:t>
            </a:r>
            <a:r>
              <a:rPr>
                <a:latin typeface="Courier"/>
              </a:rPr>
              <a:t>]] </a:t>
            </a:r>
            <a:r>
              <a:rPr>
                <a:solidFill>
                  <a:srgbClr val="666666"/>
                </a:solidFill>
                <a:latin typeface="Courier"/>
              </a:rPr>
              <a:t>*</a:t>
            </a:r>
            <a:r>
              <a:rPr>
                <a:latin typeface="Courier"/>
              </a:rPr>
              <a:t> </a:t>
            </a:r>
            <a:r>
              <a:rPr>
                <a:solidFill>
                  <a:srgbClr val="40A070"/>
                </a:solidFill>
                <a:latin typeface="Courier"/>
              </a:rPr>
              <a:t>100</a:t>
            </a:r>
            <a:r>
              <a:rPr>
                <a:latin typeface="Courier"/>
              </a:rPr>
              <a:t>).</a:t>
            </a:r>
            <a:r>
              <a:rPr>
                <a:solidFill>
                  <a:srgbClr val="008000"/>
                </a:solidFill>
                <a:latin typeface="Courier"/>
              </a:rPr>
              <a:t>round</a:t>
            </a:r>
            <a:r>
              <a:rPr>
                <a:latin typeface="Courier"/>
              </a:rPr>
              <a:t>(</a:t>
            </a:r>
            <a:r>
              <a:rPr>
                <a:solidFill>
                  <a:srgbClr val="40A070"/>
                </a:solidFill>
                <a:latin typeface="Courier"/>
              </a:rPr>
              <a:t>1</a:t>
            </a:r>
            <a:r>
              <a:rPr>
                <a:latin typeface="Courier"/>
              </a:rPr>
              <a: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Break it down by site — In R</a:t>
            </a:r>
          </a:p>
        </p:txBody>
      </p:sp>
      <p:sp>
        <p:nvSpPr>
          <p:cNvPr id="3" name="Content Placeholder 2"/>
          <p:cNvSpPr>
            <a:spLocks noGrp="1"/>
          </p:cNvSpPr>
          <p:nvPr>
            <p:ph idx="1"/>
          </p:nvPr>
        </p:nvSpPr>
        <p:spPr/>
        <p:txBody>
          <a:bodyPr/>
          <a:lstStyle/>
          <a:p>
            <a:pPr lvl="0" indent="0">
              <a:buNone/>
            </a:pPr>
            <a:r>
              <a:rPr>
                <a:latin typeface="Courier"/>
              </a:rPr>
              <a:t>performance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n =</a:t>
            </a:r>
            <a:r>
              <a:rPr>
                <a:latin typeface="Courier"/>
              </a:rPr>
              <a:t> </a:t>
            </a:r>
            <a:r>
              <a:rPr>
                <a:solidFill>
                  <a:srgbClr val="06287E"/>
                </a:solidFill>
                <a:latin typeface="Courier"/>
              </a:rPr>
              <a:t>n</a:t>
            </a:r>
            <a:r>
              <a:rPr>
                <a:latin typeface="Courier"/>
              </a:rPr>
              <a:t>(),</a:t>
            </a:r>
            <a:br/>
            <a:r>
              <a:rPr>
                <a:latin typeface="Courier"/>
              </a:rPr>
              <a:t>            </a:t>
            </a:r>
            <a:r>
              <a:rPr>
                <a:solidFill>
                  <a:srgbClr val="7D9029"/>
                </a:solidFill>
                <a:latin typeface="Courier"/>
              </a:rPr>
              <a:t>cured =</a:t>
            </a:r>
            <a:r>
              <a:rPr>
                <a:latin typeface="Courier"/>
              </a:rPr>
              <a:t> </a:t>
            </a:r>
            <a:r>
              <a:rPr>
                <a:solidFill>
                  <a:srgbClr val="06287E"/>
                </a:solidFill>
                <a:latin typeface="Courier"/>
              </a:rPr>
              <a:t>mean</a:t>
            </a:r>
            <a:r>
              <a:rPr>
                <a:latin typeface="Courier"/>
              </a:rPr>
              <a:t>(outcome </a:t>
            </a:r>
            <a:r>
              <a:rPr>
                <a:solidFill>
                  <a:srgbClr val="4070A0"/>
                </a:solidFill>
                <a:latin typeface="Courier"/>
              </a:rPr>
              <a:t>==</a:t>
            </a:r>
            <a:r>
              <a:rPr>
                <a:latin typeface="Courier"/>
              </a:rPr>
              <a:t> </a:t>
            </a:r>
            <a:r>
              <a:rPr>
                <a:solidFill>
                  <a:srgbClr val="4070A0"/>
                </a:solidFill>
                <a:latin typeface="Courier"/>
              </a:rPr>
              <a:t>"cured"</a:t>
            </a:r>
            <a:r>
              <a:rPr>
                <a:latin typeface="Courier"/>
              </a:rPr>
              <a:t>),</a:t>
            </a:r>
            <a:br/>
            <a:r>
              <a:rPr>
                <a:latin typeface="Courier"/>
              </a:rPr>
              <a:t>            </a:t>
            </a:r>
            <a:r>
              <a:rPr>
                <a:solidFill>
                  <a:srgbClr val="7D9029"/>
                </a:solidFill>
                <a:latin typeface="Courier"/>
              </a:rPr>
              <a:t>defaulted =</a:t>
            </a:r>
            <a:r>
              <a:rPr>
                <a:latin typeface="Courier"/>
              </a:rPr>
              <a:t> </a:t>
            </a:r>
            <a:r>
              <a:rPr>
                <a:solidFill>
                  <a:srgbClr val="06287E"/>
                </a:solidFill>
                <a:latin typeface="Courier"/>
              </a:rPr>
              <a:t>mean</a:t>
            </a:r>
            <a:r>
              <a:rPr>
                <a:latin typeface="Courier"/>
              </a:rPr>
              <a:t>(outcome </a:t>
            </a:r>
            <a:r>
              <a:rPr>
                <a:solidFill>
                  <a:srgbClr val="4070A0"/>
                </a:solidFill>
                <a:latin typeface="Courier"/>
              </a:rPr>
              <a:t>==</a:t>
            </a:r>
            <a:r>
              <a:rPr>
                <a:latin typeface="Courier"/>
              </a:rPr>
              <a:t> </a:t>
            </a:r>
            <a:r>
              <a:rPr>
                <a:solidFill>
                  <a:srgbClr val="4070A0"/>
                </a:solidFill>
                <a:latin typeface="Courier"/>
              </a:rPr>
              <a:t>"defaulted"</a:t>
            </a:r>
            <a:r>
              <a:rPr>
                <a:latin typeface="Courier"/>
              </a:rPr>
              <a:t>),</a:t>
            </a:r>
            <a:br/>
            <a:r>
              <a:rPr>
                <a:latin typeface="Courier"/>
              </a:rPr>
              <a:t>            </a:t>
            </a:r>
            <a:r>
              <a:rPr>
                <a:solidFill>
                  <a:srgbClr val="7D9029"/>
                </a:solidFill>
                <a:latin typeface="Courier"/>
              </a:rPr>
              <a:t>died =</a:t>
            </a:r>
            <a:r>
              <a:rPr>
                <a:latin typeface="Courier"/>
              </a:rPr>
              <a:t> </a:t>
            </a:r>
            <a:r>
              <a:rPr>
                <a:solidFill>
                  <a:srgbClr val="06287E"/>
                </a:solidFill>
                <a:latin typeface="Courier"/>
              </a:rPr>
              <a:t>mean</a:t>
            </a:r>
            <a:r>
              <a:rPr>
                <a:latin typeface="Courier"/>
              </a:rPr>
              <a:t>(outcome </a:t>
            </a:r>
            <a:r>
              <a:rPr>
                <a:solidFill>
                  <a:srgbClr val="4070A0"/>
                </a:solidFill>
                <a:latin typeface="Courier"/>
              </a:rPr>
              <a:t>==</a:t>
            </a:r>
            <a:r>
              <a:rPr>
                <a:latin typeface="Courier"/>
              </a:rPr>
              <a:t> </a:t>
            </a:r>
            <a:r>
              <a:rPr>
                <a:solidFill>
                  <a:srgbClr val="4070A0"/>
                </a:solidFill>
                <a:latin typeface="Courier"/>
              </a:rPr>
              <a:t>"died"</a:t>
            </a:r>
            <a:r>
              <a:rPr>
                <a:latin typeface="Courier"/>
              </a:rPr>
              <a:t>),</a:t>
            </a:r>
            <a:br/>
            <a:r>
              <a:rPr>
                <a:latin typeface="Courier"/>
              </a:rPr>
              <a:t>            </a:t>
            </a:r>
            <a:r>
              <a:rPr>
                <a:solidFill>
                  <a:srgbClr val="7D9029"/>
                </a:solidFill>
                <a:latin typeface="Courier"/>
              </a:rPr>
              <a:t>.by =</a:t>
            </a:r>
            <a:r>
              <a:rPr>
                <a:latin typeface="Courier"/>
              </a:rPr>
              <a:t> site_id) </a:t>
            </a:r>
            <a:r>
              <a:rPr>
                <a:solidFill>
                  <a:srgbClr val="4070A0"/>
                </a:solidFill>
                <a:latin typeface="Courier"/>
              </a:rPr>
              <a:t>|&gt;</a:t>
            </a:r>
            <a:br/>
            <a:r>
              <a:rPr>
                <a:latin typeface="Courier"/>
              </a:rPr>
              <a:t>  </a:t>
            </a:r>
            <a:r>
              <a:rPr>
                <a:solidFill>
                  <a:srgbClr val="06287E"/>
                </a:solidFill>
                <a:latin typeface="Courier"/>
              </a:rPr>
              <a:t>arrange</a:t>
            </a:r>
            <a:r>
              <a:rPr>
                <a:latin typeface="Courier"/>
              </a:rPr>
              <a:t>(</a:t>
            </a:r>
            <a:r>
              <a:rPr>
                <a:solidFill>
                  <a:srgbClr val="06287E"/>
                </a:solidFill>
                <a:latin typeface="Courier"/>
              </a:rPr>
              <a:t>desc</a:t>
            </a:r>
            <a:r>
              <a:rPr>
                <a:latin typeface="Courier"/>
              </a:rPr>
              <a:t>(defaulted))</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Break it down by site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Site</a:t>
                      </a:r>
                    </a:p>
                  </a:txBody>
                  <a:tcPr/>
                </a:tc>
                <a:tc>
                  <a:txBody>
                    <a:bodyPr/>
                    <a:lstStyle/>
                    <a:p>
                      <a:pPr lvl="0" indent="0" marL="0">
                        <a:buNone/>
                      </a:pPr>
                      <a:r>
                        <a:rPr/>
                        <a:t>n</a:t>
                      </a:r>
                    </a:p>
                  </a:txBody>
                  <a:tcPr/>
                </a:tc>
                <a:tc>
                  <a:txBody>
                    <a:bodyPr/>
                    <a:lstStyle/>
                    <a:p>
                      <a:pPr lvl="0" indent="0" marL="0">
                        <a:buNone/>
                      </a:pPr>
                      <a:r>
                        <a:rPr/>
                        <a:t>Defaulted</a:t>
                      </a:r>
                    </a:p>
                  </a:txBody>
                  <a:tcPr/>
                </a:tc>
              </a:tr>
              <a:tr h="0">
                <a:tc>
                  <a:txBody>
                    <a:bodyPr/>
                    <a:lstStyle/>
                    <a:p>
                      <a:pPr lvl="0" indent="0" marL="0">
                        <a:buNone/>
                      </a:pPr>
                      <a:r>
                        <a:rPr b="1"/>
                        <a:t>SITE-03</a:t>
                      </a:r>
                    </a:p>
                  </a:txBody>
                </a:tc>
                <a:tc>
                  <a:txBody>
                    <a:bodyPr/>
                    <a:lstStyle/>
                    <a:p>
                      <a:pPr lvl="0" indent="0" marL="0">
                        <a:buNone/>
                      </a:pPr>
                      <a:r>
                        <a:rPr/>
                        <a:t>156</a:t>
                      </a:r>
                    </a:p>
                  </a:txBody>
                </a:tc>
                <a:tc>
                  <a:txBody>
                    <a:bodyPr/>
                    <a:lstStyle/>
                    <a:p>
                      <a:pPr lvl="0" indent="0" marL="0">
                        <a:buNone/>
                      </a:pPr>
                      <a:r>
                        <a:rPr b="1"/>
                        <a:t>20.5%</a:t>
                      </a:r>
                    </a:p>
                  </a:txBody>
                </a:tc>
              </a:tr>
              <a:tr h="0">
                <a:tc>
                  <a:txBody>
                    <a:bodyPr/>
                    <a:lstStyle/>
                    <a:p>
                      <a:pPr lvl="0" indent="0" marL="0">
                        <a:buNone/>
                      </a:pPr>
                      <a:r>
                        <a:rPr/>
                        <a:t>SITE-02</a:t>
                      </a:r>
                    </a:p>
                  </a:txBody>
                </a:tc>
                <a:tc>
                  <a:txBody>
                    <a:bodyPr/>
                    <a:lstStyle/>
                    <a:p>
                      <a:pPr lvl="0" indent="0" marL="0">
                        <a:buNone/>
                      </a:pPr>
                      <a:r>
                        <a:rPr/>
                        <a:t>168</a:t>
                      </a:r>
                    </a:p>
                  </a:txBody>
                </a:tc>
                <a:tc>
                  <a:txBody>
                    <a:bodyPr/>
                    <a:lstStyle/>
                    <a:p>
                      <a:pPr lvl="0" indent="0" marL="0">
                        <a:buNone/>
                      </a:pPr>
                      <a:r>
                        <a:rPr/>
                        <a:t>15.5%</a:t>
                      </a:r>
                    </a:p>
                  </a:txBody>
                </a:tc>
              </a:tr>
              <a:tr h="0">
                <a:tc>
                  <a:txBody>
                    <a:bodyPr/>
                    <a:lstStyle/>
                    <a:p>
                      <a:pPr lvl="0" indent="0" marL="0">
                        <a:buNone/>
                      </a:pPr>
                      <a:r>
                        <a:rPr/>
                        <a:t>SITE-06</a:t>
                      </a:r>
                    </a:p>
                  </a:txBody>
                </a:tc>
                <a:tc>
                  <a:txBody>
                    <a:bodyPr/>
                    <a:lstStyle/>
                    <a:p>
                      <a:pPr lvl="0" indent="0" marL="0">
                        <a:buNone/>
                      </a:pPr>
                      <a:r>
                        <a:rPr/>
                        <a:t>125</a:t>
                      </a:r>
                    </a:p>
                  </a:txBody>
                </a:tc>
                <a:tc>
                  <a:txBody>
                    <a:bodyPr/>
                    <a:lstStyle/>
                    <a:p>
                      <a:pPr lvl="0" indent="0" marL="0">
                        <a:buNone/>
                      </a:pPr>
                      <a:r>
                        <a:rPr/>
                        <a:t>13.6%</a:t>
                      </a:r>
                    </a:p>
                  </a:txBody>
                </a:tc>
              </a:tr>
              <a:tr h="0">
                <a:tc>
                  <a:txBody>
                    <a:bodyPr/>
                    <a:lstStyle/>
                    <a:p>
                      <a:pPr lvl="0" indent="0" marL="0">
                        <a:buNone/>
                      </a:pPr>
                      <a:r>
                        <a:rPr/>
                        <a:t>SITE-05</a:t>
                      </a:r>
                    </a:p>
                  </a:txBody>
                </a:tc>
                <a:tc>
                  <a:txBody>
                    <a:bodyPr/>
                    <a:lstStyle/>
                    <a:p>
                      <a:pPr lvl="0" indent="0" marL="0">
                        <a:buNone/>
                      </a:pPr>
                      <a:r>
                        <a:rPr/>
                        <a:t>142</a:t>
                      </a:r>
                    </a:p>
                  </a:txBody>
                </a:tc>
                <a:tc>
                  <a:txBody>
                    <a:bodyPr/>
                    <a:lstStyle/>
                    <a:p>
                      <a:pPr lvl="0" indent="0" marL="0">
                        <a:buNone/>
                      </a:pPr>
                      <a:r>
                        <a:rPr/>
                        <a:t>11.3%</a:t>
                      </a:r>
                    </a:p>
                  </a:txBody>
                </a:tc>
              </a:tr>
              <a:tr h="0">
                <a:tc>
                  <a:txBody>
                    <a:bodyPr/>
                    <a:lstStyle/>
                    <a:p>
                      <a:pPr lvl="0" indent="0" marL="0">
                        <a:buNone/>
                      </a:pPr>
                      <a:r>
                        <a:rPr/>
                        <a:t>SITE-01</a:t>
                      </a:r>
                    </a:p>
                  </a:txBody>
                </a:tc>
                <a:tc>
                  <a:txBody>
                    <a:bodyPr/>
                    <a:lstStyle/>
                    <a:p>
                      <a:pPr lvl="0" indent="0" marL="0">
                        <a:buNone/>
                      </a:pPr>
                      <a:r>
                        <a:rPr/>
                        <a:t>188</a:t>
                      </a:r>
                    </a:p>
                  </a:txBody>
                </a:tc>
                <a:tc>
                  <a:txBody>
                    <a:bodyPr/>
                    <a:lstStyle/>
                    <a:p>
                      <a:pPr lvl="0" indent="0" marL="0">
                        <a:buNone/>
                      </a:pPr>
                      <a:r>
                        <a:rPr/>
                        <a:t>11.2%</a:t>
                      </a:r>
                    </a:p>
                  </a:txBody>
                </a:tc>
              </a:tr>
              <a:tr h="0">
                <a:tc>
                  <a:txBody>
                    <a:bodyPr/>
                    <a:lstStyle/>
                    <a:p>
                      <a:pPr lvl="0" indent="0" marL="0">
                        <a:buNone/>
                      </a:pPr>
                      <a:r>
                        <a:rPr/>
                        <a:t>SITE-04</a:t>
                      </a:r>
                    </a:p>
                  </a:txBody>
                </a:tc>
                <a:tc>
                  <a:txBody>
                    <a:bodyPr/>
                    <a:lstStyle/>
                    <a:p>
                      <a:pPr lvl="0" indent="0" marL="0">
                        <a:buNone/>
                      </a:pPr>
                      <a:r>
                        <a:rPr/>
                        <a:t>205</a:t>
                      </a:r>
                    </a:p>
                  </a:txBody>
                </a:tc>
                <a:tc>
                  <a:txBody>
                    <a:bodyPr/>
                    <a:lstStyle/>
                    <a:p>
                      <a:pPr lvl="0" indent="0" marL="0">
                        <a:buNone/>
                      </a:pPr>
                      <a:r>
                        <a:rPr/>
                        <a:t>11.2%</a:t>
                      </a:r>
                    </a:p>
                  </a:txBody>
                </a:tc>
              </a:tr>
            </a:tbl>
          </a:graphicData>
        </a:graphic>
      </p:graphicFrame>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Break it down by site</a:t>
            </a:r>
          </a:p>
        </p:txBody>
      </p:sp>
      <p:sp>
        <p:nvSpPr>
          <p:cNvPr id="3" name="Content Placeholder 2"/>
          <p:cNvSpPr>
            <a:spLocks noGrp="1"/>
          </p:cNvSpPr>
          <p:nvPr>
            <p:ph idx="1"/>
          </p:nvPr>
        </p:nvSpPr>
        <p:spPr/>
        <p:txBody>
          <a:bodyPr/>
          <a:lstStyle/>
          <a:p>
            <a:pPr lvl="0"/>
            <a:r>
              <a:rPr/>
              <a:t>The programme defaults at 13.7% and one site defaults at 20.5% — The district figure is inside the Sphere maximum and…</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Break it down by site — In Python</a:t>
            </a:r>
          </a:p>
        </p:txBody>
      </p:sp>
      <p:sp>
        <p:nvSpPr>
          <p:cNvPr id="3" name="Content Placeholder 2"/>
          <p:cNvSpPr>
            <a:spLocks noGrp="1"/>
          </p:cNvSpPr>
          <p:nvPr>
            <p:ph idx="1"/>
          </p:nvPr>
        </p:nvSpPr>
        <p:spPr/>
        <p:txBody>
          <a:bodyPr/>
          <a:lstStyle/>
          <a:p>
            <a:pPr lvl="0" indent="0">
              <a:buNone/>
            </a:pPr>
            <a:r>
              <a:rPr>
                <a:latin typeface="Courier"/>
              </a:rPr>
              <a:t>flagged </a:t>
            </a:r>
            <a:r>
              <a:rPr>
                <a:solidFill>
                  <a:srgbClr val="666666"/>
                </a:solidFill>
                <a:latin typeface="Courier"/>
              </a:rPr>
              <a:t>=</a:t>
            </a:r>
            <a:r>
              <a:rPr>
                <a:latin typeface="Courier"/>
              </a:rPr>
              <a:t> by_site[(by_site[</a:t>
            </a:r>
            <a:r>
              <a:rPr>
                <a:solidFill>
                  <a:srgbClr val="4070A0"/>
                </a:solidFill>
                <a:latin typeface="Courier"/>
              </a:rPr>
              <a:t>"defaulted"</a:t>
            </a:r>
            <a:r>
              <a:rPr>
                <a:latin typeface="Courier"/>
              </a:rPr>
              <a:t>] </a:t>
            </a:r>
            <a:r>
              <a:rPr>
                <a:solidFill>
                  <a:srgbClr val="666666"/>
                </a:solidFill>
                <a:latin typeface="Courier"/>
              </a:rPr>
              <a:t>&gt;</a:t>
            </a:r>
            <a:r>
              <a:rPr>
                <a:latin typeface="Courier"/>
              </a:rPr>
              <a:t> </a:t>
            </a:r>
            <a:r>
              <a:rPr>
                <a:solidFill>
                  <a:srgbClr val="40A070"/>
                </a:solidFill>
                <a:latin typeface="Courier"/>
              </a:rPr>
              <a:t>0.15</a:t>
            </a:r>
            <a:r>
              <a:rPr>
                <a:latin typeface="Courier"/>
              </a:rPr>
              <a:t>) </a:t>
            </a:r>
            <a:r>
              <a:rPr>
                <a:solidFill>
                  <a:srgbClr val="666666"/>
                </a:solidFill>
                <a:latin typeface="Courier"/>
              </a:rPr>
              <a:t>|</a:t>
            </a:r>
            <a:r>
              <a:rPr>
                <a:latin typeface="Courier"/>
              </a:rPr>
              <a:t> (by_site[</a:t>
            </a:r>
            <a:r>
              <a:rPr>
                <a:solidFill>
                  <a:srgbClr val="4070A0"/>
                </a:solidFill>
                <a:latin typeface="Courier"/>
              </a:rPr>
              <a:t>"cured"</a:t>
            </a:r>
            <a:r>
              <a:rPr>
                <a:latin typeface="Courier"/>
              </a:rPr>
              <a:t>] </a:t>
            </a:r>
            <a:r>
              <a:rPr>
                <a:solidFill>
                  <a:srgbClr val="666666"/>
                </a:solidFill>
                <a:latin typeface="Courier"/>
              </a:rPr>
              <a:t>&lt;</a:t>
            </a:r>
            <a:r>
              <a:rPr>
                <a:latin typeface="Courier"/>
              </a:rPr>
              <a:t> </a:t>
            </a:r>
            <a:r>
              <a:rPr>
                <a:solidFill>
                  <a:srgbClr val="40A070"/>
                </a:solidFill>
                <a:latin typeface="Courier"/>
              </a:rPr>
              <a:t>0.75</a:t>
            </a:r>
            <a:r>
              <a:rPr>
                <a:latin typeface="Courier"/>
              </a:rPr>
              <a:t>)]</a:t>
            </a:r>
            <a:b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solidFill>
                  <a:srgbClr val="008000"/>
                </a:solidFill>
                <a:latin typeface="Courier"/>
              </a:rPr>
              <a:t>len</a:t>
            </a:r>
            <a:r>
              <a:rPr>
                <a:latin typeface="Courier"/>
              </a:rPr>
              <a:t>(flagged)</a:t>
            </a:r>
            <a:r>
              <a:rPr>
                <a:solidFill>
                  <a:srgbClr val="4070A0"/>
                </a:solidFill>
                <a:latin typeface="Courier"/>
              </a:rPr>
              <a:t>}</a:t>
            </a:r>
            <a:r>
              <a:rPr>
                <a:solidFill>
                  <a:srgbClr val="BB6688"/>
                </a:solidFill>
                <a:latin typeface="Courier"/>
              </a:rPr>
              <a:t> of </a:t>
            </a:r>
            <a:r>
              <a:rPr>
                <a:solidFill>
                  <a:srgbClr val="4070A0"/>
                </a:solidFill>
                <a:latin typeface="Courier"/>
              </a:rPr>
              <a:t>{</a:t>
            </a:r>
            <a:r>
              <a:rPr>
                <a:solidFill>
                  <a:srgbClr val="008000"/>
                </a:solidFill>
                <a:latin typeface="Courier"/>
              </a:rPr>
              <a:t>len</a:t>
            </a:r>
            <a:r>
              <a:rPr>
                <a:latin typeface="Courier"/>
              </a:rPr>
              <a:t>(by_site)</a:t>
            </a:r>
            <a:r>
              <a:rPr>
                <a:solidFill>
                  <a:srgbClr val="4070A0"/>
                </a:solidFill>
                <a:latin typeface="Courier"/>
              </a:rPr>
              <a:t>}</a:t>
            </a:r>
            <a:r>
              <a:rPr>
                <a:solidFill>
                  <a:srgbClr val="BB6688"/>
                </a:solidFill>
                <a:latin typeface="Courier"/>
              </a:rPr>
              <a:t> sites outside a Sphere standard"</a:t>
            </a:r>
            <a:r>
              <a:rPr>
                <a:latin typeface="Courier"/>
              </a:rPr>
              <a:t>)</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Break it down by site — In R</a:t>
            </a:r>
          </a:p>
        </p:txBody>
      </p:sp>
      <p:sp>
        <p:nvSpPr>
          <p:cNvPr id="3" name="Content Placeholder 2"/>
          <p:cNvSpPr>
            <a:spLocks noGrp="1"/>
          </p:cNvSpPr>
          <p:nvPr>
            <p:ph idx="1"/>
          </p:nvPr>
        </p:nvSpPr>
        <p:spPr/>
        <p:txBody>
          <a:bodyPr/>
          <a:lstStyle/>
          <a:p>
            <a:pPr lvl="0" indent="0">
              <a:buNone/>
            </a:pPr>
            <a:r>
              <a:rPr>
                <a:latin typeface="Courier"/>
              </a:rPr>
              <a:t>performance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cured =</a:t>
            </a:r>
            <a:r>
              <a:rPr>
                <a:latin typeface="Courier"/>
              </a:rPr>
              <a:t> </a:t>
            </a:r>
            <a:r>
              <a:rPr>
                <a:solidFill>
                  <a:srgbClr val="06287E"/>
                </a:solidFill>
                <a:latin typeface="Courier"/>
              </a:rPr>
              <a:t>mean</a:t>
            </a:r>
            <a:r>
              <a:rPr>
                <a:latin typeface="Courier"/>
              </a:rPr>
              <a:t>(outcome </a:t>
            </a:r>
            <a:r>
              <a:rPr>
                <a:solidFill>
                  <a:srgbClr val="4070A0"/>
                </a:solidFill>
                <a:latin typeface="Courier"/>
              </a:rPr>
              <a:t>==</a:t>
            </a:r>
            <a:r>
              <a:rPr>
                <a:latin typeface="Courier"/>
              </a:rPr>
              <a:t> </a:t>
            </a:r>
            <a:r>
              <a:rPr>
                <a:solidFill>
                  <a:srgbClr val="4070A0"/>
                </a:solidFill>
                <a:latin typeface="Courier"/>
              </a:rPr>
              <a:t>"cured"</a:t>
            </a:r>
            <a:r>
              <a:rPr>
                <a:latin typeface="Courier"/>
              </a:rPr>
              <a:t>),</a:t>
            </a:r>
            <a:br/>
            <a:r>
              <a:rPr>
                <a:latin typeface="Courier"/>
              </a:rPr>
              <a:t>            </a:t>
            </a:r>
            <a:r>
              <a:rPr>
                <a:solidFill>
                  <a:srgbClr val="7D9029"/>
                </a:solidFill>
                <a:latin typeface="Courier"/>
              </a:rPr>
              <a:t>defaulted =</a:t>
            </a:r>
            <a:r>
              <a:rPr>
                <a:latin typeface="Courier"/>
              </a:rPr>
              <a:t> </a:t>
            </a:r>
            <a:r>
              <a:rPr>
                <a:solidFill>
                  <a:srgbClr val="06287E"/>
                </a:solidFill>
                <a:latin typeface="Courier"/>
              </a:rPr>
              <a:t>mean</a:t>
            </a:r>
            <a:r>
              <a:rPr>
                <a:latin typeface="Courier"/>
              </a:rPr>
              <a:t>(outcome </a:t>
            </a:r>
            <a:r>
              <a:rPr>
                <a:solidFill>
                  <a:srgbClr val="4070A0"/>
                </a:solidFill>
                <a:latin typeface="Courier"/>
              </a:rPr>
              <a:t>==</a:t>
            </a:r>
            <a:r>
              <a:rPr>
                <a:latin typeface="Courier"/>
              </a:rPr>
              <a:t> </a:t>
            </a:r>
            <a:r>
              <a:rPr>
                <a:solidFill>
                  <a:srgbClr val="4070A0"/>
                </a:solidFill>
                <a:latin typeface="Courier"/>
              </a:rPr>
              <a:t>"defaulted"</a:t>
            </a:r>
            <a:r>
              <a:rPr>
                <a:latin typeface="Courier"/>
              </a:rPr>
              <a:t>), </a:t>
            </a:r>
            <a:r>
              <a:rPr>
                <a:solidFill>
                  <a:srgbClr val="7D9029"/>
                </a:solidFill>
                <a:latin typeface="Courier"/>
              </a:rPr>
              <a:t>.by =</a:t>
            </a:r>
            <a:r>
              <a:rPr>
                <a:latin typeface="Courier"/>
              </a:rPr>
              <a:t> site_id) </a:t>
            </a:r>
            <a:r>
              <a:rPr>
                <a:solidFill>
                  <a:srgbClr val="4070A0"/>
                </a:solidFill>
                <a:latin typeface="Courier"/>
              </a:rPr>
              <a:t>|&gt;</a:t>
            </a:r>
            <a:br/>
            <a:r>
              <a:rPr>
                <a:latin typeface="Courier"/>
              </a:rPr>
              <a:t>  </a:t>
            </a:r>
            <a:r>
              <a:rPr>
                <a:solidFill>
                  <a:srgbClr val="06287E"/>
                </a:solidFill>
                <a:latin typeface="Courier"/>
              </a:rPr>
              <a:t>filter</a:t>
            </a:r>
            <a:r>
              <a:rPr>
                <a:latin typeface="Courier"/>
              </a:rPr>
              <a:t>(defaulted </a:t>
            </a:r>
            <a:r>
              <a:rPr>
                <a:solidFill>
                  <a:srgbClr val="4070A0"/>
                </a:solidFill>
                <a:latin typeface="Courier"/>
              </a:rPr>
              <a:t>&gt;</a:t>
            </a:r>
            <a:r>
              <a:rPr>
                <a:latin typeface="Courier"/>
              </a:rPr>
              <a:t> </a:t>
            </a:r>
            <a:r>
              <a:rPr>
                <a:solidFill>
                  <a:srgbClr val="40A070"/>
                </a:solidFill>
                <a:latin typeface="Courier"/>
              </a:rPr>
              <a:t>0.15</a:t>
            </a:r>
            <a:r>
              <a:rPr>
                <a:latin typeface="Courier"/>
              </a:rPr>
              <a:t> </a:t>
            </a:r>
            <a:r>
              <a:rPr>
                <a:solidFill>
                  <a:srgbClr val="4070A0"/>
                </a:solidFill>
                <a:latin typeface="Courier"/>
              </a:rPr>
              <a:t>|</a:t>
            </a:r>
            <a:r>
              <a:rPr>
                <a:latin typeface="Courier"/>
              </a:rPr>
              <a:t> cured </a:t>
            </a:r>
            <a:r>
              <a:rPr>
                <a:solidFill>
                  <a:srgbClr val="4070A0"/>
                </a:solidFill>
                <a:latin typeface="Courier"/>
              </a:rPr>
              <a:t>&lt;</a:t>
            </a:r>
            <a:r>
              <a:rPr>
                <a:latin typeface="Courier"/>
              </a:rPr>
              <a:t> </a:t>
            </a:r>
            <a:r>
              <a:rPr>
                <a:solidFill>
                  <a:srgbClr val="40A070"/>
                </a:solidFill>
                <a:latin typeface="Courier"/>
              </a:rPr>
              <a:t>0.75</a:t>
            </a:r>
            <a:r>
              <a:rPr>
                <a:latin typeface="Courier"/>
              </a:rPr>
              <a:t>)</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cause is usually distance, not compliance — In Python</a:t>
            </a:r>
          </a:p>
        </p:txBody>
      </p:sp>
      <p:sp>
        <p:nvSpPr>
          <p:cNvPr id="3" name="Content Placeholder 2"/>
          <p:cNvSpPr>
            <a:spLocks noGrp="1"/>
          </p:cNvSpPr>
          <p:nvPr>
            <p:ph idx="1"/>
          </p:nvPr>
        </p:nvSpPr>
        <p:spPr/>
        <p:txBody>
          <a:bodyPr/>
          <a:lstStyle/>
          <a:p>
            <a:pPr lvl="0" indent="0">
              <a:buNone/>
            </a:pPr>
            <a:r>
              <a:rPr>
                <a:latin typeface="Courier"/>
              </a:rPr>
              <a:t>length_of_stay </a:t>
            </a:r>
            <a:r>
              <a:rPr>
                <a:solidFill>
                  <a:srgbClr val="666666"/>
                </a:solidFill>
                <a:latin typeface="Courier"/>
              </a:rPr>
              <a:t>=</a:t>
            </a:r>
            <a:r>
              <a:rPr>
                <a:latin typeface="Courier"/>
              </a:rPr>
              <a:t> (</a:t>
            </a:r>
            <a:br/>
            <a:r>
              <a:rPr>
                <a:latin typeface="Courier"/>
              </a:rPr>
              <a:t>    pd.to_datetime(performance[</a:t>
            </a:r>
            <a:r>
              <a:rPr>
                <a:solidFill>
                  <a:srgbClr val="4070A0"/>
                </a:solidFill>
                <a:latin typeface="Courier"/>
              </a:rPr>
              <a:t>"discharge_date"</a:t>
            </a:r>
            <a:r>
              <a:rPr>
                <a:latin typeface="Courier"/>
              </a:rPr>
              <a:t>])</a:t>
            </a:r>
            <a:br/>
            <a:r>
              <a:rPr>
                <a:latin typeface="Courier"/>
              </a:rPr>
              <a:t>    </a:t>
            </a:r>
            <a:r>
              <a:rPr>
                <a:solidFill>
                  <a:srgbClr val="666666"/>
                </a:solidFill>
                <a:latin typeface="Courier"/>
              </a:rPr>
              <a:t>-</a:t>
            </a:r>
            <a:r>
              <a:rPr>
                <a:latin typeface="Courier"/>
              </a:rPr>
              <a:t> pd.to_datetime(performance[</a:t>
            </a:r>
            <a:r>
              <a:rPr>
                <a:solidFill>
                  <a:srgbClr val="4070A0"/>
                </a:solidFill>
                <a:latin typeface="Courier"/>
              </a:rPr>
              <a:t>"admission_date"</a:t>
            </a:r>
            <a:r>
              <a:rPr>
                <a:latin typeface="Courier"/>
              </a:rPr>
              <a:t>])</a:t>
            </a:r>
            <a:br/>
            <a:r>
              <a:rPr>
                <a:latin typeface="Courier"/>
              </a:rPr>
              <a:t>).dt.days</a:t>
            </a:r>
            <a:br/>
            <a:br/>
            <a:r>
              <a:rPr>
                <a:solidFill>
                  <a:srgbClr val="008000"/>
                </a:solidFill>
                <a:latin typeface="Courier"/>
              </a:rPr>
              <a:t>print</a:t>
            </a:r>
            <a:r>
              <a:rPr>
                <a:latin typeface="Courier"/>
              </a:rPr>
              <a:t>(performance.assign(stay</a:t>
            </a:r>
            <a:r>
              <a:rPr>
                <a:solidFill>
                  <a:srgbClr val="666666"/>
                </a:solidFill>
                <a:latin typeface="Courier"/>
              </a:rPr>
              <a:t>=</a:t>
            </a:r>
            <a:r>
              <a:rPr>
                <a:latin typeface="Courier"/>
              </a:rPr>
              <a:t>length_of_stay)</a:t>
            </a:r>
            <a:br/>
            <a:r>
              <a:rPr>
                <a:latin typeface="Courier"/>
              </a:rPr>
              <a:t>      .groupby(</a:t>
            </a:r>
            <a:r>
              <a:rPr>
                <a:solidFill>
                  <a:srgbClr val="4070A0"/>
                </a:solidFill>
                <a:latin typeface="Courier"/>
              </a:rPr>
              <a:t>"outcome"</a:t>
            </a:r>
            <a:r>
              <a:rPr>
                <a:latin typeface="Courier"/>
              </a:rPr>
              <a:t>)[</a:t>
            </a:r>
            <a:r>
              <a:rPr>
                <a:solidFill>
                  <a:srgbClr val="4070A0"/>
                </a:solidFill>
                <a:latin typeface="Courier"/>
              </a:rPr>
              <a:t>"stay"</a:t>
            </a:r>
            <a:r>
              <a:rPr>
                <a:latin typeface="Courier"/>
              </a:rPr>
              <a:t>].median().</a:t>
            </a:r>
            <a:r>
              <a:rPr>
                <a:solidFill>
                  <a:srgbClr val="008000"/>
                </a:solidFill>
                <a:latin typeface="Courier"/>
              </a:rPr>
              <a:t>round</a:t>
            </a:r>
            <a:r>
              <a:rPr>
                <a:latin typeface="Courier"/>
              </a:rPr>
              <a:t>(</a:t>
            </a:r>
            <a:r>
              <a:rPr>
                <a:solidFill>
                  <a:srgbClr val="40A070"/>
                </a:solidFill>
                <a:latin typeface="Courier"/>
              </a:rPr>
              <a:t>0</a:t>
            </a:r>
            <a:r>
              <a:rPr>
                <a:latin typeface="Courier"/>
              </a:rPr>
              <a:t>))</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cause is usually distance, not compliance — In R</a:t>
            </a:r>
          </a:p>
        </p:txBody>
      </p:sp>
      <p:sp>
        <p:nvSpPr>
          <p:cNvPr id="3" name="Content Placeholder 2"/>
          <p:cNvSpPr>
            <a:spLocks noGrp="1"/>
          </p:cNvSpPr>
          <p:nvPr>
            <p:ph idx="1"/>
          </p:nvPr>
        </p:nvSpPr>
        <p:spPr/>
        <p:txBody>
          <a:bodyPr/>
          <a:lstStyle/>
          <a:p>
            <a:pPr lvl="0" indent="0">
              <a:buNone/>
            </a:pPr>
            <a:r>
              <a:rPr>
                <a:latin typeface="Courier"/>
              </a:rPr>
              <a:t>performance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stay =</a:t>
            </a:r>
            <a:r>
              <a:rPr>
                <a:latin typeface="Courier"/>
              </a:rPr>
              <a:t> </a:t>
            </a:r>
            <a:r>
              <a:rPr>
                <a:solidFill>
                  <a:srgbClr val="06287E"/>
                </a:solidFill>
                <a:latin typeface="Courier"/>
              </a:rPr>
              <a:t>as.integer</a:t>
            </a:r>
            <a:r>
              <a:rPr>
                <a:latin typeface="Courier"/>
              </a:rPr>
              <a:t>(</a:t>
            </a:r>
            <a:r>
              <a:rPr>
                <a:solidFill>
                  <a:srgbClr val="06287E"/>
                </a:solidFill>
                <a:latin typeface="Courier"/>
              </a:rPr>
              <a:t>as.Date</a:t>
            </a:r>
            <a:r>
              <a:rPr>
                <a:latin typeface="Courier"/>
              </a:rPr>
              <a:t>(discharge_date) </a:t>
            </a:r>
            <a:r>
              <a:rPr>
                <a:solidFill>
                  <a:srgbClr val="4070A0"/>
                </a:solidFill>
                <a:latin typeface="Courier"/>
              </a:rPr>
              <a:t>-</a:t>
            </a:r>
            <a:r>
              <a:rPr>
                <a:latin typeface="Courier"/>
              </a:rPr>
              <a:t> </a:t>
            </a:r>
            <a:r>
              <a:rPr>
                <a:solidFill>
                  <a:srgbClr val="06287E"/>
                </a:solidFill>
                <a:latin typeface="Courier"/>
              </a:rPr>
              <a:t>as.Date</a:t>
            </a:r>
            <a:r>
              <a:rPr>
                <a:latin typeface="Courier"/>
              </a:rPr>
              <a:t>(admission_date)))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median_stay =</a:t>
            </a:r>
            <a:r>
              <a:rPr>
                <a:latin typeface="Courier"/>
              </a:rPr>
              <a:t> </a:t>
            </a:r>
            <a:r>
              <a:rPr>
                <a:solidFill>
                  <a:srgbClr val="06287E"/>
                </a:solidFill>
                <a:latin typeface="Courier"/>
              </a:rPr>
              <a:t>median</a:t>
            </a:r>
            <a:r>
              <a:rPr>
                <a:latin typeface="Courier"/>
              </a:rPr>
              <a:t>(stay), </a:t>
            </a:r>
            <a:r>
              <a:rPr>
                <a:solidFill>
                  <a:srgbClr val="7D9029"/>
                </a:solidFill>
                <a:latin typeface="Courier"/>
              </a:rPr>
              <a:t>.by =</a:t>
            </a:r>
            <a:r>
              <a:rPr>
                <a:latin typeface="Courier"/>
              </a:rPr>
              <a:t> outcome)</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Weight gain, and the entries that cannot be right — In Python</a:t>
            </a:r>
          </a:p>
        </p:txBody>
      </p:sp>
      <p:sp>
        <p:nvSpPr>
          <p:cNvPr id="3" name="Content Placeholder 2"/>
          <p:cNvSpPr>
            <a:spLocks noGrp="1"/>
          </p:cNvSpPr>
          <p:nvPr>
            <p:ph idx="1"/>
          </p:nvPr>
        </p:nvSpPr>
        <p:spPr/>
        <p:txBody>
          <a:bodyPr/>
          <a:lstStyle/>
          <a:p>
            <a:pPr lvl="0" indent="0">
              <a:buNone/>
            </a:pPr>
            <a:r>
              <a:rPr>
                <a:latin typeface="Courier"/>
              </a:rPr>
              <a:t>gain </a:t>
            </a:r>
            <a:r>
              <a:rPr>
                <a:solidFill>
                  <a:srgbClr val="666666"/>
                </a:solidFill>
                <a:latin typeface="Courier"/>
              </a:rPr>
              <a:t>=</a:t>
            </a:r>
            <a:r>
              <a:rPr>
                <a:latin typeface="Courier"/>
              </a:rPr>
              <a:t> (</a:t>
            </a:r>
            <a:br/>
            <a:r>
              <a:rPr>
                <a:latin typeface="Courier"/>
              </a:rPr>
              <a:t>    (performance[</a:t>
            </a:r>
            <a:r>
              <a:rPr>
                <a:solidFill>
                  <a:srgbClr val="4070A0"/>
                </a:solidFill>
                <a:latin typeface="Courier"/>
              </a:rPr>
              <a:t>"weight_discharge_kg"</a:t>
            </a:r>
            <a:r>
              <a:rPr>
                <a:latin typeface="Courier"/>
              </a:rPr>
              <a:t>] </a:t>
            </a:r>
            <a:r>
              <a:rPr>
                <a:solidFill>
                  <a:srgbClr val="666666"/>
                </a:solidFill>
                <a:latin typeface="Courier"/>
              </a:rPr>
              <a:t>-</a:t>
            </a:r>
            <a:r>
              <a:rPr>
                <a:latin typeface="Courier"/>
              </a:rPr>
              <a:t> performance[</a:t>
            </a:r>
            <a:r>
              <a:rPr>
                <a:solidFill>
                  <a:srgbClr val="4070A0"/>
                </a:solidFill>
                <a:latin typeface="Courier"/>
              </a:rPr>
              <a:t>"weight_admission_kg"</a:t>
            </a:r>
            <a:r>
              <a:rPr>
                <a:latin typeface="Courier"/>
              </a:rPr>
              <a:t>])</a:t>
            </a:r>
            <a:br/>
            <a:r>
              <a:rPr>
                <a:latin typeface="Courier"/>
              </a:rPr>
              <a:t>    </a:t>
            </a:r>
            <a:r>
              <a:rPr>
                <a:solidFill>
                  <a:srgbClr val="666666"/>
                </a:solidFill>
                <a:latin typeface="Courier"/>
              </a:rPr>
              <a:t>/</a:t>
            </a:r>
            <a:r>
              <a:rPr>
                <a:latin typeface="Courier"/>
              </a:rPr>
              <a:t> performance[</a:t>
            </a:r>
            <a:r>
              <a:rPr>
                <a:solidFill>
                  <a:srgbClr val="4070A0"/>
                </a:solidFill>
                <a:latin typeface="Courier"/>
              </a:rPr>
              <a:t>"weight_admission_kg"</a:t>
            </a:r>
            <a:r>
              <a:rPr>
                <a:latin typeface="Courier"/>
              </a:rPr>
              <a:t>]</a:t>
            </a:r>
            <a:br/>
            <a:r>
              <a:rPr>
                <a:latin typeface="Courier"/>
              </a:rPr>
              <a:t>    </a:t>
            </a:r>
            <a:r>
              <a:rPr>
                <a:solidFill>
                  <a:srgbClr val="666666"/>
                </a:solidFill>
                <a:latin typeface="Courier"/>
              </a:rPr>
              <a:t>/</a:t>
            </a:r>
            <a:r>
              <a:rPr>
                <a:latin typeface="Courier"/>
              </a:rPr>
              <a:t> length_of_stay </a:t>
            </a:r>
            <a:r>
              <a:rPr>
                <a:solidFill>
                  <a:srgbClr val="666666"/>
                </a:solidFill>
                <a:latin typeface="Courier"/>
              </a:rPr>
              <a:t>*</a:t>
            </a:r>
            <a:r>
              <a:rPr>
                <a:latin typeface="Courier"/>
              </a:rPr>
              <a:t> </a:t>
            </a:r>
            <a:r>
              <a:rPr>
                <a:solidFill>
                  <a:srgbClr val="40A070"/>
                </a:solidFill>
                <a:latin typeface="Courier"/>
              </a:rPr>
              <a:t>1000</a:t>
            </a:r>
            <a:br/>
            <a:r>
              <a:rPr>
                <a:latin typeface="Courier"/>
              </a:rPr>
              <a:t>)</a:t>
            </a:r>
            <a:br/>
            <a:r>
              <a:rPr>
                <a:solidFill>
                  <a:srgbClr val="008000"/>
                </a:solidFill>
                <a:latin typeface="Courier"/>
              </a:rPr>
              <a:t>print</a:t>
            </a:r>
            <a:r>
              <a:rPr>
                <a:latin typeface="Courier"/>
              </a:rPr>
              <a:t>(gain.describe().</a:t>
            </a:r>
            <a:r>
              <a:rPr>
                <a:solidFill>
                  <a:srgbClr val="008000"/>
                </a:solidFill>
                <a:latin typeface="Courier"/>
              </a:rPr>
              <a:t>round</a:t>
            </a:r>
            <a:r>
              <a:rPr>
                <a:latin typeface="Courier"/>
              </a:rPr>
              <a:t>(</a:t>
            </a:r>
            <a:r>
              <a:rPr>
                <a:solidFill>
                  <a:srgbClr val="40A070"/>
                </a:solidFill>
                <a:latin typeface="Courier"/>
              </a:rPr>
              <a:t>1</a:t>
            </a:r>
            <a:r>
              <a:rPr>
                <a:latin typeface="Courier"/>
              </a:rPr>
              <a:t>))</a:t>
            </a:r>
            <a:b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(gain </a:t>
            </a:r>
            <a:r>
              <a:rPr>
                <a:solidFill>
                  <a:srgbClr val="666666"/>
                </a:solidFill>
                <a:latin typeface="Courier"/>
              </a:rPr>
              <a:t>&lt;</a:t>
            </a:r>
            <a:r>
              <a:rPr>
                <a:latin typeface="Courier"/>
              </a:rPr>
              <a:t> </a:t>
            </a:r>
            <a:r>
              <a:rPr>
                <a:solidFill>
                  <a:srgbClr val="40A070"/>
                </a:solidFill>
                <a:latin typeface="Courier"/>
              </a:rPr>
              <a:t>0</a:t>
            </a:r>
            <a:r>
              <a:rPr>
                <a:latin typeface="Courier"/>
              </a:rPr>
              <a:t>)</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 discharges with weight loss"</a:t>
            </a:r>
            <a:r>
              <a:rPr>
                <a:latin typeface="Courier"/>
              </a:rPr>
              <a:t>)</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Weight gain, and the entries that cannot be right — In R</a:t>
            </a:r>
          </a:p>
        </p:txBody>
      </p:sp>
      <p:sp>
        <p:nvSpPr>
          <p:cNvPr id="3" name="Content Placeholder 2"/>
          <p:cNvSpPr>
            <a:spLocks noGrp="1"/>
          </p:cNvSpPr>
          <p:nvPr>
            <p:ph idx="1"/>
          </p:nvPr>
        </p:nvSpPr>
        <p:spPr/>
        <p:txBody>
          <a:bodyPr/>
          <a:lstStyle/>
          <a:p>
            <a:pPr lvl="0" indent="0">
              <a:buNone/>
            </a:pPr>
            <a:r>
              <a:rPr>
                <a:latin typeface="Courier"/>
              </a:rPr>
              <a:t>performance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gain =</a:t>
            </a:r>
            <a:r>
              <a:rPr>
                <a:latin typeface="Courier"/>
              </a:rPr>
              <a:t> (weight_discharge_kg </a:t>
            </a:r>
            <a:r>
              <a:rPr>
                <a:solidFill>
                  <a:srgbClr val="4070A0"/>
                </a:solidFill>
                <a:latin typeface="Courier"/>
              </a:rPr>
              <a:t>-</a:t>
            </a:r>
            <a:r>
              <a:rPr>
                <a:latin typeface="Courier"/>
              </a:rPr>
              <a:t> weight_admission_kg) </a:t>
            </a:r>
            <a:r>
              <a:rPr>
                <a:solidFill>
                  <a:srgbClr val="4070A0"/>
                </a:solidFill>
                <a:latin typeface="Courier"/>
              </a:rPr>
              <a:t>/</a:t>
            </a:r>
            <a:br/>
            <a:r>
              <a:rPr>
                <a:latin typeface="Courier"/>
              </a:rPr>
              <a:t>                weight_admission_kg </a:t>
            </a:r>
            <a:r>
              <a:rPr>
                <a:solidFill>
                  <a:srgbClr val="4070A0"/>
                </a:solidFill>
                <a:latin typeface="Courier"/>
              </a:rPr>
              <a:t>/</a:t>
            </a:r>
            <a:r>
              <a:rPr>
                <a:latin typeface="Courier"/>
              </a:rPr>
              <a:t> </a:t>
            </a:r>
            <a:r>
              <a:rPr>
                <a:solidFill>
                  <a:srgbClr val="06287E"/>
                </a:solidFill>
                <a:latin typeface="Courier"/>
              </a:rPr>
              <a:t>as.integer</a:t>
            </a:r>
            <a:r>
              <a:rPr>
                <a:latin typeface="Courier"/>
              </a:rPr>
              <a:t>(</a:t>
            </a:r>
            <a:r>
              <a:rPr>
                <a:solidFill>
                  <a:srgbClr val="06287E"/>
                </a:solidFill>
                <a:latin typeface="Courier"/>
              </a:rPr>
              <a:t>as.Date</a:t>
            </a:r>
            <a:r>
              <a:rPr>
                <a:latin typeface="Courier"/>
              </a:rPr>
              <a:t>(discharge_date) </a:t>
            </a:r>
            <a:r>
              <a:rPr>
                <a:solidFill>
                  <a:srgbClr val="4070A0"/>
                </a:solidFill>
                <a:latin typeface="Courier"/>
              </a:rPr>
              <a:t>-</a:t>
            </a:r>
            <a:br/>
            <a:r>
              <a:rPr>
                <a:latin typeface="Courier"/>
              </a:rPr>
              <a:t>                </a:t>
            </a:r>
            <a:r>
              <a:rPr>
                <a:solidFill>
                  <a:srgbClr val="06287E"/>
                </a:solidFill>
                <a:latin typeface="Courier"/>
              </a:rPr>
              <a:t>as.Date</a:t>
            </a:r>
            <a:r>
              <a:rPr>
                <a:latin typeface="Courier"/>
              </a:rPr>
              <a:t>(admission_date)) </a:t>
            </a:r>
            <a:r>
              <a:rPr>
                <a:solidFill>
                  <a:srgbClr val="4070A0"/>
                </a:solidFill>
                <a:latin typeface="Courier"/>
              </a:rPr>
              <a:t>*</a:t>
            </a:r>
            <a:r>
              <a:rPr>
                <a:latin typeface="Courier"/>
              </a:rPr>
              <a:t> </a:t>
            </a:r>
            <a:r>
              <a:rPr>
                <a:solidFill>
                  <a:srgbClr val="40A070"/>
                </a:solidFill>
                <a:latin typeface="Courier"/>
              </a:rPr>
              <a:t>1000</a:t>
            </a:r>
            <a:r>
              <a:rPr>
                <a:latin typeface="Courier"/>
              </a:rPr>
              <a:t>)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median =</a:t>
            </a:r>
            <a:r>
              <a:rPr>
                <a:latin typeface="Courier"/>
              </a:rPr>
              <a:t> </a:t>
            </a:r>
            <a:r>
              <a:rPr>
                <a:solidFill>
                  <a:srgbClr val="06287E"/>
                </a:solidFill>
                <a:latin typeface="Courier"/>
              </a:rPr>
              <a:t>median</a:t>
            </a:r>
            <a:r>
              <a:rPr>
                <a:latin typeface="Courier"/>
              </a:rPr>
              <a:t>(gain, </a:t>
            </a:r>
            <a:r>
              <a:rPr>
                <a:solidFill>
                  <a:srgbClr val="7D9029"/>
                </a:solidFill>
                <a:latin typeface="Courier"/>
              </a:rPr>
              <a:t>na.rm =</a:t>
            </a:r>
            <a:r>
              <a:rPr>
                <a:latin typeface="Courier"/>
              </a:rPr>
              <a:t> </a:t>
            </a:r>
            <a:r>
              <a:rPr>
                <a:solidFill>
                  <a:srgbClr val="880000"/>
                </a:solidFill>
                <a:latin typeface="Courier"/>
              </a:rPr>
              <a:t>TRUE</a:t>
            </a:r>
            <a:r>
              <a:rPr>
                <a:latin typeface="Courier"/>
              </a:rPr>
              <a:t>), </a:t>
            </a:r>
            <a:r>
              <a:rPr>
                <a:solidFill>
                  <a:srgbClr val="7D9029"/>
                </a:solidFill>
                <a:latin typeface="Courier"/>
              </a:rPr>
              <a:t>negative =</a:t>
            </a:r>
            <a:r>
              <a:rPr>
                <a:latin typeface="Courier"/>
              </a:rPr>
              <a:t> </a:t>
            </a:r>
            <a:r>
              <a:rPr>
                <a:solidFill>
                  <a:srgbClr val="06287E"/>
                </a:solidFill>
                <a:latin typeface="Courier"/>
              </a:rPr>
              <a:t>sum</a:t>
            </a:r>
            <a:r>
              <a:rPr>
                <a:latin typeface="Courier"/>
              </a:rPr>
              <a:t>(gain </a:t>
            </a:r>
            <a:r>
              <a:rPr>
                <a:solidFill>
                  <a:srgbClr val="4070A0"/>
                </a:solidFill>
                <a:latin typeface="Courier"/>
              </a:rPr>
              <a:t>&lt;</a:t>
            </a:r>
            <a:r>
              <a:rPr>
                <a:latin typeface="Courier"/>
              </a:rPr>
              <a:t> </a:t>
            </a:r>
            <a:r>
              <a:rPr>
                <a:solidFill>
                  <a:srgbClr val="40A070"/>
                </a:solidFill>
                <a:latin typeface="Courier"/>
              </a:rPr>
              <a:t>0</a:t>
            </a:r>
            <a:r>
              <a:rPr>
                <a:latin typeface="Courier"/>
              </a:rPr>
              <a:t>, </a:t>
            </a:r>
            <a:r>
              <a:rPr>
                <a:solidFill>
                  <a:srgbClr val="7D9029"/>
                </a:solidFill>
                <a:latin typeface="Courier"/>
              </a:rPr>
              <a:t>na.rm =</a:t>
            </a:r>
            <a:r>
              <a:rPr>
                <a:latin typeface="Courier"/>
              </a:rPr>
              <a:t> </a:t>
            </a:r>
            <a:r>
              <a:rPr>
                <a:solidFill>
                  <a:srgbClr val="880000"/>
                </a:solidFill>
                <a:latin typeface="Courier"/>
              </a:rPr>
              <a:t>TRUE</a:t>
            </a:r>
            <a:r>
              <a:rPr>
                <a:latin typeface="Courier"/>
              </a:rPr>
              <a:t>))</a:t>
            </a:r>
          </a:p>
        </p:txBody>
      </p:sp>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performance table to publish — Example</a:t>
            </a:r>
          </a:p>
        </p:txBody>
      </p:sp>
      <p:sp>
        <p:nvSpPr>
          <p:cNvPr id="3" name="Content Placeholder 2"/>
          <p:cNvSpPr>
            <a:spLocks noGrp="1"/>
          </p:cNvSpPr>
          <p:nvPr>
            <p:ph idx="1"/>
          </p:nvPr>
        </p:nvSpPr>
        <p:spPr/>
        <p:txBody>
          <a:bodyPr/>
          <a:lstStyle/>
          <a:p>
            <a:pPr lvl="0" indent="0">
              <a:buNone/>
            </a:pPr>
            <a:r>
              <a:rPr>
                <a:latin typeface="Courier"/>
              </a:rPr>
              <a:t>CMAM performance, 2024
  Admissions                        1,100
  Still in treatment at cut-off        71    excluded: not an outcome
  Transferred                          45    excluded: outcome recorded elsewhere
  Performance denominator             984
  Cured           82.3%   Sphere &gt;75%    pass
  Defaulted       13.7%   Sphere &lt;15%    pass
  Died             1.0%   Sphere &lt;10%    pass
  Non-response     2.9%
  One site (SITE-03, n=156) defaults at 20.5%, outside the Sphere maximum.
  Median stay for defaulters is 24 days against 58 for cured children,
  consistent with distance rather than non-response to treatment.</a:t>
            </a:r>
          </a:p>
        </p:txBody>
      </p:sp>
    </p:spTree>
  </p:cSl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The programme cures the children it admits.</a:t>
            </a:r>
          </a:p>
        </p:txBody>
      </p:sp>
    </p:spTree>
  </p:cSl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https://data-analysis.cassion.dev/courses/nutrition-analysis-cmam-smart/nutrition-07-cmam-performance</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denominator that moves the cure rate nine points</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7 of 8</vt:lpwstr>
  </property>
  <property fmtid="{D5CDD505-2E9C-101B-9397-08002B2CF9AE}" pid="3" name="subtitle">
    <vt:lpwstr>Cured, defaulted, died, non-response — against the Sphere minimum standards, on the denominator Sphere actually specifies. 82.3% or 73.6%, depending on a choice nobody documents, and one site outside the standard the district figure hides.</vt:lpwstr>
  </property>
</Properties>
</file>