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Guéris, abandons, décès, non-réponse — au regard des standards minimums Sphere, sur le dénominateur que Sphere spécifie réellement. 82,3 % ou 73,6 %, selon un choix que personne ne documente, et un site hors standard que le chiffre du district masque.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programme PCIMA est jugé sur ce qu’il est advenu des enfants qu’il a admis, et les standards minimums Sphere donnent les seuils.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L’alimentation supplémentaire a son propre jeu — guéris au-dessus de 75 %, décès sous 3 %, abandons sous 15 %. Les nombres diffèrent ; la structure non. Chacun est une proportion, et la discussion porte toujours sur le dénominateur.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73,6 %, 78,7 %, 82,3 %. Un numérateur, trois dénominateurs, neuf points. Et l’un d’eux franchit un seuil : sur toutes les admissions le programme est </a:t>
            </a:r>
            <a:r>
              <a:rPr i="1"/>
              <a:t>sous</a:t>
            </a:r>
            <a:r>
              <a:rPr/>
              <a:t> le minimum Sphere de 75 % et sur le dénominateur Sphere il est confortablement au-dessus. La différence n’est pas la performance. C’est un dénominateur que personne n’a écrit.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enfants ayant atteint une issue thérapeutique, transferts exclus. 984 ici. Les deux exclusions ont des motifs différents et les deux sont justes. Les enfants encore en traitement ne sont pas une issue. Soixante et onze enfants ont été admis assez tard pour ne pas être sortis à la date d’arrêt. Ils ne sont ni guéris ni abandons ; ils sont en traitement. Les compter dans une catégorie quelconque est une affirmation sur un avenir qui n’a pas eu lieu. Les transferts sont l’issue de quelqu’un d’autre. Quarante-cinq enfants sont passés d’un programme à l’autre — ambulatoire vers hospitalier, ou l’inverse — et leur issue thérapeutique sera enregistrée là où ils aboutissent. Les compter ici reviendrait à les compter deux fois entre les deux programmes, ou à créditer ce programme d’un résultat qu’il n’a pas produit.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lignes, toutes dans le standard. C’est là que s’arrêtent la plupart des rapports PCIMA, et c’est là que le constat se cache.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programme abandonne à 13,7 % et un site à 20,5 %. Le chiffre du district est sous le maximum Sphere et ce site ne l’est pas, de cinq points. C’est toute la raison pour laquelle le cours d’évaluation insistait sur les distributions plutôt que sur les moyennes, et cela arrive ici avec une conséquence clinique — un enfant qui abandonne est un enfant qui a cessé le traitement avant guérison.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sites, et le second est limite à 15,5 %. Signalez par rapport au standard, non par rapport à la moyenne du district — c’est au standard que le programme est tenu.</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L’abandon a une littérature et elle est constante : le meilleur prédicteur est le temps de trajet jusqu’au site. Un accompagnant qui doit perdre une journée de travail chaque semaine pour marcher deux heures cessera de venir quand l’enfant aura meilleure mine, ce qui est rationnel et n’est pas de l’inobservance.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abandons partent bien plus tôt que les enfants guéris — le séjour médian est d’environ trois semaines contre environ huit. Un abandon n’est pas un échec thérapeutique, c’est un enfant parti avant la fin du traitement, et l’action corrective est la décentralisation ou un appui au transport, non du counseling. C’est la discipline de cause racine du cours d’évaluation, appliquée à un indicateur clinique.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gain de poids en grammes par kilogramme et par jour est la mesure classique de la réponse au traitement, et neuf sorties présentent une perte de poids. C’est possible chez un enfant décédé ou ayant abandonné tôt, et c’est aussi exactement l’allure d’une saisie inversée. Le registre ne permet pas de les distinguer, ce qui est un constat pour la section qualité des données plutôt qu’un nombre à nettoyer.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lignes exclues sont montrées, non supprimées. Un lecteur peut reconstituer n’importe lequel des trois dénominateurs à partir de ce bloc, ce qui fait la différence entre un tableau de performance et une affirmation.</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programme guérit les enfants qu’il admet. La dernière leçon pose la question plus difficile — quelle part des enfants ayant besoin d’un traitement il a jamais vue — et pourquoi le chiffre que la plupart des programmes rapportent comme couverture n’en est pas une.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7-cmam-performa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 dénominateur qui déplace le taux de guérison de neuf points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Guéris, abandons, décès, non-réponse — au regard des standards minimums Sphere, sur le dénominateur que Sphere spécifie réellement. 82,3 % ou 73,6 %, selon un choix que personne ne documente, et un site hors standard que le chiffre du district masque.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Quatre issues et un standard</a:t>
            </a:r>
          </a:p>
          <a:p>
            <a:pPr lvl="0"/>
            <a:r>
              <a:rPr/>
              <a:t>Les trois dénominateurs candidats</a:t>
            </a:r>
          </a:p>
          <a:p>
            <a:pPr lvl="0"/>
            <a:r>
              <a:rPr/>
              <a:t>Celui que Sphere désigne</a:t>
            </a:r>
          </a:p>
          <a:p>
            <a:pPr lvl="0"/>
            <a:r>
              <a:rPr/>
              <a:t>Décomposez par site</a:t>
            </a:r>
          </a:p>
          <a:p>
            <a:pPr lvl="0"/>
            <a:r>
              <a:rPr/>
              <a:t>La cause est en général la distance, non l’observance</a:t>
            </a:r>
          </a:p>
          <a:p>
            <a:pPr lvl="0"/>
            <a:r>
              <a:rPr/>
              <a:t>Le gain de poids, et les saisies qui ne peuvent pas être justes</a:t>
            </a:r>
          </a:p>
          <a:p>
            <a:pPr lvl="0"/>
            <a:r>
              <a:rPr/>
              <a:t>Le tableau de performance à publier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issues et un standard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Issue</a:t>
                      </a:r>
                    </a:p>
                  </a:txBody>
                  <a:tcPr/>
                </a:tc>
                <a:tc>
                  <a:txBody>
                    <a:bodyPr/>
                    <a:lstStyle/>
                    <a:p>
                      <a:pPr lvl="0" indent="0" marL="0">
                        <a:buNone/>
                      </a:pPr>
                      <a:r>
                        <a:rPr/>
                        <a:t>Minimum Sphere, soins thérapeutiques ambulatoires</a:t>
                      </a:r>
                    </a:p>
                  </a:txBody>
                  <a:tcPr/>
                </a:tc>
              </a:tr>
              <a:tr h="0">
                <a:tc>
                  <a:txBody>
                    <a:bodyPr/>
                    <a:lstStyle/>
                    <a:p>
                      <a:pPr lvl="0" indent="0" marL="0">
                        <a:buNone/>
                      </a:pPr>
                      <a:r>
                        <a:rPr b="1"/>
                        <a:t>Guéris</a:t>
                      </a:r>
                    </a:p>
                  </a:txBody>
                </a:tc>
                <a:tc>
                  <a:txBody>
                    <a:bodyPr/>
                    <a:lstStyle/>
                    <a:p>
                      <a:pPr lvl="0" indent="0" marL="0">
                        <a:buNone/>
                      </a:pPr>
                      <a:r>
                        <a:rPr/>
                        <a:t>plus de 75 %</a:t>
                      </a:r>
                    </a:p>
                  </a:txBody>
                </a:tc>
              </a:tr>
              <a:tr h="0">
                <a:tc>
                  <a:txBody>
                    <a:bodyPr/>
                    <a:lstStyle/>
                    <a:p>
                      <a:pPr lvl="0" indent="0" marL="0">
                        <a:buNone/>
                      </a:pPr>
                      <a:r>
                        <a:rPr b="1"/>
                        <a:t>Décès</a:t>
                      </a:r>
                    </a:p>
                  </a:txBody>
                </a:tc>
                <a:tc>
                  <a:txBody>
                    <a:bodyPr/>
                    <a:lstStyle/>
                    <a:p>
                      <a:pPr lvl="0" indent="0" marL="0">
                        <a:buNone/>
                      </a:pPr>
                      <a:r>
                        <a:rPr/>
                        <a:t>moins de 10 %</a:t>
                      </a:r>
                    </a:p>
                  </a:txBody>
                </a:tc>
              </a:tr>
              <a:tr h="0">
                <a:tc>
                  <a:txBody>
                    <a:bodyPr/>
                    <a:lstStyle/>
                    <a:p>
                      <a:pPr lvl="0" indent="0" marL="0">
                        <a:buNone/>
                      </a:pPr>
                      <a:r>
                        <a:rPr b="1"/>
                        <a:t>Abandons</a:t>
                      </a:r>
                    </a:p>
                  </a:txBody>
                </a:tc>
                <a:tc>
                  <a:txBody>
                    <a:bodyPr/>
                    <a:lstStyle/>
                    <a:p>
                      <a:pPr lvl="0" indent="0" marL="0">
                        <a:buNone/>
                      </a:pPr>
                      <a:r>
                        <a:rPr/>
                        <a:t>moins de 15 %</a:t>
                      </a:r>
                    </a:p>
                  </a:txBody>
                </a:tc>
              </a:tr>
              <a:tr h="0">
                <a:tc>
                  <a:txBody>
                    <a:bodyPr/>
                    <a:lstStyle/>
                    <a:p>
                      <a:pPr lvl="0" indent="0" marL="0">
                        <a:buNone/>
                      </a:pPr>
                      <a:r>
                        <a:rPr b="1"/>
                        <a:t>Non-réponse</a:t>
                      </a:r>
                    </a:p>
                  </a:txBody>
                </a:tc>
                <a:tc>
                  <a:txBody>
                    <a:bodyPr/>
                    <a:lstStyle/>
                    <a:p>
                      <a:pPr lvl="0" indent="0" marL="0">
                        <a:buNone/>
                      </a:pPr>
                      <a:r>
                        <a:rPr/>
                        <a:t>pas de seuil fixe ; investiguée si élevée</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issues et un standard</a:t>
            </a:r>
          </a:p>
        </p:txBody>
      </p:sp>
      <p:sp>
        <p:nvSpPr>
          <p:cNvPr id="3" name="Content Placeholder 2"/>
          <p:cNvSpPr>
            <a:spLocks noGrp="1"/>
          </p:cNvSpPr>
          <p:nvPr>
            <p:ph idx="1"/>
          </p:nvPr>
        </p:nvSpPr>
        <p:spPr/>
        <p:txBody>
          <a:bodyPr/>
          <a:lstStyle/>
          <a:p>
            <a:pPr lvl="0"/>
            <a:r>
              <a:rPr/>
              <a:t>Chacun est une proportion, et la discussion porte toujours sur le dénominateur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dénominateurs candidats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cmam </a:t>
            </a:r>
            <a:r>
              <a:rPr>
                <a:solidFill>
                  <a:srgbClr val="666666"/>
                </a:solidFill>
                <a:latin typeface="Courier"/>
              </a:rPr>
              <a:t>=</a:t>
            </a:r>
            <a:r>
              <a:rPr>
                <a:latin typeface="Courier"/>
              </a:rPr>
              <a:t> pd.read_csv(</a:t>
            </a:r>
            <a:r>
              <a:rPr>
                <a:solidFill>
                  <a:srgbClr val="4070A0"/>
                </a:solidFill>
                <a:latin typeface="Courier"/>
              </a:rPr>
              <a:t>"cmam-admissions-2024.v1.csv"</a:t>
            </a:r>
            <a:r>
              <a:rPr>
                <a:latin typeface="Courier"/>
              </a:rPr>
              <a:t>)</a:t>
            </a:r>
            <a:br/>
            <a:br/>
            <a:r>
              <a:rPr>
                <a:solidFill>
                  <a:srgbClr val="008000"/>
                </a:solidFill>
                <a:latin typeface="Courier"/>
              </a:rPr>
              <a:t>print</a:t>
            </a:r>
            <a:r>
              <a:rPr>
                <a:latin typeface="Courier"/>
              </a:rPr>
              <a:t>(</a:t>
            </a:r>
            <a:r>
              <a:rPr>
                <a:solidFill>
                  <a:srgbClr val="BB6688"/>
                </a:solidFill>
                <a:latin typeface="Courier"/>
              </a:rPr>
              <a:t>f"admissions:            </a:t>
            </a:r>
            <a:r>
              <a:rPr>
                <a:solidFill>
                  <a:srgbClr val="4070A0"/>
                </a:solidFill>
                <a:latin typeface="Courier"/>
              </a:rPr>
              <a:t>{</a:t>
            </a:r>
            <a:r>
              <a:rPr>
                <a:solidFill>
                  <a:srgbClr val="008000"/>
                </a:solidFill>
                <a:latin typeface="Courier"/>
              </a:rPr>
              <a:t>len</a:t>
            </a:r>
            <a:r>
              <a:rPr>
                <a:latin typeface="Courier"/>
              </a:rPr>
              <a:t>(cmam)</a:t>
            </a:r>
            <a:r>
              <a:rPr>
                <a:solidFill>
                  <a:srgbClr val="4070A0"/>
                </a:solidFill>
                <a:latin typeface="Courier"/>
              </a:rPr>
              <a:t>:&gt;5}</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f"with an outcome:       </a:t>
            </a:r>
            <a:r>
              <a:rPr>
                <a:solidFill>
                  <a:srgbClr val="4070A0"/>
                </a:solidFill>
                <a:latin typeface="Courier"/>
              </a:rPr>
              <a:t>{</a:t>
            </a:r>
            <a:r>
              <a:rPr>
                <a:latin typeface="Courier"/>
              </a:rPr>
              <a:t>cmam[</a:t>
            </a:r>
            <a:r>
              <a:rPr>
                <a:solidFill>
                  <a:srgbClr val="4070A0"/>
                </a:solidFill>
                <a:latin typeface="Courier"/>
              </a:rPr>
              <a:t>'outcome'</a:t>
            </a:r>
            <a:r>
              <a:rPr>
                <a:latin typeface="Courier"/>
              </a:rPr>
              <a:t>]</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f"excluding transfers:   "</a:t>
            </a:r>
            <a:br/>
            <a:r>
              <a:rPr>
                <a:latin typeface="Courier"/>
              </a:rPr>
              <a:t>      </a:t>
            </a:r>
            <a:r>
              <a:rPr>
                <a:solidFill>
                  <a:srgbClr val="BB6688"/>
                </a:solidFill>
                <a:latin typeface="Courier"/>
              </a:rPr>
              <a:t>f"</a:t>
            </a:r>
            <a:r>
              <a:rPr>
                <a:solidFill>
                  <a:srgbClr val="4070A0"/>
                </a:solidFill>
                <a:latin typeface="Courier"/>
              </a:rPr>
              <a:t>{</a:t>
            </a:r>
            <a:r>
              <a:rPr>
                <a:latin typeface="Courier"/>
              </a:rPr>
              <a:t>(cmam[</a:t>
            </a:r>
            <a:r>
              <a:rPr>
                <a:solidFill>
                  <a:srgbClr val="4070A0"/>
                </a:solidFill>
                <a:latin typeface="Courier"/>
              </a:rPr>
              <a:t>'outcome'</a:t>
            </a:r>
            <a:r>
              <a:rPr>
                <a:latin typeface="Courier"/>
              </a:rPr>
              <a:t>].notna() </a:t>
            </a:r>
            <a:r>
              <a:rPr>
                <a:solidFill>
                  <a:srgbClr val="666666"/>
                </a:solidFill>
                <a:latin typeface="Courier"/>
              </a:rPr>
              <a:t>&amp;</a:t>
            </a:r>
            <a:r>
              <a:rPr>
                <a:latin typeface="Courier"/>
              </a:rPr>
              <a:t> (cmam[</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'transferred'</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dénominateurs candidats — En R</a:t>
            </a:r>
          </a:p>
        </p:txBody>
      </p:sp>
      <p:sp>
        <p:nvSpPr>
          <p:cNvPr id="3" name="Content Placeholder 2"/>
          <p:cNvSpPr>
            <a:spLocks noGrp="1"/>
          </p:cNvSpPr>
          <p:nvPr>
            <p:ph idx="1"/>
          </p:nvPr>
        </p:nvSpPr>
        <p:spPr/>
        <p:txBody>
          <a:bodyPr/>
          <a:lstStyle/>
          <a:p>
            <a:pPr lvl="0" indent="0">
              <a:buNone/>
            </a:pPr>
            <a:r>
              <a:rPr>
                <a:latin typeface="Courier"/>
              </a:rPr>
              <a:t>cmam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admissions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with_outcome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(outcome)),</a:t>
            </a:r>
            <a:br/>
            <a:r>
              <a:rPr>
                <a:latin typeface="Courier"/>
              </a:rPr>
              <a:t>  </a:t>
            </a:r>
            <a:r>
              <a:rPr>
                <a:solidFill>
                  <a:srgbClr val="7D9029"/>
                </a:solidFill>
                <a:latin typeface="Courier"/>
              </a:rPr>
              <a:t>excluding_transfers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&amp;</a:t>
            </a:r>
            <a:r>
              <a:rPr>
                <a:latin typeface="Courier"/>
              </a:rPr>
              <a:t> outcome </a:t>
            </a:r>
            <a:r>
              <a:rPr>
                <a:solidFill>
                  <a:srgbClr val="4070A0"/>
                </a:solidFill>
                <a:latin typeface="Courier"/>
              </a:rPr>
              <a:t>!=</a:t>
            </a:r>
            <a:r>
              <a:rPr>
                <a:latin typeface="Courier"/>
              </a:rPr>
              <a:t> </a:t>
            </a:r>
            <a:r>
              <a:rPr>
                <a:solidFill>
                  <a:srgbClr val="4070A0"/>
                </a:solidFill>
                <a:latin typeface="Courier"/>
              </a:rPr>
              <a:t>"transferred"</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dénominateurs candidats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Dénominateur</a:t>
                      </a:r>
                    </a:p>
                  </a:txBody>
                  <a:tcPr/>
                </a:tc>
                <a:tc>
                  <a:txBody>
                    <a:bodyPr/>
                    <a:lstStyle/>
                    <a:p>
                      <a:pPr lvl="0" indent="0" marL="0">
                        <a:buNone/>
                      </a:pPr>
                      <a:r>
                        <a:rPr/>
                        <a:t>n</a:t>
                      </a:r>
                    </a:p>
                  </a:txBody>
                  <a:tcPr/>
                </a:tc>
                <a:tc>
                  <a:txBody>
                    <a:bodyPr/>
                    <a:lstStyle/>
                    <a:p>
                      <a:pPr lvl="0" indent="0" marL="0">
                        <a:buNone/>
                      </a:pPr>
                      <a:r>
                        <a:rPr/>
                        <a:t>Ce qu’il fait des exclus</a:t>
                      </a:r>
                    </a:p>
                  </a:txBody>
                  <a:tcPr/>
                </a:tc>
              </a:tr>
              <a:tr h="0">
                <a:tc>
                  <a:txBody>
                    <a:bodyPr/>
                    <a:lstStyle/>
                    <a:p>
                      <a:pPr lvl="0" indent="0" marL="0">
                        <a:buNone/>
                      </a:pPr>
                      <a:r>
                        <a:rPr/>
                        <a:t>Toutes les admissions</a:t>
                      </a:r>
                    </a:p>
                  </a:txBody>
                </a:tc>
                <a:tc>
                  <a:txBody>
                    <a:bodyPr/>
                    <a:lstStyle/>
                    <a:p>
                      <a:pPr lvl="0" indent="0" marL="0">
                        <a:buNone/>
                      </a:pPr>
                      <a:r>
                        <a:rPr/>
                        <a:t>1 100</a:t>
                      </a:r>
                    </a:p>
                  </a:txBody>
                </a:tc>
                <a:tc>
                  <a:txBody>
                    <a:bodyPr/>
                    <a:lstStyle/>
                    <a:p>
                      <a:pPr lvl="0" indent="0" marL="0">
                        <a:buNone/>
                      </a:pPr>
                      <a:r>
                        <a:rPr/>
                        <a:t>Les enfants encore en traitement comptés comme non guéris</a:t>
                      </a:r>
                    </a:p>
                  </a:txBody>
                </a:tc>
              </a:tr>
              <a:tr h="0">
                <a:tc>
                  <a:txBody>
                    <a:bodyPr/>
                    <a:lstStyle/>
                    <a:p>
                      <a:pPr lvl="0" indent="0" marL="0">
                        <a:buNone/>
                      </a:pPr>
                      <a:r>
                        <a:rPr/>
                        <a:t>Ayant atteint une issue</a:t>
                      </a:r>
                    </a:p>
                  </a:txBody>
                </a:tc>
                <a:tc>
                  <a:txBody>
                    <a:bodyPr/>
                    <a:lstStyle/>
                    <a:p>
                      <a:pPr lvl="0" indent="0" marL="0">
                        <a:buNone/>
                      </a:pPr>
                      <a:r>
                        <a:rPr/>
                        <a:t>1 029</a:t>
                      </a:r>
                    </a:p>
                  </a:txBody>
                </a:tc>
                <a:tc>
                  <a:txBody>
                    <a:bodyPr/>
                    <a:lstStyle/>
                    <a:p>
                      <a:pPr lvl="0" indent="0" marL="0">
                        <a:buNone/>
                      </a:pPr>
                      <a:r>
                        <a:rPr/>
                        <a:t>Les transferts comptés comme une issue</a:t>
                      </a:r>
                    </a:p>
                  </a:txBody>
                </a:tc>
              </a:tr>
              <a:tr h="0">
                <a:tc>
                  <a:txBody>
                    <a:bodyPr/>
                    <a:lstStyle/>
                    <a:p>
                      <a:pPr lvl="0" indent="0" marL="0">
                        <a:buNone/>
                      </a:pPr>
                      <a:r>
                        <a:rPr b="1"/>
                        <a:t>Ayant atteint une issue, transferts exclus</a:t>
                      </a:r>
                    </a:p>
                  </a:txBody>
                </a:tc>
                <a:tc>
                  <a:txBody>
                    <a:bodyPr/>
                    <a:lstStyle/>
                    <a:p>
                      <a:pPr lvl="0" indent="0" marL="0">
                        <a:buNone/>
                      </a:pPr>
                      <a:r>
                        <a:rPr b="1"/>
                        <a:t>984</a:t>
                      </a:r>
                    </a:p>
                  </a:txBody>
                </a:tc>
                <a:tc>
                  <a:txBody>
                    <a:bodyPr/>
                    <a:lstStyle/>
                    <a:p>
                      <a:pPr lvl="0" indent="0" marL="0">
                        <a:buNone/>
                      </a:pPr>
                      <a:r>
                        <a:rPr/>
                        <a:t>—</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dénominateurs candidats — En Python</a:t>
            </a:r>
          </a:p>
        </p:txBody>
      </p:sp>
      <p:sp>
        <p:nvSpPr>
          <p:cNvPr id="3" name="Content Placeholder 2"/>
          <p:cNvSpPr>
            <a:spLocks noGrp="1"/>
          </p:cNvSpPr>
          <p:nvPr>
            <p:ph idx="1"/>
          </p:nvPr>
        </p:nvSpPr>
        <p:spPr/>
        <p:txBody>
          <a:bodyPr/>
          <a:lstStyle/>
          <a:p>
            <a:pPr lvl="0" indent="0">
              <a:buNone/>
            </a:pPr>
            <a:r>
              <a:rPr>
                <a:latin typeface="Courier"/>
              </a:rPr>
              <a:t>cured </a:t>
            </a:r>
            <a:r>
              <a:rPr>
                <a:solidFill>
                  <a:srgbClr val="666666"/>
                </a:solidFill>
                <a:latin typeface="Courier"/>
              </a:rPr>
              <a:t>=</a:t>
            </a:r>
            <a:r>
              <a:rPr>
                <a:latin typeface="Courier"/>
              </a:rPr>
              <a:t> (cmam[</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"cured"</a:t>
            </a:r>
            <a:r>
              <a:rPr>
                <a:latin typeface="Courier"/>
              </a:rPr>
              <a:t>).</a:t>
            </a:r>
            <a:r>
              <a:rPr>
                <a:solidFill>
                  <a:srgbClr val="008000"/>
                </a:solidFill>
                <a:latin typeface="Courier"/>
              </a:rPr>
              <a:t>sum</a:t>
            </a:r>
            <a:r>
              <a:rPr>
                <a:latin typeface="Courier"/>
              </a:rPr>
              <a:t>()</a:t>
            </a:r>
            <a:br/>
            <a:r>
              <a:rPr b="1">
                <a:solidFill>
                  <a:srgbClr val="007020"/>
                </a:solidFill>
                <a:latin typeface="Courier"/>
              </a:rPr>
              <a:t>for</a:t>
            </a:r>
            <a:r>
              <a:rPr>
                <a:latin typeface="Courier"/>
              </a:rPr>
              <a:t> label, n </a:t>
            </a:r>
            <a:r>
              <a:rPr b="1">
                <a:solidFill>
                  <a:srgbClr val="007020"/>
                </a:solidFill>
                <a:latin typeface="Courier"/>
              </a:rPr>
              <a:t>in</a:t>
            </a:r>
            <a:r>
              <a:rPr>
                <a:latin typeface="Courier"/>
              </a:rPr>
              <a:t> [(</a:t>
            </a:r>
            <a:r>
              <a:rPr>
                <a:solidFill>
                  <a:srgbClr val="4070A0"/>
                </a:solidFill>
                <a:latin typeface="Courier"/>
              </a:rPr>
              <a:t>"all admissions"</a:t>
            </a:r>
            <a:r>
              <a:rPr>
                <a:latin typeface="Courier"/>
              </a:rPr>
              <a:t>, </a:t>
            </a:r>
            <a:r>
              <a:rPr>
                <a:solidFill>
                  <a:srgbClr val="40A070"/>
                </a:solidFill>
                <a:latin typeface="Courier"/>
              </a:rPr>
              <a:t>1100</a:t>
            </a:r>
            <a:r>
              <a:rPr>
                <a:latin typeface="Courier"/>
              </a:rPr>
              <a:t>), (</a:t>
            </a:r>
            <a:r>
              <a:rPr>
                <a:solidFill>
                  <a:srgbClr val="4070A0"/>
                </a:solidFill>
                <a:latin typeface="Courier"/>
              </a:rPr>
              <a:t>"with an outcome"</a:t>
            </a:r>
            <a:r>
              <a:rPr>
                <a:latin typeface="Courier"/>
              </a:rPr>
              <a:t>, </a:t>
            </a:r>
            <a:r>
              <a:rPr>
                <a:solidFill>
                  <a:srgbClr val="40A070"/>
                </a:solidFill>
                <a:latin typeface="Courier"/>
              </a:rPr>
              <a:t>1029</a:t>
            </a:r>
            <a:r>
              <a:rPr>
                <a:latin typeface="Courier"/>
              </a:rPr>
              <a:t>),</a:t>
            </a:r>
            <a:br/>
            <a:r>
              <a:rPr>
                <a:latin typeface="Courier"/>
              </a:rPr>
              <a:t>                 (</a:t>
            </a:r>
            <a:r>
              <a:rPr>
                <a:solidFill>
                  <a:srgbClr val="4070A0"/>
                </a:solidFill>
                <a:latin typeface="Courier"/>
              </a:rPr>
              <a:t>"excluding transfers"</a:t>
            </a:r>
            <a:r>
              <a:rPr>
                <a:latin typeface="Courier"/>
              </a:rPr>
              <a:t>, </a:t>
            </a:r>
            <a:r>
              <a:rPr>
                <a:solidFill>
                  <a:srgbClr val="40A070"/>
                </a:solidFill>
                <a:latin typeface="Courier"/>
              </a:rPr>
              <a:t>984</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f"cure rate on </a:t>
            </a:r>
            <a:r>
              <a:rPr>
                <a:solidFill>
                  <a:srgbClr val="4070A0"/>
                </a:solidFill>
                <a:latin typeface="Courier"/>
              </a:rPr>
              <a:t>{</a:t>
            </a:r>
            <a:r>
              <a:rPr>
                <a:latin typeface="Courier"/>
              </a:rPr>
              <a:t>label</a:t>
            </a:r>
            <a:r>
              <a:rPr>
                <a:solidFill>
                  <a:srgbClr val="4070A0"/>
                </a:solidFill>
                <a:latin typeface="Courier"/>
              </a:rPr>
              <a:t>:22}</a:t>
            </a:r>
            <a:r>
              <a:rPr>
                <a:solidFill>
                  <a:srgbClr val="BB6688"/>
                </a:solidFill>
                <a:latin typeface="Courier"/>
              </a:rPr>
              <a:t> </a:t>
            </a:r>
            <a:r>
              <a:rPr>
                <a:solidFill>
                  <a:srgbClr val="4070A0"/>
                </a:solidFill>
                <a:latin typeface="Courier"/>
              </a:rPr>
              <a:t>{</a:t>
            </a:r>
            <a:r>
              <a:rPr>
                <a:latin typeface="Courier"/>
              </a:rPr>
              <a:t>cured </a:t>
            </a:r>
            <a:r>
              <a:rPr>
                <a:solidFill>
                  <a:srgbClr val="666666"/>
                </a:solidFill>
                <a:latin typeface="Courier"/>
              </a:rPr>
              <a:t>/</a:t>
            </a:r>
            <a:r>
              <a:rPr>
                <a:latin typeface="Courier"/>
              </a:rPr>
              <a:t> 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dénominateurs candidats — En R</a:t>
            </a:r>
          </a:p>
        </p:txBody>
      </p:sp>
      <p:sp>
        <p:nvSpPr>
          <p:cNvPr id="3" name="Content Placeholder 2"/>
          <p:cNvSpPr>
            <a:spLocks noGrp="1"/>
          </p:cNvSpPr>
          <p:nvPr>
            <p:ph idx="1"/>
          </p:nvPr>
        </p:nvSpPr>
        <p:spPr/>
        <p:txBody>
          <a:bodyPr/>
          <a:lstStyle/>
          <a:p>
            <a:pPr lvl="0" indent="0">
              <a:buNone/>
            </a:pPr>
            <a:r>
              <a:rPr>
                <a:latin typeface="Courier"/>
              </a:rPr>
              <a:t>cured </a:t>
            </a:r>
            <a:r>
              <a:rPr>
                <a:solidFill>
                  <a:srgbClr val="007020"/>
                </a:solidFill>
                <a:latin typeface="Courier"/>
              </a:rPr>
              <a:t>&lt;-</a:t>
            </a:r>
            <a:r>
              <a:rPr>
                <a:latin typeface="Courier"/>
              </a:rPr>
              <a:t> </a:t>
            </a:r>
            <a:r>
              <a:rPr>
                <a:solidFill>
                  <a:srgbClr val="06287E"/>
                </a:solidFill>
                <a:latin typeface="Courier"/>
              </a:rPr>
              <a:t>sum</a:t>
            </a:r>
            <a:r>
              <a:rPr>
                <a:latin typeface="Courier"/>
              </a:rPr>
              <a:t>(cmam</a:t>
            </a:r>
            <a:r>
              <a:rPr>
                <a:solidFill>
                  <a:srgbClr val="4070A0"/>
                </a:solidFill>
                <a:latin typeface="Courier"/>
              </a:rPr>
              <a:t>$</a:t>
            </a:r>
            <a:r>
              <a:rPr>
                <a:latin typeface="Courier"/>
              </a:rPr>
              <a:t>outcome </a:t>
            </a:r>
            <a:r>
              <a:rPr>
                <a:solidFill>
                  <a:srgbClr val="4070A0"/>
                </a:solidFill>
                <a:latin typeface="Courier"/>
              </a:rPr>
              <a:t>==</a:t>
            </a:r>
            <a:r>
              <a:rPr>
                <a:latin typeface="Courier"/>
              </a:rPr>
              <a:t> </a:t>
            </a:r>
            <a:r>
              <a:rPr>
                <a:solidFill>
                  <a:srgbClr val="4070A0"/>
                </a:solidFill>
                <a:latin typeface="Courier"/>
              </a:rPr>
              <a:t>"cured"</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solidFill>
                  <a:srgbClr val="06287E"/>
                </a:solidFill>
                <a:latin typeface="Courier"/>
              </a:rPr>
              <a:t>c</a:t>
            </a:r>
            <a:r>
              <a:rPr>
                <a:latin typeface="Courier"/>
              </a:rPr>
              <a:t>(</a:t>
            </a:r>
            <a:r>
              <a:rPr>
                <a:solidFill>
                  <a:srgbClr val="7D9029"/>
                </a:solidFill>
                <a:latin typeface="Courier"/>
              </a:rPr>
              <a:t>all =</a:t>
            </a:r>
            <a:r>
              <a:rPr>
                <a:latin typeface="Courier"/>
              </a:rPr>
              <a:t> cured </a:t>
            </a:r>
            <a:r>
              <a:rPr>
                <a:solidFill>
                  <a:srgbClr val="4070A0"/>
                </a:solidFill>
                <a:latin typeface="Courier"/>
              </a:rPr>
              <a:t>/</a:t>
            </a:r>
            <a:r>
              <a:rPr>
                <a:latin typeface="Courier"/>
              </a:rPr>
              <a:t> </a:t>
            </a:r>
            <a:r>
              <a:rPr>
                <a:solidFill>
                  <a:srgbClr val="40A070"/>
                </a:solidFill>
                <a:latin typeface="Courier"/>
              </a:rPr>
              <a:t>1100</a:t>
            </a:r>
            <a:r>
              <a:rPr>
                <a:latin typeface="Courier"/>
              </a:rPr>
              <a:t>, </a:t>
            </a:r>
            <a:r>
              <a:rPr>
                <a:solidFill>
                  <a:srgbClr val="7D9029"/>
                </a:solidFill>
                <a:latin typeface="Courier"/>
              </a:rPr>
              <a:t>outcome =</a:t>
            </a:r>
            <a:r>
              <a:rPr>
                <a:latin typeface="Courier"/>
              </a:rPr>
              <a:t> cured </a:t>
            </a:r>
            <a:r>
              <a:rPr>
                <a:solidFill>
                  <a:srgbClr val="4070A0"/>
                </a:solidFill>
                <a:latin typeface="Courier"/>
              </a:rPr>
              <a:t>/</a:t>
            </a:r>
            <a:r>
              <a:rPr>
                <a:latin typeface="Courier"/>
              </a:rPr>
              <a:t> </a:t>
            </a:r>
            <a:r>
              <a:rPr>
                <a:solidFill>
                  <a:srgbClr val="40A070"/>
                </a:solidFill>
                <a:latin typeface="Courier"/>
              </a:rPr>
              <a:t>1029</a:t>
            </a:r>
            <a:r>
              <a:rPr>
                <a:latin typeface="Courier"/>
              </a:rPr>
              <a:t>, </a:t>
            </a:r>
            <a:r>
              <a:rPr>
                <a:solidFill>
                  <a:srgbClr val="7D9029"/>
                </a:solidFill>
                <a:latin typeface="Courier"/>
              </a:rPr>
              <a:t>sphere =</a:t>
            </a:r>
            <a:r>
              <a:rPr>
                <a:latin typeface="Courier"/>
              </a:rPr>
              <a:t> cured </a:t>
            </a:r>
            <a:r>
              <a:rPr>
                <a:solidFill>
                  <a:srgbClr val="4070A0"/>
                </a:solidFill>
                <a:latin typeface="Courier"/>
              </a:rPr>
              <a:t>/</a:t>
            </a:r>
            <a:r>
              <a:rPr>
                <a:latin typeface="Courier"/>
              </a:rPr>
              <a:t> </a:t>
            </a:r>
            <a:r>
              <a:rPr>
                <a:solidFill>
                  <a:srgbClr val="40A070"/>
                </a:solidFill>
                <a:latin typeface="Courier"/>
              </a:rPr>
              <a:t>984</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trois dénominateurs candidats</a:t>
            </a:r>
          </a:p>
        </p:txBody>
      </p:sp>
      <p:sp>
        <p:nvSpPr>
          <p:cNvPr id="3" name="Content Placeholder 2"/>
          <p:cNvSpPr>
            <a:spLocks noGrp="1"/>
          </p:cNvSpPr>
          <p:nvPr>
            <p:ph idx="1"/>
          </p:nvPr>
        </p:nvSpPr>
        <p:spPr/>
        <p:txBody>
          <a:bodyPr/>
          <a:lstStyle/>
          <a:p>
            <a:pPr lvl="0"/>
            <a:r>
              <a:rPr/>
              <a:t>73,6 %, 78,7 %, 82,3 % — Un numérateur, trois dénominateurs, neuf points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Celui que Sphere désigne</a:t>
            </a:r>
          </a:p>
        </p:txBody>
      </p:sp>
      <p:sp>
        <p:nvSpPr>
          <p:cNvPr id="3" name="Content Placeholder 2"/>
          <p:cNvSpPr>
            <a:spLocks noGrp="1"/>
          </p:cNvSpPr>
          <p:nvPr>
            <p:ph idx="1"/>
          </p:nvPr>
        </p:nvSpPr>
        <p:spPr/>
        <p:txBody>
          <a:bodyPr/>
          <a:lstStyle/>
          <a:p>
            <a:pPr lvl="0"/>
            <a:r>
              <a:rPr/>
              <a:t>Les enfants ayant atteint une issue thérapeutique, transferts exclus — 984 ici</a:t>
            </a:r>
          </a:p>
          <a:p>
            <a:pPr lvl="0"/>
            <a:r>
              <a:rPr/>
              <a:t>Les enfants encore en traitement ne sont pas une issue — Soixante et onze enfants ont été admis assez tard pour ne pas…</a:t>
            </a:r>
          </a:p>
          <a:p>
            <a:pPr lvl="0"/>
            <a:r>
              <a:rPr/>
              <a:t>Les transferts sont l’issue de quelqu’un d’autre — Quarante-cinq enfants sont passés d’un programme à l’autre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Celui que Sphere désigne — En Python</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666666"/>
                </a:solidFill>
                <a:latin typeface="Courier"/>
              </a:rPr>
              <a:t>=</a:t>
            </a:r>
            <a:r>
              <a:rPr>
                <a:latin typeface="Courier"/>
              </a:rPr>
              <a:t> cmam[cmam[</a:t>
            </a:r>
            <a:r>
              <a:rPr>
                <a:solidFill>
                  <a:srgbClr val="4070A0"/>
                </a:solidFill>
                <a:latin typeface="Courier"/>
              </a:rPr>
              <a:t>"outcome"</a:t>
            </a:r>
            <a:r>
              <a:rPr>
                <a:latin typeface="Courier"/>
              </a:rPr>
              <a:t>].notna() </a:t>
            </a:r>
            <a:r>
              <a:rPr>
                <a:solidFill>
                  <a:srgbClr val="666666"/>
                </a:solidFill>
                <a:latin typeface="Courier"/>
              </a:rPr>
              <a:t>&amp;</a:t>
            </a:r>
            <a:r>
              <a:rPr>
                <a:latin typeface="Courier"/>
              </a:rPr>
              <a:t> (cmam[</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"transferred"</a:t>
            </a:r>
            <a:r>
              <a:rPr>
                <a:latin typeface="Courier"/>
              </a:rPr>
              <a:t>)]</a:t>
            </a:r>
            <a:br/>
            <a:br/>
            <a:r>
              <a:rPr>
                <a:latin typeface="Courier"/>
              </a:rPr>
              <a:t>rates </a:t>
            </a:r>
            <a:r>
              <a:rPr>
                <a:solidFill>
                  <a:srgbClr val="666666"/>
                </a:solidFill>
                <a:latin typeface="Courier"/>
              </a:rPr>
              <a:t>=</a:t>
            </a:r>
            <a:r>
              <a:rPr>
                <a:latin typeface="Courier"/>
              </a:rPr>
              <a:t> performance[</a:t>
            </a:r>
            <a:r>
              <a:rPr>
                <a:solidFill>
                  <a:srgbClr val="4070A0"/>
                </a:solidFill>
                <a:latin typeface="Courier"/>
              </a:rPr>
              <a:t>"outcome"</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((rates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(performance)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Celui que Sphere désigne — En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007020"/>
                </a:solidFill>
                <a:latin typeface="Courier"/>
              </a:rPr>
              <a:t>&lt;-</a:t>
            </a:r>
            <a:r>
              <a:rPr>
                <a:latin typeface="Courier"/>
              </a:rPr>
              <a:t> cmam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outcome </a:t>
            </a:r>
            <a:r>
              <a:rPr>
                <a:solidFill>
                  <a:srgbClr val="4070A0"/>
                </a:solidFill>
                <a:latin typeface="Courier"/>
              </a:rPr>
              <a:t>!=</a:t>
            </a:r>
            <a:r>
              <a:rPr>
                <a:latin typeface="Courier"/>
              </a:rPr>
              <a:t> </a:t>
            </a:r>
            <a:r>
              <a:rPr>
                <a:solidFill>
                  <a:srgbClr val="4070A0"/>
                </a:solidFill>
                <a:latin typeface="Courier"/>
              </a:rPr>
              <a:t>"transferred"</a:t>
            </a:r>
            <a:r>
              <a:rPr>
                <a:latin typeface="Courier"/>
              </a:rPr>
              <a:t>)</a:t>
            </a:r>
            <a:br/>
            <a:br/>
            <a:r>
              <a:rPr>
                <a:latin typeface="Courier"/>
              </a:rPr>
              <a:t>performance </a:t>
            </a:r>
            <a:r>
              <a:rPr>
                <a:solidFill>
                  <a:srgbClr val="4070A0"/>
                </a:solidFill>
                <a:latin typeface="Courier"/>
              </a:rPr>
              <a:t>|&gt;</a:t>
            </a:r>
            <a:r>
              <a:rPr>
                <a:latin typeface="Courier"/>
              </a:rPr>
              <a:t> </a:t>
            </a:r>
            <a:r>
              <a:rPr>
                <a:solidFill>
                  <a:srgbClr val="06287E"/>
                </a:solidFill>
                <a:latin typeface="Courier"/>
              </a:rPr>
              <a:t>count</a:t>
            </a:r>
            <a:r>
              <a:rPr>
                <a:latin typeface="Courier"/>
              </a:rPr>
              <a:t>(outcome)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rate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Celui que Sphere désigne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Issue</a:t>
                      </a:r>
                    </a:p>
                  </a:txBody>
                  <a:tcPr/>
                </a:tc>
                <a:tc>
                  <a:txBody>
                    <a:bodyPr/>
                    <a:lstStyle/>
                    <a:p>
                      <a:pPr lvl="0" indent="0" marL="0">
                        <a:buNone/>
                      </a:pPr>
                      <a:r>
                        <a:rPr/>
                        <a:t>Taux</a:t>
                      </a:r>
                    </a:p>
                  </a:txBody>
                  <a:tcPr/>
                </a:tc>
                <a:tc>
                  <a:txBody>
                    <a:bodyPr/>
                    <a:lstStyle/>
                    <a:p>
                      <a:pPr lvl="0" indent="0" marL="0">
                        <a:buNone/>
                      </a:pPr>
                      <a:r>
                        <a:rPr/>
                        <a:t>Sphere</a:t>
                      </a:r>
                    </a:p>
                  </a:txBody>
                  <a:tcPr/>
                </a:tc>
                <a:tc>
                  <a:txBody>
                    <a:bodyPr/>
                    <a:lstStyle/>
                    <a:p>
                      <a:endParaRPr/>
                    </a:p>
                  </a:txBody>
                  <a:tcPr/>
                </a:tc>
              </a:tr>
              <a:tr h="0">
                <a:tc>
                  <a:txBody>
                    <a:bodyPr/>
                    <a:lstStyle/>
                    <a:p>
                      <a:pPr lvl="0" indent="0" marL="0">
                        <a:buNone/>
                      </a:pPr>
                      <a:r>
                        <a:rPr/>
                        <a:t>Guéris</a:t>
                      </a:r>
                    </a:p>
                  </a:txBody>
                </a:tc>
                <a:tc>
                  <a:txBody>
                    <a:bodyPr/>
                    <a:lstStyle/>
                    <a:p>
                      <a:pPr lvl="0" indent="0" marL="0">
                        <a:buNone/>
                      </a:pPr>
                      <a:r>
                        <a:rPr/>
                        <a:t>82,3 %</a:t>
                      </a:r>
                    </a:p>
                  </a:txBody>
                </a:tc>
                <a:tc>
                  <a:txBody>
                    <a:bodyPr/>
                    <a:lstStyle/>
                    <a:p>
                      <a:pPr lvl="0" indent="0" marL="0">
                        <a:buNone/>
                      </a:pPr>
                      <a:r>
                        <a:rPr/>
                        <a:t>plus de 75 %</a:t>
                      </a:r>
                    </a:p>
                  </a:txBody>
                </a:tc>
                <a:tc>
                  <a:txBody>
                    <a:bodyPr/>
                    <a:lstStyle/>
                    <a:p>
                      <a:pPr lvl="0" indent="0" marL="0">
                        <a:buNone/>
                      </a:pPr>
                      <a:r>
                        <a:rPr/>
                        <a:t>passe</a:t>
                      </a:r>
                    </a:p>
                  </a:txBody>
                </a:tc>
              </a:tr>
              <a:tr h="0">
                <a:tc>
                  <a:txBody>
                    <a:bodyPr/>
                    <a:lstStyle/>
                    <a:p>
                      <a:pPr lvl="0" indent="0" marL="0">
                        <a:buNone/>
                      </a:pPr>
                      <a:r>
                        <a:rPr/>
                        <a:t>Abandons</a:t>
                      </a:r>
                    </a:p>
                  </a:txBody>
                </a:tc>
                <a:tc>
                  <a:txBody>
                    <a:bodyPr/>
                    <a:lstStyle/>
                    <a:p>
                      <a:pPr lvl="0" indent="0" marL="0">
                        <a:buNone/>
                      </a:pPr>
                      <a:r>
                        <a:rPr/>
                        <a:t>13,7 %</a:t>
                      </a:r>
                    </a:p>
                  </a:txBody>
                </a:tc>
                <a:tc>
                  <a:txBody>
                    <a:bodyPr/>
                    <a:lstStyle/>
                    <a:p>
                      <a:pPr lvl="0" indent="0" marL="0">
                        <a:buNone/>
                      </a:pPr>
                      <a:r>
                        <a:rPr/>
                        <a:t>moins de 15 %</a:t>
                      </a:r>
                    </a:p>
                  </a:txBody>
                </a:tc>
                <a:tc>
                  <a:txBody>
                    <a:bodyPr/>
                    <a:lstStyle/>
                    <a:p>
                      <a:pPr lvl="0" indent="0" marL="0">
                        <a:buNone/>
                      </a:pPr>
                      <a:r>
                        <a:rPr/>
                        <a:t>passe</a:t>
                      </a:r>
                    </a:p>
                  </a:txBody>
                </a:tc>
              </a:tr>
              <a:tr h="0">
                <a:tc>
                  <a:txBody>
                    <a:bodyPr/>
                    <a:lstStyle/>
                    <a:p>
                      <a:pPr lvl="0" indent="0" marL="0">
                        <a:buNone/>
                      </a:pPr>
                      <a:r>
                        <a:rPr/>
                        <a:t>Décès</a:t>
                      </a:r>
                    </a:p>
                  </a:txBody>
                </a:tc>
                <a:tc>
                  <a:txBody>
                    <a:bodyPr/>
                    <a:lstStyle/>
                    <a:p>
                      <a:pPr lvl="0" indent="0" marL="0">
                        <a:buNone/>
                      </a:pPr>
                      <a:r>
                        <a:rPr/>
                        <a:t>1,0 %</a:t>
                      </a:r>
                    </a:p>
                  </a:txBody>
                </a:tc>
                <a:tc>
                  <a:txBody>
                    <a:bodyPr/>
                    <a:lstStyle/>
                    <a:p>
                      <a:pPr lvl="0" indent="0" marL="0">
                        <a:buNone/>
                      </a:pPr>
                      <a:r>
                        <a:rPr/>
                        <a:t>moins de 10 %</a:t>
                      </a:r>
                    </a:p>
                  </a:txBody>
                </a:tc>
                <a:tc>
                  <a:txBody>
                    <a:bodyPr/>
                    <a:lstStyle/>
                    <a:p>
                      <a:pPr lvl="0" indent="0" marL="0">
                        <a:buNone/>
                      </a:pPr>
                      <a:r>
                        <a:rPr/>
                        <a:t>passe</a:t>
                      </a:r>
                    </a:p>
                  </a:txBody>
                </a:tc>
              </a:tr>
              <a:tr h="0">
                <a:tc>
                  <a:txBody>
                    <a:bodyPr/>
                    <a:lstStyle/>
                    <a:p>
                      <a:pPr lvl="0" indent="0" marL="0">
                        <a:buNone/>
                      </a:pPr>
                      <a:r>
                        <a:rPr/>
                        <a:t>Non-réponse</a:t>
                      </a:r>
                    </a:p>
                  </a:txBody>
                </a:tc>
                <a:tc>
                  <a:txBody>
                    <a:bodyPr/>
                    <a:lstStyle/>
                    <a:p>
                      <a:pPr lvl="0" indent="0" marL="0">
                        <a:buNone/>
                      </a:pPr>
                      <a:r>
                        <a:rPr/>
                        <a:t>2,9 %</a:t>
                      </a:r>
                    </a:p>
                  </a:txBody>
                </a:tc>
                <a:tc>
                  <a:txBody>
                    <a:bodyPr/>
                    <a:lstStyle/>
                    <a:p>
                      <a:pPr lvl="0" indent="0" marL="0">
                        <a:buNone/>
                      </a:pPr>
                      <a:r>
                        <a:rPr/>
                        <a:t>—</a:t>
                      </a:r>
                    </a:p>
                  </a:txBody>
                </a:tc>
                <a:tc>
                  <a:txBody>
                    <a:bodyPr/>
                    <a:lstStyle/>
                    <a:p>
                      <a:endParaRP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site — En Python</a:t>
            </a:r>
          </a:p>
        </p:txBody>
      </p:sp>
      <p:sp>
        <p:nvSpPr>
          <p:cNvPr id="3" name="Content Placeholder 2"/>
          <p:cNvSpPr>
            <a:spLocks noGrp="1"/>
          </p:cNvSpPr>
          <p:nvPr>
            <p:ph idx="1"/>
          </p:nvPr>
        </p:nvSpPr>
        <p:spPr/>
        <p:txBody>
          <a:bodyPr/>
          <a:lstStyle/>
          <a:p>
            <a:pPr lvl="0" indent="0">
              <a:buNone/>
            </a:pPr>
            <a:r>
              <a:rPr>
                <a:latin typeface="Courier"/>
              </a:rPr>
              <a:t>by_site </a:t>
            </a:r>
            <a:r>
              <a:rPr>
                <a:solidFill>
                  <a:srgbClr val="666666"/>
                </a:solidFill>
                <a:latin typeface="Courier"/>
              </a:rPr>
              <a:t>=</a:t>
            </a:r>
            <a:r>
              <a:rPr>
                <a:latin typeface="Courier"/>
              </a:rPr>
              <a:t> (</a:t>
            </a:r>
            <a:br/>
            <a:r>
              <a:rPr>
                <a:latin typeface="Courier"/>
              </a:rPr>
              <a:t>    performance.assign(</a:t>
            </a:r>
            <a:r>
              <a:rPr>
                <a:solidFill>
                  <a:srgbClr val="666666"/>
                </a:solidFill>
                <a:latin typeface="Courier"/>
              </a:rPr>
              <a:t>**</a:t>
            </a:r>
            <a:r>
              <a:rPr>
                <a:latin typeface="Courier"/>
              </a:rPr>
              <a:t>{o: performance[</a:t>
            </a:r>
            <a:r>
              <a:rPr>
                <a:solidFill>
                  <a:srgbClr val="4070A0"/>
                </a:solidFill>
                <a:latin typeface="Courier"/>
              </a:rPr>
              <a:t>"outcome"</a:t>
            </a:r>
            <a:r>
              <a:rPr>
                <a:latin typeface="Courier"/>
              </a:rPr>
              <a:t>] </a:t>
            </a:r>
            <a:r>
              <a:rPr>
                <a:solidFill>
                  <a:srgbClr val="666666"/>
                </a:solidFill>
                <a:latin typeface="Courier"/>
              </a:rPr>
              <a:t>==</a:t>
            </a:r>
            <a:r>
              <a:rPr>
                <a:latin typeface="Courier"/>
              </a:rPr>
              <a:t> o</a:t>
            </a:r>
            <a:br/>
            <a:r>
              <a:rPr>
                <a:latin typeface="Courier"/>
              </a:rPr>
              <a:t>                          </a:t>
            </a:r>
            <a:r>
              <a:rPr b="1">
                <a:solidFill>
                  <a:srgbClr val="007020"/>
                </a:solidFill>
                <a:latin typeface="Courier"/>
              </a:rPr>
              <a:t>for</a:t>
            </a:r>
            <a:r>
              <a:rPr>
                <a:latin typeface="Courier"/>
              </a:rPr>
              <a:t> o </a:t>
            </a:r>
            <a:r>
              <a:rPr b="1">
                <a:solidFill>
                  <a:srgbClr val="007020"/>
                </a:solidFill>
                <a:latin typeface="Courier"/>
              </a:rPr>
              <a:t>in</a:t>
            </a:r>
            <a:r>
              <a:rPr>
                <a:latin typeface="Courier"/>
              </a:rPr>
              <a:t> [</a:t>
            </a:r>
            <a:r>
              <a:rPr>
                <a:solidFill>
                  <a:srgbClr val="4070A0"/>
                </a:solidFill>
                <a:latin typeface="Courier"/>
              </a:rPr>
              <a:t>"cured"</a:t>
            </a:r>
            <a:r>
              <a:rPr>
                <a:latin typeface="Courier"/>
              </a:rPr>
              <a:t>, </a:t>
            </a:r>
            <a:r>
              <a:rPr>
                <a:solidFill>
                  <a:srgbClr val="4070A0"/>
                </a:solidFill>
                <a:latin typeface="Courier"/>
              </a:rPr>
              <a:t>"defaulted"</a:t>
            </a:r>
            <a:r>
              <a:rPr>
                <a:latin typeface="Courier"/>
              </a:rPr>
              <a:t>, </a:t>
            </a:r>
            <a:r>
              <a:rPr>
                <a:solidFill>
                  <a:srgbClr val="4070A0"/>
                </a:solidFill>
                <a:latin typeface="Courier"/>
              </a:rPr>
              <a:t>"died"</a:t>
            </a:r>
            <a:r>
              <a:rPr>
                <a:latin typeface="Courier"/>
              </a:rPr>
              <a:t>, </a:t>
            </a:r>
            <a:r>
              <a:rPr>
                <a:solidFill>
                  <a:srgbClr val="4070A0"/>
                </a:solidFill>
                <a:latin typeface="Courier"/>
              </a:rPr>
              <a:t>"non-response"</a:t>
            </a:r>
            <a:r>
              <a:rPr>
                <a:latin typeface="Courier"/>
              </a:rPr>
              <a:t>]})</a:t>
            </a:r>
            <a:br/>
            <a:r>
              <a:rPr>
                <a:latin typeface="Courier"/>
              </a:rPr>
              <a:t>    .groupby(</a:t>
            </a:r>
            <a:r>
              <a:rPr>
                <a:solidFill>
                  <a:srgbClr val="4070A0"/>
                </a:solidFill>
                <a:latin typeface="Courier"/>
              </a:rPr>
              <a:t>"site_id"</a:t>
            </a:r>
            <a:r>
              <a:rPr>
                <a:latin typeface="Courier"/>
              </a:rPr>
              <a:t>)</a:t>
            </a:r>
            <a:br/>
            <a:r>
              <a:rPr>
                <a:latin typeface="Courier"/>
              </a:rPr>
              <a:t>    .agg(n</a:t>
            </a:r>
            <a:r>
              <a:rPr>
                <a:solidFill>
                  <a:srgbClr val="666666"/>
                </a:solidFill>
                <a:latin typeface="Courier"/>
              </a:rPr>
              <a:t>=</a:t>
            </a:r>
            <a:r>
              <a:rPr>
                <a:latin typeface="Courier"/>
              </a:rPr>
              <a:t>(</a:t>
            </a:r>
            <a:r>
              <a:rPr>
                <a:solidFill>
                  <a:srgbClr val="4070A0"/>
                </a:solidFill>
                <a:latin typeface="Courier"/>
              </a:rPr>
              <a:t>"outcome"</a:t>
            </a:r>
            <a:r>
              <a:rPr>
                <a:latin typeface="Courier"/>
              </a:rPr>
              <a:t>, </a:t>
            </a:r>
            <a:r>
              <a:rPr>
                <a:solidFill>
                  <a:srgbClr val="4070A0"/>
                </a:solidFill>
                <a:latin typeface="Courier"/>
              </a:rPr>
              <a:t>"size"</a:t>
            </a:r>
            <a:r>
              <a:rPr>
                <a:latin typeface="Courier"/>
              </a:rPr>
              <a:t>), cured</a:t>
            </a:r>
            <a:r>
              <a:rPr>
                <a:solidFill>
                  <a:srgbClr val="666666"/>
                </a:solidFill>
                <a:latin typeface="Courier"/>
              </a:rPr>
              <a:t>=</a:t>
            </a:r>
            <a:r>
              <a:rPr>
                <a:latin typeface="Courier"/>
              </a:rPr>
              <a:t>(</a:t>
            </a:r>
            <a:r>
              <a:rPr>
                <a:solidFill>
                  <a:srgbClr val="4070A0"/>
                </a:solidFill>
                <a:latin typeface="Courier"/>
              </a:rPr>
              <a:t>"cured"</a:t>
            </a:r>
            <a:r>
              <a:rPr>
                <a:latin typeface="Courier"/>
              </a:rPr>
              <a:t>, </a:t>
            </a:r>
            <a:r>
              <a:rPr>
                <a:solidFill>
                  <a:srgbClr val="4070A0"/>
                </a:solidFill>
                <a:latin typeface="Courier"/>
              </a:rPr>
              <a:t>"mean"</a:t>
            </a:r>
            <a:r>
              <a:rPr>
                <a:latin typeface="Courier"/>
              </a:rPr>
              <a:t>),</a:t>
            </a:r>
            <a:br/>
            <a:r>
              <a:rPr>
                <a:latin typeface="Courier"/>
              </a:rPr>
              <a:t>         defaulted</a:t>
            </a:r>
            <a:r>
              <a:rPr>
                <a:solidFill>
                  <a:srgbClr val="666666"/>
                </a:solidFill>
                <a:latin typeface="Courier"/>
              </a:rPr>
              <a:t>=</a:t>
            </a:r>
            <a:r>
              <a:rPr>
                <a:latin typeface="Courier"/>
              </a:rPr>
              <a:t>(</a:t>
            </a:r>
            <a:r>
              <a:rPr>
                <a:solidFill>
                  <a:srgbClr val="4070A0"/>
                </a:solidFill>
                <a:latin typeface="Courier"/>
              </a:rPr>
              <a:t>"defaulted"</a:t>
            </a:r>
            <a:r>
              <a:rPr>
                <a:latin typeface="Courier"/>
              </a:rPr>
              <a:t>, </a:t>
            </a:r>
            <a:r>
              <a:rPr>
                <a:solidFill>
                  <a:srgbClr val="4070A0"/>
                </a:solidFill>
                <a:latin typeface="Courier"/>
              </a:rPr>
              <a:t>"mean"</a:t>
            </a:r>
            <a:r>
              <a:rPr>
                <a:latin typeface="Courier"/>
              </a:rPr>
              <a:t>), died</a:t>
            </a:r>
            <a:r>
              <a:rPr>
                <a:solidFill>
                  <a:srgbClr val="666666"/>
                </a:solidFill>
                <a:latin typeface="Courier"/>
              </a:rPr>
              <a:t>=</a:t>
            </a:r>
            <a:r>
              <a:rPr>
                <a:latin typeface="Courier"/>
              </a:rPr>
              <a:t>(</a:t>
            </a:r>
            <a:r>
              <a:rPr>
                <a:solidFill>
                  <a:srgbClr val="4070A0"/>
                </a:solidFill>
                <a:latin typeface="Courier"/>
              </a:rPr>
              <a:t>"died"</a:t>
            </a:r>
            <a:r>
              <a:rPr>
                <a:latin typeface="Courier"/>
              </a:rPr>
              <a:t>, </a:t>
            </a:r>
            <a:r>
              <a:rPr>
                <a:solidFill>
                  <a:srgbClr val="4070A0"/>
                </a:solidFill>
                <a:latin typeface="Courier"/>
              </a:rPr>
              <a:t>"mean"</a:t>
            </a:r>
            <a:r>
              <a:rPr>
                <a:latin typeface="Courier"/>
              </a:rPr>
              <a:t>))</a:t>
            </a:r>
            <a:br/>
            <a:r>
              <a:rPr>
                <a:latin typeface="Courier"/>
              </a:rPr>
              <a:t>)</a:t>
            </a:r>
            <a:br/>
            <a:r>
              <a:rPr>
                <a:solidFill>
                  <a:srgbClr val="008000"/>
                </a:solidFill>
                <a:latin typeface="Courier"/>
              </a:rPr>
              <a:t>print</a:t>
            </a:r>
            <a:r>
              <a:rPr>
                <a:latin typeface="Courier"/>
              </a:rPr>
              <a:t>((by_site[[</a:t>
            </a:r>
            <a:r>
              <a:rPr>
                <a:solidFill>
                  <a:srgbClr val="4070A0"/>
                </a:solidFill>
                <a:latin typeface="Courier"/>
              </a:rPr>
              <a:t>"cured"</a:t>
            </a:r>
            <a:r>
              <a:rPr>
                <a:latin typeface="Courier"/>
              </a:rPr>
              <a:t>, </a:t>
            </a:r>
            <a:r>
              <a:rPr>
                <a:solidFill>
                  <a:srgbClr val="4070A0"/>
                </a:solidFill>
                <a:latin typeface="Courier"/>
              </a:rPr>
              <a:t>"defaulted"</a:t>
            </a:r>
            <a:r>
              <a:rPr>
                <a:latin typeface="Courier"/>
              </a:rPr>
              <a:t>, </a:t>
            </a:r>
            <a:r>
              <a:rPr>
                <a:solidFill>
                  <a:srgbClr val="4070A0"/>
                </a:solidFill>
                <a:latin typeface="Courier"/>
              </a:rPr>
              <a:t>"died"</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site — En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cured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"cured"</a:t>
            </a:r>
            <a:r>
              <a:rPr>
                <a:latin typeface="Courier"/>
              </a:rPr>
              <a:t>),</a:t>
            </a:r>
            <a:br/>
            <a:r>
              <a:rPr>
                <a:latin typeface="Courier"/>
              </a:rPr>
              <a:t>            </a:t>
            </a:r>
            <a:r>
              <a:rPr>
                <a:solidFill>
                  <a:srgbClr val="7D9029"/>
                </a:solidFill>
                <a:latin typeface="Courier"/>
              </a:rPr>
              <a:t>defaulted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"defaulted"</a:t>
            </a:r>
            <a:r>
              <a:rPr>
                <a:latin typeface="Courier"/>
              </a:rPr>
              <a:t>),</a:t>
            </a:r>
            <a:br/>
            <a:r>
              <a:rPr>
                <a:latin typeface="Courier"/>
              </a:rPr>
              <a:t>            </a:t>
            </a:r>
            <a:r>
              <a:rPr>
                <a:solidFill>
                  <a:srgbClr val="7D9029"/>
                </a:solidFill>
                <a:latin typeface="Courier"/>
              </a:rPr>
              <a:t>died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a:t>
            </a:r>
            <a:br/>
            <a:r>
              <a:rPr>
                <a:latin typeface="Courier"/>
              </a:rPr>
              <a:t>            </a:t>
            </a:r>
            <a:r>
              <a:rPr>
                <a:solidFill>
                  <a:srgbClr val="7D9029"/>
                </a:solidFill>
                <a:latin typeface="Courier"/>
              </a:rPr>
              <a:t>.by =</a:t>
            </a:r>
            <a:r>
              <a:rPr>
                <a:latin typeface="Courier"/>
              </a:rPr>
              <a:t> site_id)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(defaulted))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site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Site</a:t>
                      </a:r>
                    </a:p>
                  </a:txBody>
                  <a:tcPr/>
                </a:tc>
                <a:tc>
                  <a:txBody>
                    <a:bodyPr/>
                    <a:lstStyle/>
                    <a:p>
                      <a:pPr lvl="0" indent="0" marL="0">
                        <a:buNone/>
                      </a:pPr>
                      <a:r>
                        <a:rPr/>
                        <a:t>n</a:t>
                      </a:r>
                    </a:p>
                  </a:txBody>
                  <a:tcPr/>
                </a:tc>
                <a:tc>
                  <a:txBody>
                    <a:bodyPr/>
                    <a:lstStyle/>
                    <a:p>
                      <a:pPr lvl="0" indent="0" marL="0">
                        <a:buNone/>
                      </a:pPr>
                      <a:r>
                        <a:rPr/>
                        <a:t>Abandons</a:t>
                      </a:r>
                    </a:p>
                  </a:txBody>
                  <a:tcPr/>
                </a:tc>
              </a:tr>
              <a:tr h="0">
                <a:tc>
                  <a:txBody>
                    <a:bodyPr/>
                    <a:lstStyle/>
                    <a:p>
                      <a:pPr lvl="0" indent="0" marL="0">
                        <a:buNone/>
                      </a:pPr>
                      <a:r>
                        <a:rPr b="1"/>
                        <a:t>SITE-03</a:t>
                      </a:r>
                    </a:p>
                  </a:txBody>
                </a:tc>
                <a:tc>
                  <a:txBody>
                    <a:bodyPr/>
                    <a:lstStyle/>
                    <a:p>
                      <a:pPr lvl="0" indent="0" marL="0">
                        <a:buNone/>
                      </a:pPr>
                      <a:r>
                        <a:rPr/>
                        <a:t>156</a:t>
                      </a:r>
                    </a:p>
                  </a:txBody>
                </a:tc>
                <a:tc>
                  <a:txBody>
                    <a:bodyPr/>
                    <a:lstStyle/>
                    <a:p>
                      <a:pPr lvl="0" indent="0" marL="0">
                        <a:buNone/>
                      </a:pPr>
                      <a:r>
                        <a:rPr b="1"/>
                        <a:t>20,5 %</a:t>
                      </a:r>
                    </a:p>
                  </a:txBody>
                </a:tc>
              </a:tr>
              <a:tr h="0">
                <a:tc>
                  <a:txBody>
                    <a:bodyPr/>
                    <a:lstStyle/>
                    <a:p>
                      <a:pPr lvl="0" indent="0" marL="0">
                        <a:buNone/>
                      </a:pPr>
                      <a:r>
                        <a:rPr/>
                        <a:t>SITE-02</a:t>
                      </a:r>
                    </a:p>
                  </a:txBody>
                </a:tc>
                <a:tc>
                  <a:txBody>
                    <a:bodyPr/>
                    <a:lstStyle/>
                    <a:p>
                      <a:pPr lvl="0" indent="0" marL="0">
                        <a:buNone/>
                      </a:pPr>
                      <a:r>
                        <a:rPr/>
                        <a:t>168</a:t>
                      </a:r>
                    </a:p>
                  </a:txBody>
                </a:tc>
                <a:tc>
                  <a:txBody>
                    <a:bodyPr/>
                    <a:lstStyle/>
                    <a:p>
                      <a:pPr lvl="0" indent="0" marL="0">
                        <a:buNone/>
                      </a:pPr>
                      <a:r>
                        <a:rPr/>
                        <a:t>15,5 %</a:t>
                      </a:r>
                    </a:p>
                  </a:txBody>
                </a:tc>
              </a:tr>
              <a:tr h="0">
                <a:tc>
                  <a:txBody>
                    <a:bodyPr/>
                    <a:lstStyle/>
                    <a:p>
                      <a:pPr lvl="0" indent="0" marL="0">
                        <a:buNone/>
                      </a:pPr>
                      <a:r>
                        <a:rPr/>
                        <a:t>SITE-06</a:t>
                      </a:r>
                    </a:p>
                  </a:txBody>
                </a:tc>
                <a:tc>
                  <a:txBody>
                    <a:bodyPr/>
                    <a:lstStyle/>
                    <a:p>
                      <a:pPr lvl="0" indent="0" marL="0">
                        <a:buNone/>
                      </a:pPr>
                      <a:r>
                        <a:rPr/>
                        <a:t>125</a:t>
                      </a:r>
                    </a:p>
                  </a:txBody>
                </a:tc>
                <a:tc>
                  <a:txBody>
                    <a:bodyPr/>
                    <a:lstStyle/>
                    <a:p>
                      <a:pPr lvl="0" indent="0" marL="0">
                        <a:buNone/>
                      </a:pPr>
                      <a:r>
                        <a:rPr/>
                        <a:t>13,6 %</a:t>
                      </a:r>
                    </a:p>
                  </a:txBody>
                </a:tc>
              </a:tr>
              <a:tr h="0">
                <a:tc>
                  <a:txBody>
                    <a:bodyPr/>
                    <a:lstStyle/>
                    <a:p>
                      <a:pPr lvl="0" indent="0" marL="0">
                        <a:buNone/>
                      </a:pPr>
                      <a:r>
                        <a:rPr/>
                        <a:t>SITE-05</a:t>
                      </a:r>
                    </a:p>
                  </a:txBody>
                </a:tc>
                <a:tc>
                  <a:txBody>
                    <a:bodyPr/>
                    <a:lstStyle/>
                    <a:p>
                      <a:pPr lvl="0" indent="0" marL="0">
                        <a:buNone/>
                      </a:pPr>
                      <a:r>
                        <a:rPr/>
                        <a:t>142</a:t>
                      </a:r>
                    </a:p>
                  </a:txBody>
                </a:tc>
                <a:tc>
                  <a:txBody>
                    <a:bodyPr/>
                    <a:lstStyle/>
                    <a:p>
                      <a:pPr lvl="0" indent="0" marL="0">
                        <a:buNone/>
                      </a:pPr>
                      <a:r>
                        <a:rPr/>
                        <a:t>11,3 %</a:t>
                      </a:r>
                    </a:p>
                  </a:txBody>
                </a:tc>
              </a:tr>
              <a:tr h="0">
                <a:tc>
                  <a:txBody>
                    <a:bodyPr/>
                    <a:lstStyle/>
                    <a:p>
                      <a:pPr lvl="0" indent="0" marL="0">
                        <a:buNone/>
                      </a:pPr>
                      <a:r>
                        <a:rPr/>
                        <a:t>SITE-01</a:t>
                      </a:r>
                    </a:p>
                  </a:txBody>
                </a:tc>
                <a:tc>
                  <a:txBody>
                    <a:bodyPr/>
                    <a:lstStyle/>
                    <a:p>
                      <a:pPr lvl="0" indent="0" marL="0">
                        <a:buNone/>
                      </a:pPr>
                      <a:r>
                        <a:rPr/>
                        <a:t>188</a:t>
                      </a:r>
                    </a:p>
                  </a:txBody>
                </a:tc>
                <a:tc>
                  <a:txBody>
                    <a:bodyPr/>
                    <a:lstStyle/>
                    <a:p>
                      <a:pPr lvl="0" indent="0" marL="0">
                        <a:buNone/>
                      </a:pPr>
                      <a:r>
                        <a:rPr/>
                        <a:t>11,2 %</a:t>
                      </a:r>
                    </a:p>
                  </a:txBody>
                </a:tc>
              </a:tr>
              <a:tr h="0">
                <a:tc>
                  <a:txBody>
                    <a:bodyPr/>
                    <a:lstStyle/>
                    <a:p>
                      <a:pPr lvl="0" indent="0" marL="0">
                        <a:buNone/>
                      </a:pPr>
                      <a:r>
                        <a:rPr/>
                        <a:t>SITE-04</a:t>
                      </a:r>
                    </a:p>
                  </a:txBody>
                </a:tc>
                <a:tc>
                  <a:txBody>
                    <a:bodyPr/>
                    <a:lstStyle/>
                    <a:p>
                      <a:pPr lvl="0" indent="0" marL="0">
                        <a:buNone/>
                      </a:pPr>
                      <a:r>
                        <a:rPr/>
                        <a:t>205</a:t>
                      </a:r>
                    </a:p>
                  </a:txBody>
                </a:tc>
                <a:tc>
                  <a:txBody>
                    <a:bodyPr/>
                    <a:lstStyle/>
                    <a:p>
                      <a:pPr lvl="0" indent="0" marL="0">
                        <a:buNone/>
                      </a:pPr>
                      <a:r>
                        <a:rPr/>
                        <a:t>11,2 %</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site</a:t>
            </a:r>
          </a:p>
        </p:txBody>
      </p:sp>
      <p:sp>
        <p:nvSpPr>
          <p:cNvPr id="3" name="Content Placeholder 2"/>
          <p:cNvSpPr>
            <a:spLocks noGrp="1"/>
          </p:cNvSpPr>
          <p:nvPr>
            <p:ph idx="1"/>
          </p:nvPr>
        </p:nvSpPr>
        <p:spPr/>
        <p:txBody>
          <a:bodyPr/>
          <a:lstStyle/>
          <a:p>
            <a:pPr lvl="0"/>
            <a:r>
              <a:rPr/>
              <a:t>Le programme abandonne à 13,7 % et un site à 20,5 % — Le chiffre du district est sous le maximum Sphere et ce site 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site — En Python</a:t>
            </a:r>
          </a:p>
        </p:txBody>
      </p:sp>
      <p:sp>
        <p:nvSpPr>
          <p:cNvPr id="3" name="Content Placeholder 2"/>
          <p:cNvSpPr>
            <a:spLocks noGrp="1"/>
          </p:cNvSpPr>
          <p:nvPr>
            <p:ph idx="1"/>
          </p:nvPr>
        </p:nvSpPr>
        <p:spPr/>
        <p:txBody>
          <a:bodyPr/>
          <a:lstStyle/>
          <a:p>
            <a:pPr lvl="0" indent="0">
              <a:buNone/>
            </a:pPr>
            <a:r>
              <a:rPr>
                <a:latin typeface="Courier"/>
              </a:rPr>
              <a:t>flagged </a:t>
            </a:r>
            <a:r>
              <a:rPr>
                <a:solidFill>
                  <a:srgbClr val="666666"/>
                </a:solidFill>
                <a:latin typeface="Courier"/>
              </a:rPr>
              <a:t>=</a:t>
            </a:r>
            <a:r>
              <a:rPr>
                <a:latin typeface="Courier"/>
              </a:rPr>
              <a:t> by_site[(by_site[</a:t>
            </a:r>
            <a:r>
              <a:rPr>
                <a:solidFill>
                  <a:srgbClr val="4070A0"/>
                </a:solidFill>
                <a:latin typeface="Courier"/>
              </a:rPr>
              <a:t>"defaulted"</a:t>
            </a:r>
            <a:r>
              <a:rPr>
                <a:latin typeface="Courier"/>
              </a:rPr>
              <a:t>] </a:t>
            </a:r>
            <a:r>
              <a:rPr>
                <a:solidFill>
                  <a:srgbClr val="666666"/>
                </a:solidFill>
                <a:latin typeface="Courier"/>
              </a:rPr>
              <a:t>&gt;</a:t>
            </a:r>
            <a:r>
              <a:rPr>
                <a:latin typeface="Courier"/>
              </a:rPr>
              <a:t> </a:t>
            </a:r>
            <a:r>
              <a:rPr>
                <a:solidFill>
                  <a:srgbClr val="40A070"/>
                </a:solidFill>
                <a:latin typeface="Courier"/>
              </a:rPr>
              <a:t>0.15</a:t>
            </a:r>
            <a:r>
              <a:rPr>
                <a:latin typeface="Courier"/>
              </a:rPr>
              <a:t>) </a:t>
            </a:r>
            <a:r>
              <a:rPr>
                <a:solidFill>
                  <a:srgbClr val="666666"/>
                </a:solidFill>
                <a:latin typeface="Courier"/>
              </a:rPr>
              <a:t>|</a:t>
            </a:r>
            <a:r>
              <a:rPr>
                <a:latin typeface="Courier"/>
              </a:rPr>
              <a:t> (by_site[</a:t>
            </a:r>
            <a:r>
              <a:rPr>
                <a:solidFill>
                  <a:srgbClr val="4070A0"/>
                </a:solidFill>
                <a:latin typeface="Courier"/>
              </a:rPr>
              <a:t>"cured"</a:t>
            </a:r>
            <a:r>
              <a:rPr>
                <a:latin typeface="Courier"/>
              </a:rPr>
              <a:t>] </a:t>
            </a:r>
            <a:r>
              <a:rPr>
                <a:solidFill>
                  <a:srgbClr val="666666"/>
                </a:solidFill>
                <a:latin typeface="Courier"/>
              </a:rPr>
              <a:t>&lt;</a:t>
            </a:r>
            <a:r>
              <a:rPr>
                <a:latin typeface="Courier"/>
              </a:rPr>
              <a:t> </a:t>
            </a:r>
            <a:r>
              <a:rPr>
                <a:solidFill>
                  <a:srgbClr val="40A070"/>
                </a:solidFill>
                <a:latin typeface="Courier"/>
              </a:rPr>
              <a:t>0.75</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(flagged)</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(by_site)</a:t>
            </a:r>
            <a:r>
              <a:rPr>
                <a:solidFill>
                  <a:srgbClr val="4070A0"/>
                </a:solidFill>
                <a:latin typeface="Courier"/>
              </a:rPr>
              <a:t>}</a:t>
            </a:r>
            <a:r>
              <a:rPr>
                <a:solidFill>
                  <a:srgbClr val="BB6688"/>
                </a:solidFill>
                <a:latin typeface="Courier"/>
              </a:rPr>
              <a:t> sites outside a Sphere standard"</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par site — En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cured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"cured"</a:t>
            </a:r>
            <a:r>
              <a:rPr>
                <a:latin typeface="Courier"/>
              </a:rPr>
              <a:t>),</a:t>
            </a:r>
            <a:br/>
            <a:r>
              <a:rPr>
                <a:latin typeface="Courier"/>
              </a:rPr>
              <a:t>            </a:t>
            </a:r>
            <a:r>
              <a:rPr>
                <a:solidFill>
                  <a:srgbClr val="7D9029"/>
                </a:solidFill>
                <a:latin typeface="Courier"/>
              </a:rPr>
              <a:t>defaulted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"defaulted"</a:t>
            </a:r>
            <a:r>
              <a:rPr>
                <a:latin typeface="Courier"/>
              </a:rPr>
              <a:t>), </a:t>
            </a:r>
            <a:r>
              <a:rPr>
                <a:solidFill>
                  <a:srgbClr val="7D9029"/>
                </a:solidFill>
                <a:latin typeface="Courier"/>
              </a:rPr>
              <a:t>.by =</a:t>
            </a:r>
            <a:r>
              <a:rPr>
                <a:latin typeface="Courier"/>
              </a:rPr>
              <a:t> site_id) </a:t>
            </a:r>
            <a:r>
              <a:rPr>
                <a:solidFill>
                  <a:srgbClr val="4070A0"/>
                </a:solidFill>
                <a:latin typeface="Courier"/>
              </a:rPr>
              <a:t>|&gt;</a:t>
            </a:r>
            <a:br/>
            <a:r>
              <a:rPr>
                <a:latin typeface="Courier"/>
              </a:rPr>
              <a:t>  </a:t>
            </a:r>
            <a:r>
              <a:rPr>
                <a:solidFill>
                  <a:srgbClr val="06287E"/>
                </a:solidFill>
                <a:latin typeface="Courier"/>
              </a:rPr>
              <a:t>filter</a:t>
            </a:r>
            <a:r>
              <a:rPr>
                <a:latin typeface="Courier"/>
              </a:rPr>
              <a:t>(defaulted </a:t>
            </a:r>
            <a:r>
              <a:rPr>
                <a:solidFill>
                  <a:srgbClr val="4070A0"/>
                </a:solidFill>
                <a:latin typeface="Courier"/>
              </a:rPr>
              <a:t>&gt;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cured </a:t>
            </a:r>
            <a:r>
              <a:rPr>
                <a:solidFill>
                  <a:srgbClr val="4070A0"/>
                </a:solidFill>
                <a:latin typeface="Courier"/>
              </a:rPr>
              <a:t>&lt;</a:t>
            </a:r>
            <a:r>
              <a:rPr>
                <a:latin typeface="Courier"/>
              </a:rPr>
              <a:t> </a:t>
            </a:r>
            <a:r>
              <a:rPr>
                <a:solidFill>
                  <a:srgbClr val="40A070"/>
                </a:solidFill>
                <a:latin typeface="Courier"/>
              </a:rPr>
              <a:t>0.75</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cause est en général la distance, non l’observance — En Python</a:t>
            </a:r>
          </a:p>
        </p:txBody>
      </p:sp>
      <p:sp>
        <p:nvSpPr>
          <p:cNvPr id="3" name="Content Placeholder 2"/>
          <p:cNvSpPr>
            <a:spLocks noGrp="1"/>
          </p:cNvSpPr>
          <p:nvPr>
            <p:ph idx="1"/>
          </p:nvPr>
        </p:nvSpPr>
        <p:spPr/>
        <p:txBody>
          <a:bodyPr/>
          <a:lstStyle/>
          <a:p>
            <a:pPr lvl="0" indent="0">
              <a:buNone/>
            </a:pPr>
            <a:r>
              <a:rPr>
                <a:latin typeface="Courier"/>
              </a:rPr>
              <a:t>length_of_stay </a:t>
            </a:r>
            <a:r>
              <a:rPr>
                <a:solidFill>
                  <a:srgbClr val="666666"/>
                </a:solidFill>
                <a:latin typeface="Courier"/>
              </a:rPr>
              <a:t>=</a:t>
            </a:r>
            <a:r>
              <a:rPr>
                <a:latin typeface="Courier"/>
              </a:rPr>
              <a:t> (</a:t>
            </a:r>
            <a:br/>
            <a:r>
              <a:rPr>
                <a:latin typeface="Courier"/>
              </a:rPr>
              <a:t>    pd.to_datetime(performance[</a:t>
            </a:r>
            <a:r>
              <a:rPr>
                <a:solidFill>
                  <a:srgbClr val="4070A0"/>
                </a:solidFill>
                <a:latin typeface="Courier"/>
              </a:rPr>
              <a:t>"discharge_date"</a:t>
            </a:r>
            <a:r>
              <a:rPr>
                <a:latin typeface="Courier"/>
              </a:rPr>
              <a:t>])</a:t>
            </a:r>
            <a:br/>
            <a:r>
              <a:rPr>
                <a:latin typeface="Courier"/>
              </a:rPr>
              <a:t>    </a:t>
            </a:r>
            <a:r>
              <a:rPr>
                <a:solidFill>
                  <a:srgbClr val="666666"/>
                </a:solidFill>
                <a:latin typeface="Courier"/>
              </a:rPr>
              <a:t>-</a:t>
            </a:r>
            <a:r>
              <a:rPr>
                <a:latin typeface="Courier"/>
              </a:rPr>
              <a:t> pd.to_datetime(performance[</a:t>
            </a:r>
            <a:r>
              <a:rPr>
                <a:solidFill>
                  <a:srgbClr val="4070A0"/>
                </a:solidFill>
                <a:latin typeface="Courier"/>
              </a:rPr>
              <a:t>"admission_date"</a:t>
            </a:r>
            <a:r>
              <a:rPr>
                <a:latin typeface="Courier"/>
              </a:rPr>
              <a:t>])</a:t>
            </a:r>
            <a:br/>
            <a:r>
              <a:rPr>
                <a:latin typeface="Courier"/>
              </a:rPr>
              <a:t>).dt.days</a:t>
            </a:r>
            <a:br/>
            <a:br/>
            <a:r>
              <a:rPr>
                <a:solidFill>
                  <a:srgbClr val="008000"/>
                </a:solidFill>
                <a:latin typeface="Courier"/>
              </a:rPr>
              <a:t>print</a:t>
            </a:r>
            <a:r>
              <a:rPr>
                <a:latin typeface="Courier"/>
              </a:rPr>
              <a:t>(performance.assign(stay</a:t>
            </a:r>
            <a:r>
              <a:rPr>
                <a:solidFill>
                  <a:srgbClr val="666666"/>
                </a:solidFill>
                <a:latin typeface="Courier"/>
              </a:rPr>
              <a:t>=</a:t>
            </a:r>
            <a:r>
              <a:rPr>
                <a:latin typeface="Courier"/>
              </a:rPr>
              <a:t>length_of_stay)</a:t>
            </a:r>
            <a:br/>
            <a:r>
              <a:rPr>
                <a:latin typeface="Courier"/>
              </a:rPr>
              <a:t>      .groupby(</a:t>
            </a:r>
            <a:r>
              <a:rPr>
                <a:solidFill>
                  <a:srgbClr val="4070A0"/>
                </a:solidFill>
                <a:latin typeface="Courier"/>
              </a:rPr>
              <a:t>"outcome"</a:t>
            </a:r>
            <a:r>
              <a:rPr>
                <a:latin typeface="Courier"/>
              </a:rPr>
              <a:t>)[</a:t>
            </a:r>
            <a:r>
              <a:rPr>
                <a:solidFill>
                  <a:srgbClr val="4070A0"/>
                </a:solidFill>
                <a:latin typeface="Courier"/>
              </a:rPr>
              <a:t>"stay"</a:t>
            </a:r>
            <a:r>
              <a:rPr>
                <a:latin typeface="Courier"/>
              </a:rPr>
              <a:t>].median().</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cause est en général la distance, non l’observance — En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stay =</a:t>
            </a:r>
            <a:r>
              <a:rPr>
                <a:latin typeface="Courier"/>
              </a:rPr>
              <a:t> </a:t>
            </a:r>
            <a:r>
              <a:rPr>
                <a:solidFill>
                  <a:srgbClr val="06287E"/>
                </a:solidFill>
                <a:latin typeface="Courier"/>
              </a:rPr>
              <a:t>as.integer</a:t>
            </a:r>
            <a:r>
              <a:rPr>
                <a:latin typeface="Courier"/>
              </a:rPr>
              <a:t>(</a:t>
            </a:r>
            <a:r>
              <a:rPr>
                <a:solidFill>
                  <a:srgbClr val="06287E"/>
                </a:solidFill>
                <a:latin typeface="Courier"/>
              </a:rPr>
              <a:t>as.Date</a:t>
            </a:r>
            <a:r>
              <a:rPr>
                <a:latin typeface="Courier"/>
              </a:rPr>
              <a:t>(discharge_date) </a:t>
            </a:r>
            <a:r>
              <a:rPr>
                <a:solidFill>
                  <a:srgbClr val="4070A0"/>
                </a:solidFill>
                <a:latin typeface="Courier"/>
              </a:rPr>
              <a:t>-</a:t>
            </a:r>
            <a:r>
              <a:rPr>
                <a:latin typeface="Courier"/>
              </a:rPr>
              <a:t> </a:t>
            </a:r>
            <a:r>
              <a:rPr>
                <a:solidFill>
                  <a:srgbClr val="06287E"/>
                </a:solidFill>
                <a:latin typeface="Courier"/>
              </a:rPr>
              <a:t>as.Date</a:t>
            </a:r>
            <a:r>
              <a:rPr>
                <a:latin typeface="Courier"/>
              </a:rPr>
              <a:t>(admission_date)))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median_stay =</a:t>
            </a:r>
            <a:r>
              <a:rPr>
                <a:latin typeface="Courier"/>
              </a:rPr>
              <a:t> </a:t>
            </a:r>
            <a:r>
              <a:rPr>
                <a:solidFill>
                  <a:srgbClr val="06287E"/>
                </a:solidFill>
                <a:latin typeface="Courier"/>
              </a:rPr>
              <a:t>median</a:t>
            </a:r>
            <a:r>
              <a:rPr>
                <a:latin typeface="Courier"/>
              </a:rPr>
              <a:t>(stay), </a:t>
            </a:r>
            <a:r>
              <a:rPr>
                <a:solidFill>
                  <a:srgbClr val="7D9029"/>
                </a:solidFill>
                <a:latin typeface="Courier"/>
              </a:rPr>
              <a:t>.by =</a:t>
            </a:r>
            <a:r>
              <a:rPr>
                <a:latin typeface="Courier"/>
              </a:rPr>
              <a:t> outcome)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gain de poids, et les saisies qui ne peuvent pas être justes — En Python</a:t>
            </a:r>
          </a:p>
        </p:txBody>
      </p:sp>
      <p:sp>
        <p:nvSpPr>
          <p:cNvPr id="3" name="Content Placeholder 2"/>
          <p:cNvSpPr>
            <a:spLocks noGrp="1"/>
          </p:cNvSpPr>
          <p:nvPr>
            <p:ph idx="1"/>
          </p:nvPr>
        </p:nvSpPr>
        <p:spPr/>
        <p:txBody>
          <a:bodyPr/>
          <a:lstStyle/>
          <a:p>
            <a:pPr lvl="0" indent="0">
              <a:buNone/>
            </a:pPr>
            <a:r>
              <a:rPr>
                <a:latin typeface="Courier"/>
              </a:rPr>
              <a:t>gain </a:t>
            </a:r>
            <a:r>
              <a:rPr>
                <a:solidFill>
                  <a:srgbClr val="666666"/>
                </a:solidFill>
                <a:latin typeface="Courier"/>
              </a:rPr>
              <a:t>=</a:t>
            </a:r>
            <a:r>
              <a:rPr>
                <a:latin typeface="Courier"/>
              </a:rPr>
              <a:t> (</a:t>
            </a:r>
            <a:br/>
            <a:r>
              <a:rPr>
                <a:latin typeface="Courier"/>
              </a:rPr>
              <a:t>    (performance[</a:t>
            </a:r>
            <a:r>
              <a:rPr>
                <a:solidFill>
                  <a:srgbClr val="4070A0"/>
                </a:solidFill>
                <a:latin typeface="Courier"/>
              </a:rPr>
              <a:t>"weight_discharge_kg"</a:t>
            </a:r>
            <a:r>
              <a:rPr>
                <a:latin typeface="Courier"/>
              </a:rPr>
              <a:t>] </a:t>
            </a:r>
            <a:r>
              <a:rPr>
                <a:solidFill>
                  <a:srgbClr val="666666"/>
                </a:solidFill>
                <a:latin typeface="Courier"/>
              </a:rPr>
              <a:t>-</a:t>
            </a:r>
            <a:r>
              <a:rPr>
                <a:latin typeface="Courier"/>
              </a:rPr>
              <a:t> performance[</a:t>
            </a:r>
            <a:r>
              <a:rPr>
                <a:solidFill>
                  <a:srgbClr val="4070A0"/>
                </a:solidFill>
                <a:latin typeface="Courier"/>
              </a:rPr>
              <a:t>"weight_admission_kg"</a:t>
            </a:r>
            <a:r>
              <a:rPr>
                <a:latin typeface="Courier"/>
              </a:rPr>
              <a:t>])</a:t>
            </a:r>
            <a:br/>
            <a:r>
              <a:rPr>
                <a:latin typeface="Courier"/>
              </a:rPr>
              <a:t>    </a:t>
            </a:r>
            <a:r>
              <a:rPr>
                <a:solidFill>
                  <a:srgbClr val="666666"/>
                </a:solidFill>
                <a:latin typeface="Courier"/>
              </a:rPr>
              <a:t>/</a:t>
            </a:r>
            <a:r>
              <a:rPr>
                <a:latin typeface="Courier"/>
              </a:rPr>
              <a:t> performance[</a:t>
            </a:r>
            <a:r>
              <a:rPr>
                <a:solidFill>
                  <a:srgbClr val="4070A0"/>
                </a:solidFill>
                <a:latin typeface="Courier"/>
              </a:rPr>
              <a:t>"weight_admission_kg"</a:t>
            </a:r>
            <a:r>
              <a:rPr>
                <a:latin typeface="Courier"/>
              </a:rPr>
              <a:t>]</a:t>
            </a:r>
            <a:br/>
            <a:r>
              <a:rPr>
                <a:latin typeface="Courier"/>
              </a:rPr>
              <a:t>    </a:t>
            </a:r>
            <a:r>
              <a:rPr>
                <a:solidFill>
                  <a:srgbClr val="666666"/>
                </a:solidFill>
                <a:latin typeface="Courier"/>
              </a:rPr>
              <a:t>/</a:t>
            </a:r>
            <a:r>
              <a:rPr>
                <a:latin typeface="Courier"/>
              </a:rPr>
              <a:t> length_of_stay </a:t>
            </a:r>
            <a:r>
              <a:rPr>
                <a:solidFill>
                  <a:srgbClr val="666666"/>
                </a:solidFill>
                <a:latin typeface="Courier"/>
              </a:rPr>
              <a:t>*</a:t>
            </a:r>
            <a:r>
              <a:rPr>
                <a:latin typeface="Courier"/>
              </a:rPr>
              <a:t> </a:t>
            </a:r>
            <a:r>
              <a:rPr>
                <a:solidFill>
                  <a:srgbClr val="40A070"/>
                </a:solidFill>
                <a:latin typeface="Courier"/>
              </a:rPr>
              <a:t>1000</a:t>
            </a:r>
            <a:br/>
            <a:r>
              <a:rPr>
                <a:latin typeface="Courier"/>
              </a:rPr>
              <a:t>)</a:t>
            </a:r>
            <a:br/>
            <a:r>
              <a:rPr>
                <a:solidFill>
                  <a:srgbClr val="008000"/>
                </a:solidFill>
                <a:latin typeface="Courier"/>
              </a:rPr>
              <a:t>print</a:t>
            </a:r>
            <a:r>
              <a:rPr>
                <a:latin typeface="Courier"/>
              </a:rPr>
              <a:t>(gain.describe().</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(gain </a:t>
            </a:r>
            <a:r>
              <a:rPr>
                <a:solidFill>
                  <a:srgbClr val="666666"/>
                </a:solidFill>
                <a:latin typeface="Courier"/>
              </a:rPr>
              <a:t>&lt;</a:t>
            </a:r>
            <a:r>
              <a:rPr>
                <a:latin typeface="Courier"/>
              </a:rPr>
              <a:t> </a:t>
            </a:r>
            <a:r>
              <a:rPr>
                <a:solidFill>
                  <a:srgbClr val="40A070"/>
                </a:solidFill>
                <a:latin typeface="Courier"/>
              </a:rPr>
              <a:t>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discharges with weight loss"</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gain de poids, et les saisies qui ne peuvent pas être justes — En R</a:t>
            </a:r>
          </a:p>
        </p:txBody>
      </p:sp>
      <p:sp>
        <p:nvSpPr>
          <p:cNvPr id="3" name="Content Placeholder 2"/>
          <p:cNvSpPr>
            <a:spLocks noGrp="1"/>
          </p:cNvSpPr>
          <p:nvPr>
            <p:ph idx="1"/>
          </p:nvPr>
        </p:nvSpPr>
        <p:spPr/>
        <p:txBody>
          <a:bodyPr/>
          <a:lstStyle/>
          <a:p>
            <a:pPr lvl="0" indent="0">
              <a:buNone/>
            </a:pPr>
            <a:r>
              <a:rPr>
                <a:latin typeface="Courier"/>
              </a:rPr>
              <a:t>performance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gain =</a:t>
            </a:r>
            <a:r>
              <a:rPr>
                <a:latin typeface="Courier"/>
              </a:rPr>
              <a:t> (weight_discharge_kg </a:t>
            </a:r>
            <a:r>
              <a:rPr>
                <a:solidFill>
                  <a:srgbClr val="4070A0"/>
                </a:solidFill>
                <a:latin typeface="Courier"/>
              </a:rPr>
              <a:t>-</a:t>
            </a:r>
            <a:r>
              <a:rPr>
                <a:latin typeface="Courier"/>
              </a:rPr>
              <a:t> weight_admission_kg) </a:t>
            </a:r>
            <a:r>
              <a:rPr>
                <a:solidFill>
                  <a:srgbClr val="4070A0"/>
                </a:solidFill>
                <a:latin typeface="Courier"/>
              </a:rPr>
              <a:t>/</a:t>
            </a:r>
            <a:br/>
            <a:r>
              <a:rPr>
                <a:latin typeface="Courier"/>
              </a:rPr>
              <a:t>                weight_admission_kg </a:t>
            </a:r>
            <a:r>
              <a:rPr>
                <a:solidFill>
                  <a:srgbClr val="4070A0"/>
                </a:solidFill>
                <a:latin typeface="Courier"/>
              </a:rPr>
              <a:t>/</a:t>
            </a:r>
            <a:r>
              <a:rPr>
                <a:latin typeface="Courier"/>
              </a:rPr>
              <a:t> </a:t>
            </a:r>
            <a:r>
              <a:rPr>
                <a:solidFill>
                  <a:srgbClr val="06287E"/>
                </a:solidFill>
                <a:latin typeface="Courier"/>
              </a:rPr>
              <a:t>as.integer</a:t>
            </a:r>
            <a:r>
              <a:rPr>
                <a:latin typeface="Courier"/>
              </a:rPr>
              <a:t>(</a:t>
            </a:r>
            <a:r>
              <a:rPr>
                <a:solidFill>
                  <a:srgbClr val="06287E"/>
                </a:solidFill>
                <a:latin typeface="Courier"/>
              </a:rPr>
              <a:t>as.Date</a:t>
            </a:r>
            <a:r>
              <a:rPr>
                <a:latin typeface="Courier"/>
              </a:rPr>
              <a:t>(discharge_date) </a:t>
            </a:r>
            <a:r>
              <a:rPr>
                <a:solidFill>
                  <a:srgbClr val="4070A0"/>
                </a:solidFill>
                <a:latin typeface="Courier"/>
              </a:rPr>
              <a:t>-</a:t>
            </a:r>
            <a:br/>
            <a:r>
              <a:rPr>
                <a:latin typeface="Courier"/>
              </a:rPr>
              <a:t>                </a:t>
            </a:r>
            <a:r>
              <a:rPr>
                <a:solidFill>
                  <a:srgbClr val="06287E"/>
                </a:solidFill>
                <a:latin typeface="Courier"/>
              </a:rPr>
              <a:t>as.Date</a:t>
            </a:r>
            <a:r>
              <a:rPr>
                <a:latin typeface="Courier"/>
              </a:rPr>
              <a:t>(admission_date)) </a:t>
            </a:r>
            <a:r>
              <a:rPr>
                <a:solidFill>
                  <a:srgbClr val="4070A0"/>
                </a:solidFill>
                <a:latin typeface="Courier"/>
              </a:rPr>
              <a:t>*</a:t>
            </a:r>
            <a:r>
              <a:rPr>
                <a:latin typeface="Courier"/>
              </a:rPr>
              <a:t> </a:t>
            </a:r>
            <a:r>
              <a:rPr>
                <a:solidFill>
                  <a:srgbClr val="40A070"/>
                </a:solidFill>
                <a:latin typeface="Courier"/>
              </a:rPr>
              <a:t>1000</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(gain,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7D9029"/>
                </a:solidFill>
                <a:latin typeface="Courier"/>
              </a:rPr>
              <a:t>negative =</a:t>
            </a:r>
            <a:r>
              <a:rPr>
                <a:latin typeface="Courier"/>
              </a:rPr>
              <a:t> </a:t>
            </a:r>
            <a:r>
              <a:rPr>
                <a:solidFill>
                  <a:srgbClr val="06287E"/>
                </a:solidFill>
                <a:latin typeface="Courier"/>
              </a:rPr>
              <a:t>sum</a:t>
            </a:r>
            <a:r>
              <a:rPr>
                <a:latin typeface="Courier"/>
              </a:rPr>
              <a:t>(gain </a:t>
            </a:r>
            <a:r>
              <a:rPr>
                <a:solidFill>
                  <a:srgbClr val="4070A0"/>
                </a:solidFill>
                <a:latin typeface="Courier"/>
              </a:rPr>
              <a:t>&lt;</a:t>
            </a:r>
            <a:r>
              <a:rPr>
                <a:latin typeface="Courier"/>
              </a:rPr>
              <a:t> </a:t>
            </a:r>
            <a:r>
              <a:rPr>
                <a:solidFill>
                  <a:srgbClr val="40A070"/>
                </a:solidFill>
                <a:latin typeface="Courier"/>
              </a:rPr>
              <a:t>0</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 performance à publier — Exemple</a:t>
            </a:r>
          </a:p>
        </p:txBody>
      </p:sp>
      <p:sp>
        <p:nvSpPr>
          <p:cNvPr id="3" name="Content Placeholder 2"/>
          <p:cNvSpPr>
            <a:spLocks noGrp="1"/>
          </p:cNvSpPr>
          <p:nvPr>
            <p:ph idx="1"/>
          </p:nvPr>
        </p:nvSpPr>
        <p:spPr/>
        <p:txBody>
          <a:bodyPr/>
          <a:lstStyle/>
          <a:p>
            <a:pPr lvl="0" indent="0">
              <a:buNone/>
            </a:pPr>
            <a:r>
              <a:rPr>
                <a:latin typeface="Courier"/>
              </a:rPr>
              <a:t>CMAM performance, 2024
  Admissions                        1,100
  Still in treatment at cut-off        71    excluded: not an outcome
  Transferred                          45    excluded: outcome recorded elsewhere
  Performance denominator             984
  Cured           82.3%   Sphere &gt;75%    pass
  Defaulted       13.7%   Sphere &lt;15%    pass
  Died             1.0%   Sphere &lt;10%    pass
  Non-response     2.9%
  One site (SITE-03, n=156) defaults at 20.5%, outside the Sphere maximum.
  Median stay for defaulters is 24 days against 58 for cured children,
  consistent with distance rather than non-response to treatment.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programme guérit les enfants qu’il admet.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https://data-analysis.cassion.dev/fr/cours/nutrition-analysis-cmam-smart/nutrition-07-cmam-performance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dénominateur qui déplace le taux de guérison de neuf points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Guéris, abandons, décès, non-réponse — au regard des standards minimums Sphere, sur le dénominateur que Sphere spécifie réellement. 82,3 % ou 73,6 %, selon un choix que personne ne documente, et un site hors standard que le chiffre du district masque.</vt:lpwstr>
  </property>
</Properties>
</file>