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figure most programmes report as coverage is a ratio of two things, neither of which is the number of malnourished children. What coverage actually requires, and what to report when you cannot estimate 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Somewhere in almost every CMAM report is a line like this: and underneath it, if you look, the calculation: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expected caseload is itself computed, usually as: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number is not coverage. It is worth being precise about what it is, because it is not useless — it is just not what its label says.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Coverage is a proportion: children treated, over children who needed treatment. The formula above has neither. The numerator is admissions, not children. A child readmitted after relapse is two admissions. The reach lesson in the indicator course made this general point; here it inflates the numerator by whatever the relapse rate is. The denominator is a forecast, not a count. Every term in it is an estimate: the population from a census projection, the prevalence from a survey with its own interval, the incidence correction from a literature value, and the coverage target from a proposal. Multiply four estimates and the product carries all four uncertainties. The coverage target is in the denominator. Look at it again. A programme that targeted 50% coverage divides by half the caseload, so hitting the target reads as 100%. The metric is constructed to reach 100% when the plan is met, which makes it a plan achievement ratio — a perfectly reasonable management indicator, wearing the wrong name.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Take the target out and the same programme reads at half the figure. Nothing about the programme changed.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definition is not in dispute. Coverage is: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and the denominator can only come from finding malnourished children in the population who are not in the programme. No register can supply it, because a register only contains children who came. That is why coverage surveys exist as a separate methodology. The current standards — SQUEAC, SLEAC and their successors — do exactly this: active case-finding in the community, then classify each case found as in or out of the programme.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coverage measures are in use and they answer different questions: State which. They differ by several points and both are called coverage.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coverage survey’s estimate is a number with a wide interval. Its other output is often more actionable: for every case found and not in the programme, the carer is asked why. The answers cluster, and they map to different fixes: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Report the barriers even when the coverage estimate is too imprecise to use. Forty-five interviews cannot pin a coverage figure to five points and can perfectly well tell you that half the missed cases are a screening problem rather than an access problem, and those have different budgets.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Which is most of the time, because a coverage survey costs money the programme usually does not have. Three honest options, and none is to relabel the ratio. Report the plan achievement ratio, correctly named. “Admissions were 68% of the caseload planned for the period” is true, useful for supply planning, and makes no claim about children who never came. Report admissions against expected incident cases, with the assumptions stated. Drop the coverage target from the denominator, list the four inputs and their sources, and label it an estimate of programme reach against expected need. Use the routine-to-survey ratio. The DHIS2 course’s last lesson decomposed the gap between a screening register and a survey; that gap is an indirect signal about who the programme is not seeing, and it is free.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row is the one that matters. “Not estimated” is a finding, and it is a far better line in a report than a number that will be quoted for three years as something it is not.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measure a child, compute a z-score against the WHO standards, apply the case definitions including the clause everyone drops, say where the two admission criteria disagree and why, run a SMART plausibility report and decide whether a survey can be believed, produce a prevalence with an interval and read it against the IPC phases, compute CMAM performance on the denominator Sphere specifies, and say honestly what your programme does and does not know about coverage. That is the nutrition analyst’s job, and it is the first of module 4’s six sector courses. Next in the module is </a:t>
            </a:r>
            <a:r>
              <a:rPr i="1"/>
              <a:t>Public Health and Applied Epidemiology</a:t>
            </a:r>
            <a:r>
              <a:rPr/>
              <a:t> — incidence, prevalence, cascades and coverage for HIV, TB, malaria and immunisation, plus the outbreak curve you may have to draw at short notice. It runs on the vaccination extract this programme has been using since module 2, and it starts where this course’s denominators leave off: with person-time, which is the denominator that makes incidence mean anything at all.</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nutrition-analysis-cmam-smart/nutrition-08-covera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Why admissions over expected caseload is not coverage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figure most programmes report as coverage is a ratio of two things, neither of which is the number of malnourished children. What coverage actually requires, and what to report when you cannot estimate it.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figure everyone reports</a:t>
            </a:r>
          </a:p>
          <a:p>
            <a:pPr lvl="0"/>
            <a:r>
              <a:rPr/>
              <a:t>What it actually measures</a:t>
            </a:r>
          </a:p>
          <a:p>
            <a:pPr lvl="0"/>
            <a:r>
              <a:rPr/>
              <a:t>What coverage requires</a:t>
            </a:r>
          </a:p>
          <a:p>
            <a:pPr lvl="0"/>
            <a:r>
              <a:rPr/>
              <a:t>The barriers question is the useful half</a:t>
            </a:r>
          </a:p>
          <a:p>
            <a:pPr lvl="0"/>
            <a:r>
              <a:rPr/>
              <a:t>What to report when you have no coverage survey</a:t>
            </a:r>
          </a:p>
          <a:p>
            <a:pPr lvl="0"/>
            <a:r>
              <a:rPr/>
              <a:t>Where this course leaves you</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figure everyone reports</a:t>
            </a:r>
          </a:p>
        </p:txBody>
      </p:sp>
      <p:sp>
        <p:nvSpPr>
          <p:cNvPr id="3" name="Content Placeholder 2"/>
          <p:cNvSpPr>
            <a:spLocks noGrp="1"/>
          </p:cNvSpPr>
          <p:nvPr>
            <p:ph idx="1"/>
          </p:nvPr>
        </p:nvSpPr>
        <p:spPr/>
        <p:txBody>
          <a:bodyPr/>
          <a:lstStyle/>
          <a:p>
            <a:pPr lvl="0" indent="0" marL="1270000">
              <a:buNone/>
            </a:pPr>
            <a:r>
              <a:rPr sz="2000"/>
              <a:t>Programme coverage: 68%</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figure everyone reports — Example</a:t>
            </a:r>
          </a:p>
        </p:txBody>
      </p:sp>
      <p:sp>
        <p:nvSpPr>
          <p:cNvPr id="3" name="Content Placeholder 2"/>
          <p:cNvSpPr>
            <a:spLocks noGrp="1"/>
          </p:cNvSpPr>
          <p:nvPr>
            <p:ph idx="1"/>
          </p:nvPr>
        </p:nvSpPr>
        <p:spPr/>
        <p:txBody>
          <a:bodyPr/>
          <a:lstStyle/>
          <a:p>
            <a:pPr lvl="0" indent="0">
              <a:buNone/>
            </a:pPr>
            <a:r>
              <a:rPr>
                <a:latin typeface="Courier"/>
              </a:rPr>
              <a:t>admissions during the period / expected caseload for the period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figure everyone reports — Example</a:t>
            </a:r>
          </a:p>
        </p:txBody>
      </p:sp>
      <p:sp>
        <p:nvSpPr>
          <p:cNvPr id="3" name="Content Placeholder 2"/>
          <p:cNvSpPr>
            <a:spLocks noGrp="1"/>
          </p:cNvSpPr>
          <p:nvPr>
            <p:ph idx="1"/>
          </p:nvPr>
        </p:nvSpPr>
        <p:spPr/>
        <p:txBody>
          <a:bodyPr/>
          <a:lstStyle/>
          <a:p>
            <a:pPr lvl="0" indent="0">
              <a:buNone/>
            </a:pPr>
            <a:r>
              <a:rPr>
                <a:latin typeface="Courier"/>
              </a:rPr>
              <a:t>population under five x GAM prevalence x incidence correction x coverage target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figure everyone reports — In Python</a:t>
            </a:r>
          </a:p>
        </p:txBody>
      </p:sp>
      <p:sp>
        <p:nvSpPr>
          <p:cNvPr id="3" name="Content Placeholder 2"/>
          <p:cNvSpPr>
            <a:spLocks noGrp="1"/>
          </p:cNvSpPr>
          <p:nvPr>
            <p:ph idx="1"/>
          </p:nvPr>
        </p:nvSpPr>
        <p:spPr/>
        <p:txBody>
          <a:bodyPr/>
          <a:lstStyle/>
          <a:p>
            <a:pPr lvl="0" indent="0">
              <a:buNone/>
            </a:pPr>
            <a:r>
              <a:rPr>
                <a:latin typeface="Courier"/>
              </a:rPr>
              <a:t>UNDER_FIVE </a:t>
            </a:r>
            <a:r>
              <a:rPr>
                <a:solidFill>
                  <a:srgbClr val="666666"/>
                </a:solidFill>
                <a:latin typeface="Courier"/>
              </a:rPr>
              <a:t>=</a:t>
            </a:r>
            <a:r>
              <a:rPr>
                <a:latin typeface="Courier"/>
              </a:rPr>
              <a:t> </a:t>
            </a:r>
            <a:r>
              <a:rPr>
                <a:solidFill>
                  <a:srgbClr val="40A070"/>
                </a:solidFill>
                <a:latin typeface="Courier"/>
              </a:rPr>
              <a:t>21500</a:t>
            </a:r>
            <a:br/>
            <a:r>
              <a:rPr>
                <a:latin typeface="Courier"/>
              </a:rPr>
              <a:t>GAM_PREVALENCE </a:t>
            </a:r>
            <a:r>
              <a:rPr>
                <a:solidFill>
                  <a:srgbClr val="666666"/>
                </a:solidFill>
                <a:latin typeface="Courier"/>
              </a:rPr>
              <a:t>=</a:t>
            </a:r>
            <a:r>
              <a:rPr>
                <a:latin typeface="Courier"/>
              </a:rPr>
              <a:t> </a:t>
            </a:r>
            <a:r>
              <a:rPr>
                <a:solidFill>
                  <a:srgbClr val="40A070"/>
                </a:solidFill>
                <a:latin typeface="Courier"/>
              </a:rPr>
              <a:t>0.149</a:t>
            </a:r>
            <a:r>
              <a:rPr>
                <a:latin typeface="Courier"/>
              </a:rPr>
              <a:t>          </a:t>
            </a:r>
            <a:r>
              <a:rPr i="1">
                <a:solidFill>
                  <a:srgbClr val="60A0B0"/>
                </a:solidFill>
                <a:latin typeface="Courier"/>
              </a:rPr>
              <a:t># from the SMART survey</a:t>
            </a:r>
            <a:br/>
            <a:r>
              <a:rPr>
                <a:latin typeface="Courier"/>
              </a:rPr>
              <a:t>INCIDENCE_CORRECTION </a:t>
            </a:r>
            <a:r>
              <a:rPr>
                <a:solidFill>
                  <a:srgbClr val="666666"/>
                </a:solidFill>
                <a:latin typeface="Courier"/>
              </a:rPr>
              <a:t>=</a:t>
            </a:r>
            <a:r>
              <a:rPr>
                <a:latin typeface="Courier"/>
              </a:rPr>
              <a:t> </a:t>
            </a:r>
            <a:r>
              <a:rPr>
                <a:solidFill>
                  <a:srgbClr val="40A070"/>
                </a:solidFill>
                <a:latin typeface="Courier"/>
              </a:rPr>
              <a:t>1.6</a:t>
            </a:r>
            <a:r>
              <a:rPr>
                <a:latin typeface="Courier"/>
              </a:rPr>
              <a:t>      </a:t>
            </a:r>
            <a:r>
              <a:rPr i="1">
                <a:solidFill>
                  <a:srgbClr val="60A0B0"/>
                </a:solidFill>
                <a:latin typeface="Courier"/>
              </a:rPr>
              <a:t># new cases arising over the year</a:t>
            </a:r>
            <a:br/>
            <a:r>
              <a:rPr>
                <a:latin typeface="Courier"/>
              </a:rPr>
              <a:t>COVERAGE_TARGET </a:t>
            </a:r>
            <a:r>
              <a:rPr>
                <a:solidFill>
                  <a:srgbClr val="666666"/>
                </a:solidFill>
                <a:latin typeface="Courier"/>
              </a:rPr>
              <a:t>=</a:t>
            </a:r>
            <a:r>
              <a:rPr>
                <a:latin typeface="Courier"/>
              </a:rPr>
              <a:t> </a:t>
            </a:r>
            <a:r>
              <a:rPr>
                <a:solidFill>
                  <a:srgbClr val="40A070"/>
                </a:solidFill>
                <a:latin typeface="Courier"/>
              </a:rPr>
              <a:t>0.50</a:t>
            </a:r>
            <a:br/>
            <a:br/>
            <a:r>
              <a:rPr>
                <a:latin typeface="Courier"/>
              </a:rPr>
              <a:t>expected </a:t>
            </a:r>
            <a:r>
              <a:rPr>
                <a:solidFill>
                  <a:srgbClr val="666666"/>
                </a:solidFill>
                <a:latin typeface="Courier"/>
              </a:rPr>
              <a:t>=</a:t>
            </a:r>
            <a:r>
              <a:rPr>
                <a:latin typeface="Courier"/>
              </a:rPr>
              <a:t> UNDER_FIVE </a:t>
            </a:r>
            <a:r>
              <a:rPr>
                <a:solidFill>
                  <a:srgbClr val="666666"/>
                </a:solidFill>
                <a:latin typeface="Courier"/>
              </a:rPr>
              <a:t>*</a:t>
            </a:r>
            <a:r>
              <a:rPr>
                <a:latin typeface="Courier"/>
              </a:rPr>
              <a:t> GAM_PREVALENCE </a:t>
            </a:r>
            <a:r>
              <a:rPr>
                <a:solidFill>
                  <a:srgbClr val="666666"/>
                </a:solidFill>
                <a:latin typeface="Courier"/>
              </a:rPr>
              <a:t>*</a:t>
            </a:r>
            <a:r>
              <a:rPr>
                <a:latin typeface="Courier"/>
              </a:rPr>
              <a:t> INCIDENCE_CORRECTION </a:t>
            </a:r>
            <a:r>
              <a:rPr>
                <a:solidFill>
                  <a:srgbClr val="666666"/>
                </a:solidFill>
                <a:latin typeface="Courier"/>
              </a:rPr>
              <a:t>*</a:t>
            </a:r>
            <a:r>
              <a:rPr>
                <a:latin typeface="Courier"/>
              </a:rPr>
              <a:t> COVERAGE_TARGET</a:t>
            </a:r>
            <a:br/>
            <a:r>
              <a:rPr>
                <a:latin typeface="Courier"/>
              </a:rPr>
              <a:t>admissions </a:t>
            </a:r>
            <a:r>
              <a:rPr>
                <a:solidFill>
                  <a:srgbClr val="666666"/>
                </a:solidFill>
                <a:latin typeface="Courier"/>
              </a:rPr>
              <a:t>=</a:t>
            </a:r>
            <a:r>
              <a:rPr>
                <a:latin typeface="Courier"/>
              </a:rPr>
              <a:t> </a:t>
            </a:r>
            <a:r>
              <a:rPr>
                <a:solidFill>
                  <a:srgbClr val="40A070"/>
                </a:solidFill>
                <a:latin typeface="Courier"/>
              </a:rPr>
              <a:t>1100</a:t>
            </a:r>
            <a:br/>
            <a:br/>
            <a:r>
              <a:rPr>
                <a:solidFill>
                  <a:srgbClr val="008000"/>
                </a:solidFill>
                <a:latin typeface="Courier"/>
              </a:rPr>
              <a:t>print</a:t>
            </a:r>
            <a:r>
              <a:rPr>
                <a:latin typeface="Courier"/>
              </a:rPr>
              <a:t>(</a:t>
            </a:r>
            <a:r>
              <a:rPr>
                <a:solidFill>
                  <a:srgbClr val="BB6688"/>
                </a:solidFill>
                <a:latin typeface="Courier"/>
              </a:rPr>
              <a:t>f"expected caseload </a:t>
            </a:r>
            <a:r>
              <a:rPr>
                <a:solidFill>
                  <a:srgbClr val="4070A0"/>
                </a:solidFill>
                <a:latin typeface="Courier"/>
              </a:rPr>
              <a:t>{</a:t>
            </a:r>
            <a:r>
              <a:rPr>
                <a:latin typeface="Courier"/>
              </a:rPr>
              <a:t>expected</a:t>
            </a:r>
            <a:r>
              <a:rPr>
                <a:solidFill>
                  <a:srgbClr val="4070A0"/>
                </a:solidFill>
                <a:latin typeface="Courier"/>
              </a:rPr>
              <a:t>:,.0f}</a:t>
            </a:r>
            <a:r>
              <a:rPr>
                <a:solidFill>
                  <a:srgbClr val="BB6688"/>
                </a:solidFill>
                <a:latin typeface="Courier"/>
              </a:rPr>
              <a:t>; admissions </a:t>
            </a:r>
            <a:r>
              <a:rPr>
                <a:solidFill>
                  <a:srgbClr val="4070A0"/>
                </a:solidFill>
                <a:latin typeface="Courier"/>
              </a:rPr>
              <a:t>{</a:t>
            </a:r>
            <a:r>
              <a:rPr>
                <a:latin typeface="Courier"/>
              </a:rPr>
              <a:t>admissions</a:t>
            </a:r>
            <a:r>
              <a:rPr>
                <a:solidFill>
                  <a:srgbClr val="4070A0"/>
                </a:solidFill>
                <a:latin typeface="Courier"/>
              </a:rPr>
              <a:t>:,}</a:t>
            </a:r>
            <a:r>
              <a:rPr>
                <a:solidFill>
                  <a:srgbClr val="BB6688"/>
                </a:solidFill>
                <a:latin typeface="Courier"/>
              </a:rPr>
              <a:t>; "</a:t>
            </a:r>
            <a:br/>
            <a:r>
              <a:rPr>
                <a:latin typeface="Courier"/>
              </a:rPr>
              <a:t>      </a:t>
            </a:r>
            <a:r>
              <a:rPr>
                <a:solidFill>
                  <a:srgbClr val="BB6688"/>
                </a:solidFill>
                <a:latin typeface="Courier"/>
              </a:rPr>
              <a:t>f"'coverage' </a:t>
            </a:r>
            <a:r>
              <a:rPr>
                <a:solidFill>
                  <a:srgbClr val="4070A0"/>
                </a:solidFill>
                <a:latin typeface="Courier"/>
              </a:rPr>
              <a:t>{</a:t>
            </a:r>
            <a:r>
              <a:rPr>
                <a:latin typeface="Courier"/>
              </a:rPr>
              <a:t>admissions </a:t>
            </a:r>
            <a:r>
              <a:rPr>
                <a:solidFill>
                  <a:srgbClr val="666666"/>
                </a:solidFill>
                <a:latin typeface="Courier"/>
              </a:rPr>
              <a:t>/</a:t>
            </a:r>
            <a:r>
              <a:rPr>
                <a:latin typeface="Courier"/>
              </a:rPr>
              <a:t> expected</a:t>
            </a:r>
            <a:r>
              <a:rPr>
                <a:solidFill>
                  <a:srgbClr val="4070A0"/>
                </a:solidFill>
                <a:latin typeface="Courier"/>
              </a:rPr>
              <a:t>:.0%}</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figure everyone reports — In R</a:t>
            </a:r>
          </a:p>
        </p:txBody>
      </p:sp>
      <p:sp>
        <p:nvSpPr>
          <p:cNvPr id="3" name="Content Placeholder 2"/>
          <p:cNvSpPr>
            <a:spLocks noGrp="1"/>
          </p:cNvSpPr>
          <p:nvPr>
            <p:ph idx="1"/>
          </p:nvPr>
        </p:nvSpPr>
        <p:spPr/>
        <p:txBody>
          <a:bodyPr/>
          <a:lstStyle/>
          <a:p>
            <a:pPr lvl="0" indent="0">
              <a:buNone/>
            </a:pPr>
            <a:r>
              <a:rPr>
                <a:latin typeface="Courier"/>
              </a:rPr>
              <a:t>expected </a:t>
            </a:r>
            <a:r>
              <a:rPr>
                <a:solidFill>
                  <a:srgbClr val="007020"/>
                </a:solidFill>
                <a:latin typeface="Courier"/>
              </a:rPr>
              <a:t>&lt;-</a:t>
            </a:r>
            <a:r>
              <a:rPr>
                <a:latin typeface="Courier"/>
              </a:rPr>
              <a:t> </a:t>
            </a:r>
            <a:r>
              <a:rPr>
                <a:solidFill>
                  <a:srgbClr val="40A070"/>
                </a:solidFill>
                <a:latin typeface="Courier"/>
              </a:rPr>
              <a:t>21500</a:t>
            </a:r>
            <a:r>
              <a:rPr>
                <a:latin typeface="Courier"/>
              </a:rPr>
              <a:t> </a:t>
            </a:r>
            <a:r>
              <a:rPr>
                <a:solidFill>
                  <a:srgbClr val="4070A0"/>
                </a:solidFill>
                <a:latin typeface="Courier"/>
              </a:rPr>
              <a:t>*</a:t>
            </a:r>
            <a:r>
              <a:rPr>
                <a:latin typeface="Courier"/>
              </a:rPr>
              <a:t> </a:t>
            </a:r>
            <a:r>
              <a:rPr>
                <a:solidFill>
                  <a:srgbClr val="40A070"/>
                </a:solidFill>
                <a:latin typeface="Courier"/>
              </a:rPr>
              <a:t>0.149</a:t>
            </a:r>
            <a:r>
              <a:rPr>
                <a:latin typeface="Courier"/>
              </a:rPr>
              <a:t> </a:t>
            </a:r>
            <a:r>
              <a:rPr>
                <a:solidFill>
                  <a:srgbClr val="4070A0"/>
                </a:solidFill>
                <a:latin typeface="Courier"/>
              </a:rPr>
              <a:t>*</a:t>
            </a:r>
            <a:r>
              <a:rPr>
                <a:latin typeface="Courier"/>
              </a:rPr>
              <a:t> </a:t>
            </a:r>
            <a:r>
              <a:rPr>
                <a:solidFill>
                  <a:srgbClr val="40A070"/>
                </a:solidFill>
                <a:latin typeface="Courier"/>
              </a:rPr>
              <a:t>1.6</a:t>
            </a:r>
            <a:r>
              <a:rPr>
                <a:latin typeface="Courier"/>
              </a:rPr>
              <a:t> </a:t>
            </a:r>
            <a:r>
              <a:rPr>
                <a:solidFill>
                  <a:srgbClr val="4070A0"/>
                </a:solidFill>
                <a:latin typeface="Courier"/>
              </a:rPr>
              <a:t>*</a:t>
            </a:r>
            <a:r>
              <a:rPr>
                <a:latin typeface="Courier"/>
              </a:rPr>
              <a:t> </a:t>
            </a:r>
            <a:r>
              <a:rPr>
                <a:solidFill>
                  <a:srgbClr val="40A070"/>
                </a:solidFill>
                <a:latin typeface="Courier"/>
              </a:rPr>
              <a:t>0.50</a:t>
            </a:r>
            <a:br/>
            <a:r>
              <a:rPr>
                <a:solidFill>
                  <a:srgbClr val="06287E"/>
                </a:solidFill>
                <a:latin typeface="Courier"/>
              </a:rPr>
              <a:t>c</a:t>
            </a:r>
            <a:r>
              <a:rPr>
                <a:latin typeface="Courier"/>
              </a:rPr>
              <a:t>(</a:t>
            </a:r>
            <a:r>
              <a:rPr>
                <a:solidFill>
                  <a:srgbClr val="7D9029"/>
                </a:solidFill>
                <a:latin typeface="Courier"/>
              </a:rPr>
              <a:t>expected =</a:t>
            </a:r>
            <a:r>
              <a:rPr>
                <a:latin typeface="Courier"/>
              </a:rPr>
              <a:t> expected, </a:t>
            </a:r>
            <a:r>
              <a:rPr>
                <a:solidFill>
                  <a:srgbClr val="7D9029"/>
                </a:solidFill>
                <a:latin typeface="Courier"/>
              </a:rPr>
              <a:t>ratio =</a:t>
            </a:r>
            <a:r>
              <a:rPr>
                <a:latin typeface="Courier"/>
              </a:rPr>
              <a:t> </a:t>
            </a:r>
            <a:r>
              <a:rPr>
                <a:solidFill>
                  <a:srgbClr val="40A070"/>
                </a:solidFill>
                <a:latin typeface="Courier"/>
              </a:rPr>
              <a:t>1100</a:t>
            </a:r>
            <a:r>
              <a:rPr>
                <a:latin typeface="Courier"/>
              </a:rPr>
              <a:t> </a:t>
            </a:r>
            <a:r>
              <a:rPr>
                <a:solidFill>
                  <a:srgbClr val="4070A0"/>
                </a:solidFill>
                <a:latin typeface="Courier"/>
              </a:rPr>
              <a:t>/</a:t>
            </a:r>
            <a:r>
              <a:rPr>
                <a:latin typeface="Courier"/>
              </a:rPr>
              <a:t> expected)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figure everyone reports</a:t>
            </a:r>
          </a:p>
        </p:txBody>
      </p:sp>
      <p:sp>
        <p:nvSpPr>
          <p:cNvPr id="3" name="Content Placeholder 2"/>
          <p:cNvSpPr>
            <a:spLocks noGrp="1"/>
          </p:cNvSpPr>
          <p:nvPr>
            <p:ph idx="1"/>
          </p:nvPr>
        </p:nvSpPr>
        <p:spPr/>
        <p:txBody>
          <a:bodyPr/>
          <a:lstStyle/>
          <a:p>
            <a:pPr lvl="0"/>
            <a:r>
              <a:rPr/>
              <a:t>That number is not coverage — It is worth being precise about what it is, because it is not useless — it is just not…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actually measures</a:t>
            </a:r>
          </a:p>
        </p:txBody>
      </p:sp>
      <p:sp>
        <p:nvSpPr>
          <p:cNvPr id="3" name="Content Placeholder 2"/>
          <p:cNvSpPr>
            <a:spLocks noGrp="1"/>
          </p:cNvSpPr>
          <p:nvPr>
            <p:ph idx="1"/>
          </p:nvPr>
        </p:nvSpPr>
        <p:spPr/>
        <p:txBody>
          <a:bodyPr/>
          <a:lstStyle/>
          <a:p>
            <a:pPr lvl="0"/>
            <a:r>
              <a:rPr/>
              <a:t>The numerator is admissions, not children — A child readmitted after relapse is two admissions</a:t>
            </a:r>
          </a:p>
          <a:p>
            <a:pPr lvl="0"/>
            <a:r>
              <a:rPr/>
              <a:t>The denominator is a forecast, not a count — Every term in it is an estimate: the population from a census projection,…</a:t>
            </a:r>
          </a:p>
          <a:p>
            <a:pPr lvl="0"/>
            <a:r>
              <a:rPr/>
              <a:t>The coverage target is in the denominator — Look at it again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actually measures — In Python</a:t>
            </a:r>
          </a:p>
        </p:txBody>
      </p:sp>
      <p:sp>
        <p:nvSpPr>
          <p:cNvPr id="3" name="Content Placeholder 2"/>
          <p:cNvSpPr>
            <a:spLocks noGrp="1"/>
          </p:cNvSpPr>
          <p:nvPr>
            <p:ph idx="1"/>
          </p:nvPr>
        </p:nvSpPr>
        <p:spPr/>
        <p:txBody>
          <a:bodyPr/>
          <a:lstStyle/>
          <a:p>
            <a:pPr lvl="0" indent="0">
              <a:buNone/>
            </a:pPr>
            <a:r>
              <a:rPr>
                <a:latin typeface="Courier"/>
              </a:rPr>
              <a:t>without_target </a:t>
            </a:r>
            <a:r>
              <a:rPr>
                <a:solidFill>
                  <a:srgbClr val="666666"/>
                </a:solidFill>
                <a:latin typeface="Courier"/>
              </a:rPr>
              <a:t>=</a:t>
            </a:r>
            <a:r>
              <a:rPr>
                <a:latin typeface="Courier"/>
              </a:rPr>
              <a:t> admissions </a:t>
            </a:r>
            <a:r>
              <a:rPr>
                <a:solidFill>
                  <a:srgbClr val="666666"/>
                </a:solidFill>
                <a:latin typeface="Courier"/>
              </a:rPr>
              <a:t>/</a:t>
            </a:r>
            <a:r>
              <a:rPr>
                <a:latin typeface="Courier"/>
              </a:rPr>
              <a:t> (UNDER_FIVE </a:t>
            </a:r>
            <a:r>
              <a:rPr>
                <a:solidFill>
                  <a:srgbClr val="666666"/>
                </a:solidFill>
                <a:latin typeface="Courier"/>
              </a:rPr>
              <a:t>*</a:t>
            </a:r>
            <a:r>
              <a:rPr>
                <a:latin typeface="Courier"/>
              </a:rPr>
              <a:t> GAM_PREVALENCE </a:t>
            </a:r>
            <a:r>
              <a:rPr>
                <a:solidFill>
                  <a:srgbClr val="666666"/>
                </a:solidFill>
                <a:latin typeface="Courier"/>
              </a:rPr>
              <a:t>*</a:t>
            </a:r>
            <a:r>
              <a:rPr>
                <a:latin typeface="Courier"/>
              </a:rPr>
              <a:t> INCIDENCE_CORRECTION)</a:t>
            </a:r>
            <a:br/>
            <a:r>
              <a:rPr>
                <a:solidFill>
                  <a:srgbClr val="008000"/>
                </a:solidFill>
                <a:latin typeface="Courier"/>
              </a:rPr>
              <a:t>print</a:t>
            </a:r>
            <a:r>
              <a:rPr>
                <a:latin typeface="Courier"/>
              </a:rPr>
              <a:t>(</a:t>
            </a:r>
            <a:r>
              <a:rPr>
                <a:solidFill>
                  <a:srgbClr val="BB6688"/>
                </a:solidFill>
                <a:latin typeface="Courier"/>
              </a:rPr>
              <a:t>f"ratio without the coverage target in the denominator: </a:t>
            </a:r>
            <a:r>
              <a:rPr>
                <a:solidFill>
                  <a:srgbClr val="4070A0"/>
                </a:solidFill>
                <a:latin typeface="Courier"/>
              </a:rPr>
              <a:t>{</a:t>
            </a:r>
            <a:r>
              <a:rPr>
                <a:latin typeface="Courier"/>
              </a:rPr>
              <a:t>without_target</a:t>
            </a:r>
            <a:r>
              <a:rPr>
                <a:solidFill>
                  <a:srgbClr val="4070A0"/>
                </a:solidFill>
                <a:latin typeface="Courier"/>
              </a:rPr>
              <a:t>:.0%}</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actually measures — In R</a:t>
            </a:r>
          </a:p>
        </p:txBody>
      </p:sp>
      <p:sp>
        <p:nvSpPr>
          <p:cNvPr id="3" name="Content Placeholder 2"/>
          <p:cNvSpPr>
            <a:spLocks noGrp="1"/>
          </p:cNvSpPr>
          <p:nvPr>
            <p:ph idx="1"/>
          </p:nvPr>
        </p:nvSpPr>
        <p:spPr/>
        <p:txBody>
          <a:bodyPr/>
          <a:lstStyle/>
          <a:p>
            <a:pPr lvl="0" indent="0">
              <a:buNone/>
            </a:pPr>
            <a:r>
              <a:rPr>
                <a:solidFill>
                  <a:srgbClr val="40A070"/>
                </a:solidFill>
                <a:latin typeface="Courier"/>
              </a:rPr>
              <a:t>1100</a:t>
            </a:r>
            <a:r>
              <a:rPr>
                <a:latin typeface="Courier"/>
              </a:rPr>
              <a:t> </a:t>
            </a:r>
            <a:r>
              <a:rPr>
                <a:solidFill>
                  <a:srgbClr val="4070A0"/>
                </a:solidFill>
                <a:latin typeface="Courier"/>
              </a:rPr>
              <a:t>/</a:t>
            </a:r>
            <a:r>
              <a:rPr>
                <a:latin typeface="Courier"/>
              </a:rPr>
              <a:t> (</a:t>
            </a:r>
            <a:r>
              <a:rPr>
                <a:solidFill>
                  <a:srgbClr val="40A070"/>
                </a:solidFill>
                <a:latin typeface="Courier"/>
              </a:rPr>
              <a:t>21500</a:t>
            </a:r>
            <a:r>
              <a:rPr>
                <a:latin typeface="Courier"/>
              </a:rPr>
              <a:t> </a:t>
            </a:r>
            <a:r>
              <a:rPr>
                <a:solidFill>
                  <a:srgbClr val="4070A0"/>
                </a:solidFill>
                <a:latin typeface="Courier"/>
              </a:rPr>
              <a:t>*</a:t>
            </a:r>
            <a:r>
              <a:rPr>
                <a:latin typeface="Courier"/>
              </a:rPr>
              <a:t> </a:t>
            </a:r>
            <a:r>
              <a:rPr>
                <a:solidFill>
                  <a:srgbClr val="40A070"/>
                </a:solidFill>
                <a:latin typeface="Courier"/>
              </a:rPr>
              <a:t>0.149</a:t>
            </a:r>
            <a:r>
              <a:rPr>
                <a:latin typeface="Courier"/>
              </a:rPr>
              <a:t> </a:t>
            </a:r>
            <a:r>
              <a:rPr>
                <a:solidFill>
                  <a:srgbClr val="4070A0"/>
                </a:solidFill>
                <a:latin typeface="Courier"/>
              </a:rPr>
              <a:t>*</a:t>
            </a:r>
            <a:r>
              <a:rPr>
                <a:latin typeface="Courier"/>
              </a:rPr>
              <a:t> </a:t>
            </a:r>
            <a:r>
              <a:rPr>
                <a:solidFill>
                  <a:srgbClr val="40A070"/>
                </a:solidFill>
                <a:latin typeface="Courier"/>
              </a:rPr>
              <a:t>1.6</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coverage requires — Example</a:t>
            </a:r>
          </a:p>
        </p:txBody>
      </p:sp>
      <p:sp>
        <p:nvSpPr>
          <p:cNvPr id="3" name="Content Placeholder 2"/>
          <p:cNvSpPr>
            <a:spLocks noGrp="1"/>
          </p:cNvSpPr>
          <p:nvPr>
            <p:ph idx="1"/>
          </p:nvPr>
        </p:nvSpPr>
        <p:spPr/>
        <p:txBody>
          <a:bodyPr/>
          <a:lstStyle/>
          <a:p>
            <a:pPr lvl="0" indent="0">
              <a:buNone/>
            </a:pPr>
            <a:r>
              <a:rPr>
                <a:latin typeface="Courier"/>
              </a:rPr>
              <a:t>children with SAM currently in the programme
------------------------------------------------
children with SAM in the population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coverage requires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What a coverage survey produces, and a register never can</a:t>
            </a:r>
            <a:br/>
            <a:r>
              <a:rPr>
                <a:latin typeface="Courier"/>
              </a:rPr>
              <a:t>cases_found </a:t>
            </a:r>
            <a:r>
              <a:rPr>
                <a:solidFill>
                  <a:srgbClr val="666666"/>
                </a:solidFill>
                <a:latin typeface="Courier"/>
              </a:rPr>
              <a:t>=</a:t>
            </a:r>
            <a:r>
              <a:rPr>
                <a:latin typeface="Courier"/>
              </a:rPr>
              <a:t> </a:t>
            </a:r>
            <a:r>
              <a:rPr>
                <a:solidFill>
                  <a:srgbClr val="40A070"/>
                </a:solidFill>
                <a:latin typeface="Courier"/>
              </a:rPr>
              <a:t>84</a:t>
            </a:r>
            <a:br/>
            <a:r>
              <a:rPr>
                <a:latin typeface="Courier"/>
              </a:rPr>
              <a:t>cases_in_programme </a:t>
            </a:r>
            <a:r>
              <a:rPr>
                <a:solidFill>
                  <a:srgbClr val="666666"/>
                </a:solidFill>
                <a:latin typeface="Courier"/>
              </a:rPr>
              <a:t>=</a:t>
            </a:r>
            <a:r>
              <a:rPr>
                <a:latin typeface="Courier"/>
              </a:rPr>
              <a:t> </a:t>
            </a:r>
            <a:r>
              <a:rPr>
                <a:solidFill>
                  <a:srgbClr val="40A070"/>
                </a:solidFill>
                <a:latin typeface="Courier"/>
              </a:rPr>
              <a:t>39</a:t>
            </a:r>
            <a:br/>
            <a:r>
              <a:rPr>
                <a:solidFill>
                  <a:srgbClr val="008000"/>
                </a:solidFill>
                <a:latin typeface="Courier"/>
              </a:rPr>
              <a:t>print</a:t>
            </a:r>
            <a:r>
              <a:rPr>
                <a:latin typeface="Courier"/>
              </a:rPr>
              <a:t>(</a:t>
            </a:r>
            <a:r>
              <a:rPr>
                <a:solidFill>
                  <a:srgbClr val="BB6688"/>
                </a:solidFill>
                <a:latin typeface="Courier"/>
              </a:rPr>
              <a:t>f"point coverage: </a:t>
            </a:r>
            <a:r>
              <a:rPr>
                <a:solidFill>
                  <a:srgbClr val="4070A0"/>
                </a:solidFill>
                <a:latin typeface="Courier"/>
              </a:rPr>
              <a:t>{</a:t>
            </a:r>
            <a:r>
              <a:rPr>
                <a:latin typeface="Courier"/>
              </a:rPr>
              <a:t>cases_in_programme </a:t>
            </a:r>
            <a:r>
              <a:rPr>
                <a:solidFill>
                  <a:srgbClr val="666666"/>
                </a:solidFill>
                <a:latin typeface="Courier"/>
              </a:rPr>
              <a:t>/</a:t>
            </a:r>
            <a:r>
              <a:rPr>
                <a:latin typeface="Courier"/>
              </a:rPr>
              <a:t> cases_found</a:t>
            </a:r>
            <a:r>
              <a:rPr>
                <a:solidFill>
                  <a:srgbClr val="4070A0"/>
                </a:solidFill>
                <a:latin typeface="Courier"/>
              </a:rPr>
              <a:t>:.0%}</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coverage requires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point_coverage =</a:t>
            </a:r>
            <a:r>
              <a:rPr>
                <a:latin typeface="Courier"/>
              </a:rPr>
              <a:t> </a:t>
            </a:r>
            <a:r>
              <a:rPr>
                <a:solidFill>
                  <a:srgbClr val="40A070"/>
                </a:solidFill>
                <a:latin typeface="Courier"/>
              </a:rPr>
              <a:t>39</a:t>
            </a:r>
            <a:r>
              <a:rPr>
                <a:latin typeface="Courier"/>
              </a:rPr>
              <a:t> </a:t>
            </a:r>
            <a:r>
              <a:rPr>
                <a:solidFill>
                  <a:srgbClr val="4070A0"/>
                </a:solidFill>
                <a:latin typeface="Courier"/>
              </a:rPr>
              <a:t>/</a:t>
            </a:r>
            <a:r>
              <a:rPr>
                <a:latin typeface="Courier"/>
              </a:rPr>
              <a:t> </a:t>
            </a:r>
            <a:r>
              <a:rPr>
                <a:solidFill>
                  <a:srgbClr val="40A070"/>
                </a:solidFill>
                <a:latin typeface="Courier"/>
              </a:rPr>
              <a:t>84</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coverage requires</a:t>
            </a:r>
          </a:p>
        </p:txBody>
      </p:sp>
      <p:sp>
        <p:nvSpPr>
          <p:cNvPr id="3" name="Content Placeholder 2"/>
          <p:cNvSpPr>
            <a:spLocks noGrp="1"/>
          </p:cNvSpPr>
          <p:nvPr>
            <p:ph idx="1"/>
          </p:nvPr>
        </p:nvSpPr>
        <p:spPr/>
        <p:txBody>
          <a:bodyPr/>
          <a:lstStyle/>
          <a:p>
            <a:pPr lvl="0"/>
            <a:r>
              <a:rPr b="1"/>
              <a:t>Point coverage</a:t>
            </a:r>
            <a:r>
              <a:rPr/>
              <a:t> — cases currently in the programme, over cases found. Suits a programme with short treatment…</a:t>
            </a:r>
          </a:p>
          <a:p>
            <a:pPr lvl="0"/>
            <a:r>
              <a:rPr b="1"/>
              <a:t>Period coverage</a:t>
            </a:r>
            <a:r>
              <a:rPr/>
              <a:t> — cases in the programme or recently discharged cured, over cases found. Suits longer episodes, and…</a:t>
            </a:r>
          </a:p>
          <a:p>
            <a:pPr lvl="0"/>
            <a:r>
              <a:rPr/>
              <a:t>State which — They differ by several points and both are called coverage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barriers question is the useful half</a:t>
            </a:r>
          </a:p>
        </p:txBody>
      </p:sp>
      <p:sp>
        <p:nvSpPr>
          <p:cNvPr id="3" name="Content Placeholder 2"/>
          <p:cNvSpPr>
            <a:spLocks noGrp="1"/>
          </p:cNvSpPr>
          <p:nvPr>
            <p:ph idx="1"/>
          </p:nvPr>
        </p:nvSpPr>
        <p:spPr/>
        <p:txBody>
          <a:bodyPr/>
          <a:lstStyle/>
          <a:p>
            <a:pPr lvl="0"/>
            <a:r>
              <a:rPr b="1"/>
              <a:t>Did not know the child was malnourished</a:t>
            </a:r>
            <a:r>
              <a:rPr/>
              <a:t> — screening and community awareness.</a:t>
            </a:r>
          </a:p>
          <a:p>
            <a:pPr lvl="0"/>
            <a:r>
              <a:rPr b="1"/>
              <a:t>Did not know the programme existed</a:t>
            </a:r>
            <a:r>
              <a:rPr/>
              <a:t> — mobilisation.</a:t>
            </a:r>
          </a:p>
          <a:p>
            <a:pPr lvl="0"/>
            <a:r>
              <a:rPr b="1"/>
              <a:t>Distance, cost, time</a:t>
            </a:r>
            <a:r>
              <a:rPr/>
              <a:t> — decentralisation, which is also the defaulting cause from the previous lesson.</a:t>
            </a:r>
          </a:p>
          <a:p>
            <a:pPr lvl="0"/>
            <a:r>
              <a:rPr b="1"/>
              <a:t>Rejected previously</a:t>
            </a:r>
            <a:r>
              <a:rPr/>
              <a:t> — an admission criterion problem, and lesson 4 explains how a child can be rejected on one…</a:t>
            </a:r>
          </a:p>
          <a:p>
            <a:pPr lvl="0"/>
            <a:r>
              <a:rPr b="1"/>
              <a:t>Stigma, or a previous bad experience</a:t>
            </a:r>
            <a:r>
              <a:rPr/>
              <a:t> — quality of care.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barriers question is the useful half — In Python</a:t>
            </a:r>
          </a:p>
        </p:txBody>
      </p:sp>
      <p:sp>
        <p:nvSpPr>
          <p:cNvPr id="3" name="Content Placeholder 2"/>
          <p:cNvSpPr>
            <a:spLocks noGrp="1"/>
          </p:cNvSpPr>
          <p:nvPr>
            <p:ph idx="1"/>
          </p:nvPr>
        </p:nvSpPr>
        <p:spPr/>
        <p:txBody>
          <a:bodyPr/>
          <a:lstStyle/>
          <a:p>
            <a:pPr lvl="0" indent="0">
              <a:buNone/>
            </a:pPr>
            <a:r>
              <a:rPr>
                <a:latin typeface="Courier"/>
              </a:rPr>
              <a:t>barriers </a:t>
            </a:r>
            <a:r>
              <a:rPr>
                <a:solidFill>
                  <a:srgbClr val="666666"/>
                </a:solidFill>
                <a:latin typeface="Courier"/>
              </a:rPr>
              <a:t>=</a:t>
            </a:r>
            <a:r>
              <a:rPr>
                <a:latin typeface="Courier"/>
              </a:rPr>
              <a:t> pd.DataFrame({</a:t>
            </a:r>
            <a:br/>
            <a:r>
              <a:rPr>
                <a:latin typeface="Courier"/>
              </a:rPr>
              <a:t>    </a:t>
            </a:r>
            <a:r>
              <a:rPr>
                <a:solidFill>
                  <a:srgbClr val="4070A0"/>
                </a:solidFill>
                <a:latin typeface="Courier"/>
              </a:rPr>
              <a:t>"barrier"</a:t>
            </a:r>
            <a:r>
              <a:rPr>
                <a:latin typeface="Courier"/>
              </a:rPr>
              <a:t>: [</a:t>
            </a:r>
            <a:r>
              <a:rPr>
                <a:solidFill>
                  <a:srgbClr val="4070A0"/>
                </a:solidFill>
                <a:latin typeface="Courier"/>
              </a:rPr>
              <a:t>"Did not know child was malnourished"</a:t>
            </a:r>
            <a:r>
              <a:rPr>
                <a:latin typeface="Courier"/>
              </a:rPr>
              <a:t>, </a:t>
            </a:r>
            <a:r>
              <a:rPr>
                <a:solidFill>
                  <a:srgbClr val="4070A0"/>
                </a:solidFill>
                <a:latin typeface="Courier"/>
              </a:rPr>
              <a:t>"Distance"</a:t>
            </a:r>
            <a:r>
              <a:rPr>
                <a:latin typeface="Courier"/>
              </a:rPr>
              <a:t>,</a:t>
            </a:r>
            <a:br/>
            <a:r>
              <a:rPr>
                <a:latin typeface="Courier"/>
              </a:rPr>
              <a:t>                </a:t>
            </a:r>
            <a:r>
              <a:rPr>
                <a:solidFill>
                  <a:srgbClr val="4070A0"/>
                </a:solidFill>
                <a:latin typeface="Courier"/>
              </a:rPr>
              <a:t>"Did not know programme existed"</a:t>
            </a:r>
            <a:r>
              <a:rPr>
                <a:latin typeface="Courier"/>
              </a:rPr>
              <a:t>, </a:t>
            </a:r>
            <a:r>
              <a:rPr>
                <a:solidFill>
                  <a:srgbClr val="4070A0"/>
                </a:solidFill>
                <a:latin typeface="Courier"/>
              </a:rPr>
              <a:t>"Previously rejected"</a:t>
            </a:r>
            <a:r>
              <a:rPr>
                <a:latin typeface="Courier"/>
              </a:rPr>
              <a:t>,</a:t>
            </a:r>
            <a:br/>
            <a:r>
              <a:rPr>
                <a:latin typeface="Courier"/>
              </a:rPr>
              <a:t>                </a:t>
            </a:r>
            <a:r>
              <a:rPr>
                <a:solidFill>
                  <a:srgbClr val="4070A0"/>
                </a:solidFill>
                <a:latin typeface="Courier"/>
              </a:rPr>
              <a:t>"Carer unavailable"</a:t>
            </a:r>
            <a:r>
              <a:rPr>
                <a:latin typeface="Courier"/>
              </a:rPr>
              <a:t>],</a:t>
            </a:r>
            <a:br/>
            <a:r>
              <a:rPr>
                <a:latin typeface="Courier"/>
              </a:rPr>
              <a:t>    </a:t>
            </a:r>
            <a:r>
              <a:rPr>
                <a:solidFill>
                  <a:srgbClr val="4070A0"/>
                </a:solidFill>
                <a:latin typeface="Courier"/>
              </a:rPr>
              <a:t>"cases"</a:t>
            </a:r>
            <a:r>
              <a:rPr>
                <a:latin typeface="Courier"/>
              </a:rPr>
              <a:t>: [</a:t>
            </a:r>
            <a:r>
              <a:rPr>
                <a:solidFill>
                  <a:srgbClr val="40A070"/>
                </a:solidFill>
                <a:latin typeface="Courier"/>
              </a:rPr>
              <a:t>17</a:t>
            </a:r>
            <a:r>
              <a:rPr>
                <a:latin typeface="Courier"/>
              </a:rPr>
              <a:t>, </a:t>
            </a:r>
            <a:r>
              <a:rPr>
                <a:solidFill>
                  <a:srgbClr val="40A070"/>
                </a:solidFill>
                <a:latin typeface="Courier"/>
              </a:rPr>
              <a:t>12</a:t>
            </a:r>
            <a:r>
              <a:rPr>
                <a:latin typeface="Courier"/>
              </a:rPr>
              <a:t>, </a:t>
            </a:r>
            <a:r>
              <a:rPr>
                <a:solidFill>
                  <a:srgbClr val="40A070"/>
                </a:solidFill>
                <a:latin typeface="Courier"/>
              </a:rPr>
              <a:t>8</a:t>
            </a:r>
            <a:r>
              <a:rPr>
                <a:latin typeface="Courier"/>
              </a:rPr>
              <a:t>, </a:t>
            </a:r>
            <a:r>
              <a:rPr>
                <a:solidFill>
                  <a:srgbClr val="40A070"/>
                </a:solidFill>
                <a:latin typeface="Courier"/>
              </a:rPr>
              <a:t>5</a:t>
            </a:r>
            <a:r>
              <a:rPr>
                <a:latin typeface="Courier"/>
              </a:rPr>
              <a:t>, </a:t>
            </a:r>
            <a:r>
              <a:rPr>
                <a:solidFill>
                  <a:srgbClr val="40A070"/>
                </a:solidFill>
                <a:latin typeface="Courier"/>
              </a:rPr>
              <a:t>3</a:t>
            </a:r>
            <a:r>
              <a:rPr>
                <a:latin typeface="Courier"/>
              </a:rPr>
              <a:t>],</a:t>
            </a:r>
            <a:br/>
            <a:r>
              <a:rPr>
                <a:latin typeface="Courier"/>
              </a:rPr>
              <a:t>})</a:t>
            </a:r>
            <a:br/>
            <a:r>
              <a:rPr>
                <a:latin typeface="Courier"/>
              </a:rPr>
              <a:t>barriers[</a:t>
            </a:r>
            <a:r>
              <a:rPr>
                <a:solidFill>
                  <a:srgbClr val="4070A0"/>
                </a:solidFill>
                <a:latin typeface="Courier"/>
              </a:rPr>
              <a:t>"share"</a:t>
            </a:r>
            <a:r>
              <a:rPr>
                <a:latin typeface="Courier"/>
              </a:rPr>
              <a:t>] </a:t>
            </a:r>
            <a:r>
              <a:rPr>
                <a:solidFill>
                  <a:srgbClr val="666666"/>
                </a:solidFill>
                <a:latin typeface="Courier"/>
              </a:rPr>
              <a:t>=</a:t>
            </a:r>
            <a:r>
              <a:rPr>
                <a:latin typeface="Courier"/>
              </a:rPr>
              <a:t> barriers[</a:t>
            </a:r>
            <a:r>
              <a:rPr>
                <a:solidFill>
                  <a:srgbClr val="4070A0"/>
                </a:solidFill>
                <a:latin typeface="Courier"/>
              </a:rPr>
              <a:t>"cases"</a:t>
            </a:r>
            <a:r>
              <a:rPr>
                <a:latin typeface="Courier"/>
              </a:rPr>
              <a:t>] </a:t>
            </a:r>
            <a:r>
              <a:rPr>
                <a:solidFill>
                  <a:srgbClr val="666666"/>
                </a:solidFill>
                <a:latin typeface="Courier"/>
              </a:rPr>
              <a:t>/</a:t>
            </a:r>
            <a:r>
              <a:rPr>
                <a:latin typeface="Courier"/>
              </a:rPr>
              <a:t> barriers[</a:t>
            </a:r>
            <a:r>
              <a:rPr>
                <a:solidFill>
                  <a:srgbClr val="4070A0"/>
                </a:solidFill>
                <a:latin typeface="Courier"/>
              </a:rPr>
              <a:t>"cases"</a:t>
            </a:r>
            <a:r>
              <a:rPr>
                <a:latin typeface="Courier"/>
              </a:rPr>
              <a:t>].</a:t>
            </a:r>
            <a:r>
              <a:rPr>
                <a:solidFill>
                  <a:srgbClr val="008000"/>
                </a:solidFill>
                <a:latin typeface="Courier"/>
              </a:rPr>
              <a:t>sum</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barriers question is the useful half — In R</a:t>
            </a:r>
          </a:p>
        </p:txBody>
      </p:sp>
      <p:sp>
        <p:nvSpPr>
          <p:cNvPr id="3" name="Content Placeholder 2"/>
          <p:cNvSpPr>
            <a:spLocks noGrp="1"/>
          </p:cNvSpPr>
          <p:nvPr>
            <p:ph idx="1"/>
          </p:nvPr>
        </p:nvSpPr>
        <p:spPr/>
        <p:txBody>
          <a:bodyPr/>
          <a:lstStyle/>
          <a:p>
            <a:pPr lvl="0" indent="0">
              <a:buNone/>
            </a:pPr>
            <a:r>
              <a:rPr>
                <a:latin typeface="Courier"/>
              </a:rPr>
              <a:t>barriers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barrier,                  </a:t>
            </a:r>
            <a:r>
              <a:rPr>
                <a:solidFill>
                  <a:srgbClr val="4070A0"/>
                </a:solidFill>
                <a:latin typeface="Courier"/>
              </a:rPr>
              <a:t>~</a:t>
            </a:r>
            <a:r>
              <a:rPr>
                <a:latin typeface="Courier"/>
              </a:rPr>
              <a:t>cases,</a:t>
            </a:r>
            <a:br/>
            <a:r>
              <a:rPr>
                <a:latin typeface="Courier"/>
              </a:rPr>
              <a:t>  </a:t>
            </a:r>
            <a:r>
              <a:rPr>
                <a:solidFill>
                  <a:srgbClr val="4070A0"/>
                </a:solidFill>
                <a:latin typeface="Courier"/>
              </a:rPr>
              <a:t>"unaware child malnourished"</a:t>
            </a:r>
            <a:r>
              <a:rPr>
                <a:latin typeface="Courier"/>
              </a:rPr>
              <a:t>,  </a:t>
            </a:r>
            <a:r>
              <a:rPr>
                <a:solidFill>
                  <a:srgbClr val="40A070"/>
                </a:solidFill>
                <a:latin typeface="Courier"/>
              </a:rPr>
              <a:t>17</a:t>
            </a:r>
            <a:r>
              <a:rPr>
                <a:latin typeface="Courier"/>
              </a:rPr>
              <a:t>,</a:t>
            </a:r>
            <a:br/>
            <a:r>
              <a:rPr>
                <a:latin typeface="Courier"/>
              </a:rPr>
              <a:t>  </a:t>
            </a:r>
            <a:r>
              <a:rPr>
                <a:solidFill>
                  <a:srgbClr val="4070A0"/>
                </a:solidFill>
                <a:latin typeface="Courier"/>
              </a:rPr>
              <a:t>"distance"</a:t>
            </a:r>
            <a:r>
              <a:rPr>
                <a:latin typeface="Courier"/>
              </a:rPr>
              <a:t>,                    </a:t>
            </a:r>
            <a:r>
              <a:rPr>
                <a:solidFill>
                  <a:srgbClr val="40A070"/>
                </a:solidFill>
                <a:latin typeface="Courier"/>
              </a:rPr>
              <a:t>12</a:t>
            </a:r>
            <a:r>
              <a:rPr>
                <a:latin typeface="Courier"/>
              </a:rPr>
              <a:t>,</a:t>
            </a:r>
            <a:br/>
            <a:r>
              <a:rPr>
                <a:latin typeface="Courier"/>
              </a:rPr>
              <a:t>  </a:t>
            </a:r>
            <a:r>
              <a:rPr>
                <a:solidFill>
                  <a:srgbClr val="4070A0"/>
                </a:solidFill>
                <a:latin typeface="Courier"/>
              </a:rPr>
              <a:t>"unaware of programme"</a:t>
            </a:r>
            <a:r>
              <a:rPr>
                <a:latin typeface="Courier"/>
              </a:rPr>
              <a:t>,         </a:t>
            </a:r>
            <a:r>
              <a:rPr>
                <a:solidFill>
                  <a:srgbClr val="40A070"/>
                </a:solidFill>
                <a:latin typeface="Courier"/>
              </a:rPr>
              <a:t>8</a:t>
            </a:r>
            <a:r>
              <a:rPr>
                <a:latin typeface="Courier"/>
              </a:rPr>
              <a:t>,</a:t>
            </a:r>
            <a:br/>
            <a:r>
              <a:rPr>
                <a:latin typeface="Courier"/>
              </a:rPr>
              <a:t>  </a:t>
            </a:r>
            <a:r>
              <a:rPr>
                <a:solidFill>
                  <a:srgbClr val="4070A0"/>
                </a:solidFill>
                <a:latin typeface="Courier"/>
              </a:rPr>
              <a:t>"previously rejected"</a:t>
            </a:r>
            <a:r>
              <a:rPr>
                <a:latin typeface="Courier"/>
              </a:rPr>
              <a:t>,          </a:t>
            </a:r>
            <a:r>
              <a:rPr>
                <a:solidFill>
                  <a:srgbClr val="40A070"/>
                </a:solidFill>
                <a:latin typeface="Courier"/>
              </a:rPr>
              <a:t>5</a:t>
            </a:r>
            <a:r>
              <a:rPr>
                <a:latin typeface="Courier"/>
              </a:rPr>
              <a:t>,</a:t>
            </a:r>
            <a:br/>
            <a:r>
              <a:rPr>
                <a:latin typeface="Courier"/>
              </a:rPr>
              <a:t>  </a:t>
            </a:r>
            <a:r>
              <a:rPr>
                <a:solidFill>
                  <a:srgbClr val="4070A0"/>
                </a:solidFill>
                <a:latin typeface="Courier"/>
              </a:rPr>
              <a:t>"carer unavailable"</a:t>
            </a:r>
            <a:r>
              <a:rPr>
                <a:latin typeface="Courier"/>
              </a:rPr>
              <a:t>,            </a:t>
            </a:r>
            <a:r>
              <a:rPr>
                <a:solidFill>
                  <a:srgbClr val="40A070"/>
                </a:solidFill>
                <a:latin typeface="Courier"/>
              </a:rPr>
              <a:t>3</a:t>
            </a:r>
            <a:b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barriers question is the useful half</a:t>
            </a:r>
          </a:p>
        </p:txBody>
      </p:sp>
      <p:sp>
        <p:nvSpPr>
          <p:cNvPr id="3" name="Content Placeholder 2"/>
          <p:cNvSpPr>
            <a:spLocks noGrp="1"/>
          </p:cNvSpPr>
          <p:nvPr>
            <p:ph idx="1"/>
          </p:nvPr>
        </p:nvSpPr>
        <p:spPr/>
        <p:txBody>
          <a:bodyPr/>
          <a:lstStyle/>
          <a:p>
            <a:pPr lvl="0"/>
            <a:r>
              <a:rPr/>
              <a:t>Report the barriers even when the coverage estimate is too imprecise to use — Forty-five interviews cannot pin a…</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report when you have no coverage survey</a:t>
            </a:r>
          </a:p>
        </p:txBody>
      </p:sp>
      <p:sp>
        <p:nvSpPr>
          <p:cNvPr id="3" name="Content Placeholder 2"/>
          <p:cNvSpPr>
            <a:spLocks noGrp="1"/>
          </p:cNvSpPr>
          <p:nvPr>
            <p:ph idx="1"/>
          </p:nvPr>
        </p:nvSpPr>
        <p:spPr/>
        <p:txBody>
          <a:bodyPr/>
          <a:lstStyle/>
          <a:p>
            <a:pPr lvl="0"/>
            <a:r>
              <a:rPr/>
              <a:t>Report the plan achievement ratio, correctly named — “Admissions were 68% of the caseload planned for the period” is…</a:t>
            </a:r>
          </a:p>
          <a:p>
            <a:pPr lvl="0"/>
            <a:r>
              <a:rPr/>
              <a:t>Report admissions against expected incident cases, with the assumptions stated — Drop the coverage target from the…</a:t>
            </a:r>
          </a:p>
          <a:p>
            <a:pPr lvl="0"/>
            <a:r>
              <a:rPr/>
              <a:t>Use the routine-to-survey ratio — The DHIS2 course’s last lesson decomposed the gap between a screening register and a…</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report when you have no coverage survey — In Python</a:t>
            </a:r>
          </a:p>
        </p:txBody>
      </p:sp>
      <p:sp>
        <p:nvSpPr>
          <p:cNvPr id="3" name="Content Placeholder 2"/>
          <p:cNvSpPr>
            <a:spLocks noGrp="1"/>
          </p:cNvSpPr>
          <p:nvPr>
            <p:ph idx="1"/>
          </p:nvPr>
        </p:nvSpPr>
        <p:spPr/>
        <p:txBody>
          <a:bodyPr/>
          <a:lstStyle/>
          <a:p>
            <a:pPr lvl="0" indent="0">
              <a:buNone/>
            </a:pPr>
            <a:r>
              <a:rPr>
                <a:latin typeface="Courier"/>
              </a:rPr>
              <a:t>report </a:t>
            </a:r>
            <a:r>
              <a:rPr>
                <a:solidFill>
                  <a:srgbClr val="666666"/>
                </a:solidFill>
                <a:latin typeface="Courier"/>
              </a:rPr>
              <a:t>=</a:t>
            </a:r>
            <a:r>
              <a:rPr>
                <a:latin typeface="Courier"/>
              </a:rPr>
              <a:t> pd.DataFrame({</a:t>
            </a:r>
            <a:br/>
            <a:r>
              <a:rPr>
                <a:latin typeface="Courier"/>
              </a:rPr>
              <a:t>    </a:t>
            </a:r>
            <a:r>
              <a:rPr>
                <a:solidFill>
                  <a:srgbClr val="4070A0"/>
                </a:solidFill>
                <a:latin typeface="Courier"/>
              </a:rPr>
              <a:t>"indicator"</a:t>
            </a:r>
            <a:r>
              <a:rPr>
                <a:latin typeface="Courier"/>
              </a:rPr>
              <a:t>: [</a:t>
            </a:r>
            <a:r>
              <a:rPr>
                <a:solidFill>
                  <a:srgbClr val="4070A0"/>
                </a:solidFill>
                <a:latin typeface="Courier"/>
              </a:rPr>
              <a:t>"Admissions"</a:t>
            </a:r>
            <a:r>
              <a:rPr>
                <a:latin typeface="Courier"/>
              </a:rPr>
              <a:t>, </a:t>
            </a:r>
            <a:r>
              <a:rPr>
                <a:solidFill>
                  <a:srgbClr val="4070A0"/>
                </a:solidFill>
                <a:latin typeface="Courier"/>
              </a:rPr>
              <a:t>"Expected incident cases"</a:t>
            </a:r>
            <a:r>
              <a:rPr>
                <a:latin typeface="Courier"/>
              </a:rPr>
              <a:t>, </a:t>
            </a:r>
            <a:r>
              <a:rPr>
                <a:solidFill>
                  <a:srgbClr val="4070A0"/>
                </a:solidFill>
                <a:latin typeface="Courier"/>
              </a:rPr>
              <a:t>"Plan achievement"</a:t>
            </a:r>
            <a:r>
              <a:rPr>
                <a:latin typeface="Courier"/>
              </a:rPr>
              <a:t>,</a:t>
            </a:r>
            <a:br/>
            <a:r>
              <a:rPr>
                <a:latin typeface="Courier"/>
              </a:rPr>
              <a:t>                  </a:t>
            </a:r>
            <a:r>
              <a:rPr>
                <a:solidFill>
                  <a:srgbClr val="4070A0"/>
                </a:solidFill>
                <a:latin typeface="Courier"/>
              </a:rPr>
              <a:t>"Coverage"</a:t>
            </a:r>
            <a:r>
              <a:rPr>
                <a:latin typeface="Courier"/>
              </a:rPr>
              <a:t>],</a:t>
            </a:r>
            <a:br/>
            <a:r>
              <a:rPr>
                <a:latin typeface="Courier"/>
              </a:rPr>
              <a:t>    </a:t>
            </a:r>
            <a:r>
              <a:rPr>
                <a:solidFill>
                  <a:srgbClr val="4070A0"/>
                </a:solidFill>
                <a:latin typeface="Courier"/>
              </a:rPr>
              <a:t>"value"</a:t>
            </a:r>
            <a:r>
              <a:rPr>
                <a:latin typeface="Courier"/>
              </a:rPr>
              <a:t>: [</a:t>
            </a:r>
            <a:r>
              <a:rPr>
                <a:solidFill>
                  <a:srgbClr val="40A070"/>
                </a:solidFill>
                <a:latin typeface="Courier"/>
              </a:rPr>
              <a:t>1100</a:t>
            </a:r>
            <a:r>
              <a:rPr>
                <a:latin typeface="Courier"/>
              </a:rPr>
              <a:t>, </a:t>
            </a:r>
            <a:r>
              <a:rPr>
                <a:solidFill>
                  <a:srgbClr val="40A070"/>
                </a:solidFill>
                <a:latin typeface="Courier"/>
              </a:rPr>
              <a:t>5126</a:t>
            </a:r>
            <a:r>
              <a:rPr>
                <a:latin typeface="Courier"/>
              </a:rPr>
              <a:t>, </a:t>
            </a:r>
            <a:r>
              <a:rPr>
                <a:solidFill>
                  <a:srgbClr val="4070A0"/>
                </a:solidFill>
                <a:latin typeface="Courier"/>
              </a:rPr>
              <a:t>"21%"</a:t>
            </a:r>
            <a:r>
              <a:rPr>
                <a:latin typeface="Courier"/>
              </a:rPr>
              <a:t>, </a:t>
            </a:r>
            <a:r>
              <a:rPr>
                <a:solidFill>
                  <a:srgbClr val="4070A0"/>
                </a:solidFill>
                <a:latin typeface="Courier"/>
              </a:rPr>
              <a:t>"not estimated"</a:t>
            </a:r>
            <a:r>
              <a:rPr>
                <a:latin typeface="Courier"/>
              </a:rPr>
              <a:t>],</a:t>
            </a:r>
            <a:br/>
            <a:r>
              <a:rPr>
                <a:latin typeface="Courier"/>
              </a:rPr>
              <a:t>    </a:t>
            </a:r>
            <a:r>
              <a:rPr>
                <a:solidFill>
                  <a:srgbClr val="4070A0"/>
                </a:solidFill>
                <a:latin typeface="Courier"/>
              </a:rPr>
              <a:t>"note"</a:t>
            </a:r>
            <a:r>
              <a:rPr>
                <a:latin typeface="Courier"/>
              </a:rPr>
              <a:t>: [</a:t>
            </a:r>
            <a:r>
              <a:rPr>
                <a:solidFill>
                  <a:srgbClr val="4070A0"/>
                </a:solidFill>
                <a:latin typeface="Courier"/>
              </a:rPr>
              <a:t>"episodes, not children"</a:t>
            </a:r>
            <a:r>
              <a:rPr>
                <a:latin typeface="Courier"/>
              </a:rPr>
              <a:t>,</a:t>
            </a:r>
            <a:br/>
            <a:r>
              <a:rPr>
                <a:latin typeface="Courier"/>
              </a:rPr>
              <a:t>             </a:t>
            </a:r>
            <a:r>
              <a:rPr>
                <a:solidFill>
                  <a:srgbClr val="4070A0"/>
                </a:solidFill>
                <a:latin typeface="Courier"/>
              </a:rPr>
              <a:t>"population x prevalence x incidence correction; three estimates"</a:t>
            </a:r>
            <a:r>
              <a:rPr>
                <a:latin typeface="Courier"/>
              </a:rPr>
              <a:t>,</a:t>
            </a:r>
            <a:br/>
            <a:r>
              <a:rPr>
                <a:latin typeface="Courier"/>
              </a:rPr>
              <a:t>             </a:t>
            </a:r>
            <a:r>
              <a:rPr>
                <a:solidFill>
                  <a:srgbClr val="4070A0"/>
                </a:solidFill>
                <a:latin typeface="Courier"/>
              </a:rPr>
              <a:t>"admissions / expected incident cases"</a:t>
            </a:r>
            <a:r>
              <a:rPr>
                <a:latin typeface="Courier"/>
              </a:rPr>
              <a:t>,</a:t>
            </a:r>
            <a:br/>
            <a:r>
              <a:rPr>
                <a:latin typeface="Courier"/>
              </a:rPr>
              <a:t>             </a:t>
            </a:r>
            <a:r>
              <a:rPr>
                <a:solidFill>
                  <a:srgbClr val="4070A0"/>
                </a:solidFill>
                <a:latin typeface="Courier"/>
              </a:rPr>
              <a:t>"requires active case-finding in the community"</a:t>
            </a:r>
            <a:r>
              <a:rPr>
                <a:latin typeface="Courier"/>
              </a:rPr>
              <a:t>],</a:t>
            </a:r>
            <a:b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report when you have no coverage survey — In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indicator,                 </a:t>
            </a:r>
            <a:r>
              <a:rPr>
                <a:solidFill>
                  <a:srgbClr val="4070A0"/>
                </a:solidFill>
                <a:latin typeface="Courier"/>
              </a:rPr>
              <a:t>~</a:t>
            </a:r>
            <a:r>
              <a:rPr>
                <a:latin typeface="Courier"/>
              </a:rPr>
              <a:t>value,          </a:t>
            </a:r>
            <a:r>
              <a:rPr>
                <a:solidFill>
                  <a:srgbClr val="4070A0"/>
                </a:solidFill>
                <a:latin typeface="Courier"/>
              </a:rPr>
              <a:t>~</a:t>
            </a:r>
            <a:r>
              <a:rPr>
                <a:latin typeface="Courier"/>
              </a:rPr>
              <a:t>note,</a:t>
            </a:r>
            <a:br/>
            <a:r>
              <a:rPr>
                <a:latin typeface="Courier"/>
              </a:rPr>
              <a:t>  </a:t>
            </a:r>
            <a:r>
              <a:rPr>
                <a:solidFill>
                  <a:srgbClr val="4070A0"/>
                </a:solidFill>
                <a:latin typeface="Courier"/>
              </a:rPr>
              <a:t>"Admissions"</a:t>
            </a:r>
            <a:r>
              <a:rPr>
                <a:latin typeface="Courier"/>
              </a:rPr>
              <a:t>,               </a:t>
            </a:r>
            <a:r>
              <a:rPr>
                <a:solidFill>
                  <a:srgbClr val="4070A0"/>
                </a:solidFill>
                <a:latin typeface="Courier"/>
              </a:rPr>
              <a:t>"1,100"</a:t>
            </a:r>
            <a:r>
              <a:rPr>
                <a:latin typeface="Courier"/>
              </a:rPr>
              <a:t>,         </a:t>
            </a:r>
            <a:r>
              <a:rPr>
                <a:solidFill>
                  <a:srgbClr val="4070A0"/>
                </a:solidFill>
                <a:latin typeface="Courier"/>
              </a:rPr>
              <a:t>"episodes, not children"</a:t>
            </a:r>
            <a:r>
              <a:rPr>
                <a:latin typeface="Courier"/>
              </a:rPr>
              <a:t>,</a:t>
            </a:r>
            <a:br/>
            <a:r>
              <a:rPr>
                <a:latin typeface="Courier"/>
              </a:rPr>
              <a:t>  </a:t>
            </a:r>
            <a:r>
              <a:rPr>
                <a:solidFill>
                  <a:srgbClr val="4070A0"/>
                </a:solidFill>
                <a:latin typeface="Courier"/>
              </a:rPr>
              <a:t>"Expected incident cases"</a:t>
            </a:r>
            <a:r>
              <a:rPr>
                <a:latin typeface="Courier"/>
              </a:rPr>
              <a:t>,  </a:t>
            </a:r>
            <a:r>
              <a:rPr>
                <a:solidFill>
                  <a:srgbClr val="4070A0"/>
                </a:solidFill>
                <a:latin typeface="Courier"/>
              </a:rPr>
              <a:t>"5,126"</a:t>
            </a:r>
            <a:r>
              <a:rPr>
                <a:latin typeface="Courier"/>
              </a:rPr>
              <a:t>,         </a:t>
            </a:r>
            <a:r>
              <a:rPr>
                <a:solidFill>
                  <a:srgbClr val="4070A0"/>
                </a:solidFill>
                <a:latin typeface="Courier"/>
              </a:rPr>
              <a:t>"three stacked estimates"</a:t>
            </a:r>
            <a:r>
              <a:rPr>
                <a:latin typeface="Courier"/>
              </a:rPr>
              <a:t>,</a:t>
            </a:r>
            <a:br/>
            <a:r>
              <a:rPr>
                <a:latin typeface="Courier"/>
              </a:rPr>
              <a:t>  </a:t>
            </a:r>
            <a:r>
              <a:rPr>
                <a:solidFill>
                  <a:srgbClr val="4070A0"/>
                </a:solidFill>
                <a:latin typeface="Courier"/>
              </a:rPr>
              <a:t>"Plan achievement"</a:t>
            </a:r>
            <a:r>
              <a:rPr>
                <a:latin typeface="Courier"/>
              </a:rPr>
              <a:t>,         </a:t>
            </a:r>
            <a:r>
              <a:rPr>
                <a:solidFill>
                  <a:srgbClr val="4070A0"/>
                </a:solidFill>
                <a:latin typeface="Courier"/>
              </a:rPr>
              <a:t>"21%"</a:t>
            </a:r>
            <a:r>
              <a:rPr>
                <a:latin typeface="Courier"/>
              </a:rPr>
              <a:t>,           </a:t>
            </a:r>
            <a:r>
              <a:rPr>
                <a:solidFill>
                  <a:srgbClr val="4070A0"/>
                </a:solidFill>
                <a:latin typeface="Courier"/>
              </a:rPr>
              <a:t>"admissions / expected"</a:t>
            </a:r>
            <a:r>
              <a:rPr>
                <a:latin typeface="Courier"/>
              </a:rPr>
              <a:t>,</a:t>
            </a:r>
            <a:br/>
            <a:r>
              <a:rPr>
                <a:latin typeface="Courier"/>
              </a:rPr>
              <a:t>  </a:t>
            </a:r>
            <a:r>
              <a:rPr>
                <a:solidFill>
                  <a:srgbClr val="4070A0"/>
                </a:solidFill>
                <a:latin typeface="Courier"/>
              </a:rPr>
              <a:t>"Coverage"</a:t>
            </a:r>
            <a:r>
              <a:rPr>
                <a:latin typeface="Courier"/>
              </a:rPr>
              <a:t>,                 </a:t>
            </a:r>
            <a:r>
              <a:rPr>
                <a:solidFill>
                  <a:srgbClr val="4070A0"/>
                </a:solidFill>
                <a:latin typeface="Courier"/>
              </a:rPr>
              <a:t>"not estimated"</a:t>
            </a:r>
            <a:r>
              <a:rPr>
                <a:latin typeface="Courier"/>
              </a:rPr>
              <a:t>, </a:t>
            </a:r>
            <a:r>
              <a:rPr>
                <a:solidFill>
                  <a:srgbClr val="4070A0"/>
                </a:solidFill>
                <a:latin typeface="Courier"/>
              </a:rPr>
              <a:t>"requires a coverage survey"</a:t>
            </a:r>
            <a:b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course leaves you</a:t>
            </a:r>
          </a:p>
        </p:txBody>
      </p:sp>
      <p:sp>
        <p:nvSpPr>
          <p:cNvPr id="3" name="Content Placeholder 2"/>
          <p:cNvSpPr>
            <a:spLocks noGrp="1"/>
          </p:cNvSpPr>
          <p:nvPr>
            <p:ph idx="1"/>
          </p:nvPr>
        </p:nvSpPr>
        <p:spPr/>
        <p:txBody>
          <a:bodyPr/>
          <a:lstStyle/>
          <a:p>
            <a:pPr lvl="0"/>
            <a:r>
              <a:rPr/>
              <a:t>You can measure a child, compute a z-score against the WHO standards, apply the case definitions including the clause everyone drops, say where the two admission criteria disagree and why, run a SMART plausibility report and decide whether a survey can be believed, produce a prevalence with an interval and read it against the IPC phases, compute CMAM performance on the denominator Sphere specifies, and say honestly what your programme does and does not know about coverage.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https://data-analysis.cassion.dev/courses/nutrition-analysis-cmam-smart/nutrition-08-coverage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admissions over expected caseload is not coverage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The figure most programmes report as coverage is a ratio of two things, neither of which is the number of malnourished children. What coverage actually requires, and what to report when you cannot estimate it.</vt:lpwstr>
  </property>
</Properties>
</file>