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dataset has fourteen columns and no name, no contact detail, no free text, no incident date, no location below district and no perpetrator detail. Every one of those absences is a decision, and every one of them can be justified by what the analysis needs.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Fourteen columns for 1,850 protection cases. Now list what a case management system holds and this extract does not: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row of that table is a decision someone made, and each one can be defended by naming the analysis it does not prevent. That is the test: not “is this sensitive” but “what would I be unable to compute without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GBV information management principles are usually taught as ethics. They are also, operationally, instructions about a schema: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field in this extract maps to an indicator. </a:t>
            </a:r>
            <a:r>
              <a:rPr>
                <a:latin typeface="Courier"/>
              </a:rPr>
              <a:t>days_to_first_service</a:t>
            </a:r>
            <a:r>
              <a:rPr/>
              <a:t> exists because the 72-hour clinical standard for GBV health care needs it; </a:t>
            </a:r>
            <a:r>
              <a:rPr>
                <a:latin typeface="Courier"/>
              </a:rPr>
              <a:t>disability_reported</a:t>
            </a:r>
            <a:r>
              <a:rPr/>
              <a:t> exists because the equity gap is the finding this dataset was built to surface. A field with no indicator behind it should not be in the extract.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claim that coarsening is cheap should be tested rather than asserted.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age bands, twelve months, six areas. Now ask what an exact age and an exact date would add: So the coarsening costs nothing that anyone asked for. That is what makes it defensible, and it is why the argument for it is analytical rather than merely cautious.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every omission is free, and pretending otherwise is how a data protection argument loses credibility. Dropping incident type means you cannot say which forms of violence the referral pathway serves worst. That is a real analytical loss, and the answer is not that it does not matter. The answer is that the analysis belongs inside the case management agency, run by the people who hold the data, and what leaves is the conclusion rather than the file.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cannot have the file, and here is the answer to your question” is the professional response, and it is available far more often than either a flat refusal or a quiet handover.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Age band is both the most-used disaggregation and the field most often missing in real intake data, because it is asked at a moment when asking is intrusive. Sixty-two cases is 3.4% and it is not distributed evenly, so an age- disaggregated table has a smaller denominator than the pathway table beside it and must say so. The instinct to impute is wrong here for a reason specific to this sector: an imputed age band attached to a real case in a protection dataset is a fabricated attribute of an identifiable person.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this before the results, not in an annex. A protection report whose data handling section is at the back has invited every reader to skip the one part that governs what the rest of it is allowed to say.</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Removing columns reduces risk and does not eliminate it. The next lesson is what happens when you cross-tabulate the columns that are left, and the point at which a perfectly anonymous dataset produces a table that identifies someone.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rotection-and-gbv-data/prot-01-the-columns-that-are-not-the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columns that are not there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This dataset has fourteen columns and no name, no contact detail, no free text, no incident date, no location below district and no perpetrator detail. Every one of those absences is a decision, and every one of them can be justified by what the analysis needs.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Start with the schema, not the data</a:t>
            </a:r>
          </a:p>
          <a:p>
            <a:pPr lvl="0"/>
            <a:r>
              <a:rPr/>
              <a:t>The principle, stated as a rule about columns</a:t>
            </a:r>
          </a:p>
          <a:p>
            <a:pPr lvl="0"/>
            <a:r>
              <a:rPr/>
              <a:t>What the coarsening costs, measured</a:t>
            </a:r>
          </a:p>
          <a:p>
            <a:pPr lvl="0"/>
            <a:r>
              <a:rPr/>
              <a:t>The one that is genuinely a loss</a:t>
            </a:r>
          </a:p>
          <a:p>
            <a:pPr lvl="0"/>
            <a:r>
              <a:rPr/>
              <a:t>The 62 blank age bands</a:t>
            </a:r>
          </a:p>
          <a:p>
            <a:pPr lvl="0"/>
            <a:r>
              <a:rPr/>
              <a:t>What to write in the methodology note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Start with the schema, not the data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r>
              <a:rPr>
                <a:solidFill>
                  <a:srgbClr val="008000"/>
                </a:solidFill>
                <a:latin typeface="Courier"/>
              </a:rPr>
              <a:t>print</a:t>
            </a:r>
            <a:r>
              <a:rPr>
                <a:latin typeface="Courier"/>
              </a:rPr>
              <a:t>(referrals.columns.tolist())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(referrals)</a:t>
            </a:r>
            <a:r>
              <a:rPr>
                <a:solidFill>
                  <a:srgbClr val="4070A0"/>
                </a:solidFill>
                <a:latin typeface="Courier"/>
              </a:rPr>
              <a:t>:,}</a:t>
            </a:r>
            <a:r>
              <a:rPr>
                <a:solidFill>
                  <a:srgbClr val="BB6688"/>
                </a:solidFill>
                <a:latin typeface="Courier"/>
              </a:rPr>
              <a:t> cases, </a:t>
            </a:r>
            <a:r>
              <a:rPr>
                <a:solidFill>
                  <a:srgbClr val="4070A0"/>
                </a:solidFill>
                <a:latin typeface="Courier"/>
              </a:rPr>
              <a:t>{</a:t>
            </a:r>
            <a:r>
              <a:rPr>
                <a:solidFill>
                  <a:srgbClr val="008000"/>
                </a:solidFill>
                <a:latin typeface="Courier"/>
              </a:rPr>
              <a:t>len</a:t>
            </a:r>
            <a:r>
              <a:rPr>
                <a:latin typeface="Courier"/>
              </a:rPr>
              <a:t>(referrals.columns)</a:t>
            </a:r>
            <a:r>
              <a:rPr>
                <a:solidFill>
                  <a:srgbClr val="4070A0"/>
                </a:solidFill>
                <a:latin typeface="Courier"/>
              </a:rPr>
              <a:t>}</a:t>
            </a:r>
            <a:r>
              <a:rPr>
                <a:solidFill>
                  <a:srgbClr val="BB6688"/>
                </a:solidFill>
                <a:latin typeface="Courier"/>
              </a:rPr>
              <a:t> columns"</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Start with the schema, not the data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referrals </a:t>
            </a:r>
            <a:r>
              <a:rPr>
                <a:solidFill>
                  <a:srgbClr val="4070A0"/>
                </a:solidFill>
                <a:latin typeface="Courier"/>
              </a:rPr>
              <a:t>|&gt;</a:t>
            </a:r>
            <a:r>
              <a:rPr>
                <a:latin typeface="Courier"/>
              </a:rPr>
              <a:t> </a:t>
            </a:r>
            <a:r>
              <a:rPr>
                <a:solidFill>
                  <a:srgbClr val="06287E"/>
                </a:solidFill>
                <a:latin typeface="Courier"/>
              </a:rPr>
              <a:t>glimpse</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Start with the schema, not the data</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Not here</a:t>
                      </a:r>
                    </a:p>
                  </a:txBody>
                  <a:tcPr/>
                </a:tc>
                <a:tc>
                  <a:txBody>
                    <a:bodyPr/>
                    <a:lstStyle/>
                    <a:p>
                      <a:pPr lvl="0" indent="0" marL="0">
                        <a:buNone/>
                      </a:pPr>
                      <a:r>
                        <a:rPr/>
                        <a:t>Why not</a:t>
                      </a:r>
                    </a:p>
                  </a:txBody>
                  <a:tcPr/>
                </a:tc>
              </a:tr>
              <a:tr h="0">
                <a:tc>
                  <a:txBody>
                    <a:bodyPr/>
                    <a:lstStyle/>
                    <a:p>
                      <a:pPr lvl="0" indent="0" marL="0">
                        <a:buNone/>
                      </a:pPr>
                      <a:r>
                        <a:rPr/>
                        <a:t>Name, contact details</a:t>
                      </a:r>
                    </a:p>
                  </a:txBody>
                </a:tc>
                <a:tc>
                  <a:txBody>
                    <a:bodyPr/>
                    <a:lstStyle/>
                    <a:p>
                      <a:pPr lvl="0" indent="0" marL="0">
                        <a:buNone/>
                      </a:pPr>
                      <a:r>
                        <a:rPr/>
                        <a:t>Never leaves the case management system, under any circumstance</a:t>
                      </a:r>
                    </a:p>
                  </a:txBody>
                </a:tc>
              </a:tr>
              <a:tr h="0">
                <a:tc>
                  <a:txBody>
                    <a:bodyPr/>
                    <a:lstStyle/>
                    <a:p>
                      <a:pPr lvl="0" indent="0" marL="0">
                        <a:buNone/>
                      </a:pPr>
                      <a:r>
                        <a:rPr/>
                        <a:t>Free-text narrative</a:t>
                      </a:r>
                    </a:p>
                  </a:txBody>
                </a:tc>
                <a:tc>
                  <a:txBody>
                    <a:bodyPr/>
                    <a:lstStyle/>
                    <a:p>
                      <a:pPr lvl="0" indent="0" marL="0">
                        <a:buNone/>
                      </a:pPr>
                      <a:r>
                        <a:rPr/>
                        <a:t>Identifying by construction, and no analysis reads it</a:t>
                      </a:r>
                    </a:p>
                  </a:txBody>
                </a:tc>
              </a:tr>
              <a:tr h="0">
                <a:tc>
                  <a:txBody>
                    <a:bodyPr/>
                    <a:lstStyle/>
                    <a:p>
                      <a:pPr lvl="0" indent="0" marL="0">
                        <a:buNone/>
                      </a:pPr>
                      <a:r>
                        <a:rPr/>
                        <a:t>Incident date</a:t>
                      </a:r>
                    </a:p>
                  </a:txBody>
                </a:tc>
                <a:tc>
                  <a:txBody>
                    <a:bodyPr/>
                    <a:lstStyle/>
                    <a:p>
                      <a:pPr lvl="0" indent="0" marL="0">
                        <a:buNone/>
                      </a:pPr>
                      <a:r>
                        <a:rPr/>
                        <a:t>With an area and a category, frequently identifying</a:t>
                      </a:r>
                    </a:p>
                  </a:txBody>
                </a:tc>
              </a:tr>
              <a:tr h="0">
                <a:tc>
                  <a:txBody>
                    <a:bodyPr/>
                    <a:lstStyle/>
                    <a:p>
                      <a:pPr lvl="0" indent="0" marL="0">
                        <a:buNone/>
                      </a:pPr>
                      <a:r>
                        <a:rPr/>
                        <a:t>Location below admin2</a:t>
                      </a:r>
                    </a:p>
                  </a:txBody>
                </a:tc>
                <a:tc>
                  <a:txBody>
                    <a:bodyPr/>
                    <a:lstStyle/>
                    <a:p>
                      <a:pPr lvl="0" indent="0" marL="0">
                        <a:buNone/>
                      </a:pPr>
                      <a:r>
                        <a:rPr/>
                        <a:t>A village plus a category is a person</a:t>
                      </a:r>
                    </a:p>
                  </a:txBody>
                </a:tc>
              </a:tr>
              <a:tr h="0">
                <a:tc>
                  <a:txBody>
                    <a:bodyPr/>
                    <a:lstStyle/>
                    <a:p>
                      <a:pPr lvl="0" indent="0" marL="0">
                        <a:buNone/>
                      </a:pPr>
                      <a:r>
                        <a:rPr/>
                        <a:t>Exact age</a:t>
                      </a:r>
                    </a:p>
                  </a:txBody>
                </a:tc>
                <a:tc>
                  <a:txBody>
                    <a:bodyPr/>
                    <a:lstStyle/>
                    <a:p>
                      <a:pPr lvl="0" indent="0" marL="0">
                        <a:buNone/>
                      </a:pPr>
                      <a:r>
                        <a:rPr/>
                        <a:t>Age band answers every disaggregation question age can</a:t>
                      </a:r>
                    </a:p>
                  </a:txBody>
                </a:tc>
              </a:tr>
              <a:tr h="0">
                <a:tc>
                  <a:txBody>
                    <a:bodyPr/>
                    <a:lstStyle/>
                    <a:p>
                      <a:pPr lvl="0" indent="0" marL="0">
                        <a:buNone/>
                      </a:pPr>
                      <a:r>
                        <a:rPr/>
                        <a:t>Incident type, perpetrator relationship</a:t>
                      </a:r>
                    </a:p>
                  </a:txBody>
                </a:tc>
                <a:tc>
                  <a:txBody>
                    <a:bodyPr/>
                    <a:lstStyle/>
                    <a:p>
                      <a:pPr lvl="0" indent="0" marL="0">
                        <a:buNone/>
                      </a:pPr>
                      <a:r>
                        <a:rPr/>
                        <a:t>Not shared outside the case management agency at all</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Start with the schema, not the data</a:t>
            </a:r>
          </a:p>
        </p:txBody>
      </p:sp>
      <p:sp>
        <p:nvSpPr>
          <p:cNvPr id="3" name="Content Placeholder 2"/>
          <p:cNvSpPr>
            <a:spLocks noGrp="1"/>
          </p:cNvSpPr>
          <p:nvPr>
            <p:ph idx="1"/>
          </p:nvPr>
        </p:nvSpPr>
        <p:spPr/>
        <p:txBody>
          <a:bodyPr/>
          <a:lstStyle/>
          <a:p>
            <a:pPr lvl="0"/>
            <a:r>
              <a:rPr/>
              <a:t>Each row of that table is a decision someone made, and each one can be defended by naming the analysis it does not…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principle, stated as a rule about columns</a:t>
            </a:r>
          </a:p>
        </p:txBody>
      </p:sp>
      <p:sp>
        <p:nvSpPr>
          <p:cNvPr id="3" name="Content Placeholder 2"/>
          <p:cNvSpPr>
            <a:spLocks noGrp="1"/>
          </p:cNvSpPr>
          <p:nvPr>
            <p:ph idx="1"/>
          </p:nvPr>
        </p:nvSpPr>
        <p:spPr/>
        <p:txBody>
          <a:bodyPr/>
          <a:lstStyle/>
          <a:p>
            <a:pPr lvl="0"/>
            <a:r>
              <a:rPr b="1"/>
              <a:t>Collect the minimum necessary.</a:t>
            </a:r>
            <a:r>
              <a:rPr/>
              <a:t> If no indicator needs a field, holding it is pure risk.</a:t>
            </a:r>
          </a:p>
          <a:p>
            <a:pPr lvl="0"/>
            <a:r>
              <a:rPr b="1"/>
              <a:t>Share less than you hold.</a:t>
            </a:r>
            <a:r>
              <a:rPr/>
              <a:t> The analysis extract is not the case file. Each step outward drops fields.</a:t>
            </a:r>
          </a:p>
          <a:p>
            <a:pPr lvl="0"/>
            <a:r>
              <a:rPr b="1"/>
              <a:t>Never share incident-level data outside the case management agency.</a:t>
            </a:r>
            <a:r>
              <a:rPr/>
              <a:t> Aggregate or do not send.</a:t>
            </a:r>
          </a:p>
          <a:p>
            <a:pPr lvl="0"/>
            <a:r>
              <a:rPr b="1"/>
              <a:t>Consent governs use.</a:t>
            </a:r>
            <a:r>
              <a:rPr/>
              <a:t> A person consenting to a referral has not consented to a research dataset.</a:t>
            </a:r>
          </a:p>
          <a:p>
            <a:pPr lvl="0"/>
            <a:r>
              <a:rPr b="1"/>
              <a:t>Safety first, always.</a:t>
            </a:r>
            <a:r>
              <a:rPr/>
              <a:t> Where an analysis and a survivor’s safety conflict, the analysis loses.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principle, stated as a rule about columns — In Python</a:t>
            </a:r>
          </a:p>
        </p:txBody>
      </p:sp>
      <p:sp>
        <p:nvSpPr>
          <p:cNvPr id="3" name="Content Placeholder 2"/>
          <p:cNvSpPr>
            <a:spLocks noGrp="1"/>
          </p:cNvSpPr>
          <p:nvPr>
            <p:ph idx="1"/>
          </p:nvPr>
        </p:nvSpPr>
        <p:spPr/>
        <p:txBody>
          <a:bodyPr/>
          <a:lstStyle/>
          <a:p>
            <a:pPr lvl="0" indent="0">
              <a:buNone/>
            </a:pPr>
            <a:r>
              <a:rPr>
                <a:latin typeface="Courier"/>
              </a:rPr>
              <a:t>minimum </a:t>
            </a:r>
            <a:r>
              <a:rPr>
                <a:solidFill>
                  <a:srgbClr val="666666"/>
                </a:solidFill>
                <a:latin typeface="Courier"/>
              </a:rPr>
              <a:t>=</a:t>
            </a:r>
            <a:r>
              <a:rPr>
                <a:latin typeface="Courier"/>
              </a:rPr>
              <a:t> {</a:t>
            </a:r>
            <a:br/>
            <a:r>
              <a:rPr>
                <a:latin typeface="Courier"/>
              </a:rPr>
              <a:t>    </a:t>
            </a:r>
            <a:r>
              <a:rPr>
                <a:solidFill>
                  <a:srgbClr val="4070A0"/>
                </a:solidFill>
                <a:latin typeface="Courier"/>
              </a:rPr>
              <a:t>"who"</a:t>
            </a:r>
            <a:r>
              <a:rPr>
                <a:latin typeface="Courier"/>
              </a:rPr>
              <a:t>: [</a:t>
            </a:r>
            <a:r>
              <a:rPr>
                <a:solidFill>
                  <a:srgbClr val="4070A0"/>
                </a:solidFill>
                <a:latin typeface="Courier"/>
              </a:rPr>
              <a:t>"age_band"</a:t>
            </a:r>
            <a:r>
              <a:rPr>
                <a:latin typeface="Courier"/>
              </a:rPr>
              <a:t>, </a:t>
            </a:r>
            <a:r>
              <a:rPr>
                <a:solidFill>
                  <a:srgbClr val="4070A0"/>
                </a:solidFill>
                <a:latin typeface="Courier"/>
              </a:rPr>
              <a:t>"sex"</a:t>
            </a:r>
            <a:r>
              <a:rPr>
                <a:latin typeface="Courier"/>
              </a:rPr>
              <a:t>, </a:t>
            </a:r>
            <a:r>
              <a:rPr>
                <a:solidFill>
                  <a:srgbClr val="4070A0"/>
                </a:solidFill>
                <a:latin typeface="Courier"/>
              </a:rPr>
              <a:t>"disability_reported"</a:t>
            </a:r>
            <a:r>
              <a:rPr>
                <a:latin typeface="Courier"/>
              </a:rPr>
              <a:t>],</a:t>
            </a:r>
            <a:br/>
            <a:r>
              <a:rPr>
                <a:latin typeface="Courier"/>
              </a:rPr>
              <a:t>    </a:t>
            </a:r>
            <a:r>
              <a:rPr>
                <a:solidFill>
                  <a:srgbClr val="4070A0"/>
                </a:solidFill>
                <a:latin typeface="Courier"/>
              </a:rPr>
              <a:t>"where"</a:t>
            </a:r>
            <a:r>
              <a:rPr>
                <a:latin typeface="Courier"/>
              </a:rPr>
              <a:t>: [</a:t>
            </a:r>
            <a:r>
              <a:rPr>
                <a:solidFill>
                  <a:srgbClr val="4070A0"/>
                </a:solidFill>
                <a:latin typeface="Courier"/>
              </a:rPr>
              <a:t>"admin1"</a:t>
            </a:r>
            <a:r>
              <a:rPr>
                <a:latin typeface="Courier"/>
              </a:rPr>
              <a:t>, </a:t>
            </a:r>
            <a:r>
              <a:rPr>
                <a:solidFill>
                  <a:srgbClr val="4070A0"/>
                </a:solidFill>
                <a:latin typeface="Courier"/>
              </a:rPr>
              <a:t>"admin2"</a:t>
            </a:r>
            <a:r>
              <a:rPr>
                <a:latin typeface="Courier"/>
              </a:rPr>
              <a:t>],</a:t>
            </a:r>
            <a:br/>
            <a:r>
              <a:rPr>
                <a:latin typeface="Courier"/>
              </a:rPr>
              <a:t>    </a:t>
            </a:r>
            <a:r>
              <a:rPr>
                <a:solidFill>
                  <a:srgbClr val="4070A0"/>
                </a:solidFill>
                <a:latin typeface="Courier"/>
              </a:rPr>
              <a:t>"when"</a:t>
            </a:r>
            <a:r>
              <a:rPr>
                <a:latin typeface="Courier"/>
              </a:rPr>
              <a:t>: [</a:t>
            </a:r>
            <a:r>
              <a:rPr>
                <a:solidFill>
                  <a:srgbClr val="4070A0"/>
                </a:solidFill>
                <a:latin typeface="Courier"/>
              </a:rPr>
              <a:t>"referral_month"</a:t>
            </a:r>
            <a:r>
              <a:rPr>
                <a:latin typeface="Courier"/>
              </a:rPr>
              <a:t>],</a:t>
            </a:r>
            <a:br/>
            <a:r>
              <a:rPr>
                <a:latin typeface="Courier"/>
              </a:rPr>
              <a:t>    </a:t>
            </a:r>
            <a:r>
              <a:rPr>
                <a:solidFill>
                  <a:srgbClr val="4070A0"/>
                </a:solidFill>
                <a:latin typeface="Courier"/>
              </a:rPr>
              <a:t>"what"</a:t>
            </a:r>
            <a:r>
              <a:rPr>
                <a:latin typeface="Courier"/>
              </a:rPr>
              <a:t>: [</a:t>
            </a:r>
            <a:r>
              <a:rPr>
                <a:solidFill>
                  <a:srgbClr val="4070A0"/>
                </a:solidFill>
                <a:latin typeface="Courier"/>
              </a:rPr>
              <a:t>"case_category"</a:t>
            </a:r>
            <a:r>
              <a:rPr>
                <a:latin typeface="Courier"/>
              </a:rPr>
              <a:t>, </a:t>
            </a:r>
            <a:r>
              <a:rPr>
                <a:solidFill>
                  <a:srgbClr val="4070A0"/>
                </a:solidFill>
                <a:latin typeface="Courier"/>
              </a:rPr>
              <a:t>"service_requested"</a:t>
            </a:r>
            <a:r>
              <a:rPr>
                <a:latin typeface="Courier"/>
              </a:rPr>
              <a:t>],</a:t>
            </a:r>
            <a:br/>
            <a:r>
              <a:rPr>
                <a:latin typeface="Courier"/>
              </a:rPr>
              <a:t>    </a:t>
            </a:r>
            <a:r>
              <a:rPr>
                <a:solidFill>
                  <a:srgbClr val="4070A0"/>
                </a:solidFill>
                <a:latin typeface="Courier"/>
              </a:rPr>
              <a:t>"pathway"</a:t>
            </a:r>
            <a:r>
              <a:rPr>
                <a:latin typeface="Courier"/>
              </a:rPr>
              <a:t>: [</a:t>
            </a:r>
            <a:r>
              <a:rPr>
                <a:solidFill>
                  <a:srgbClr val="4070A0"/>
                </a:solidFill>
                <a:latin typeface="Courier"/>
              </a:rPr>
              <a:t>"consent_to_refer"</a:t>
            </a:r>
            <a:r>
              <a:rPr>
                <a:latin typeface="Courier"/>
              </a:rPr>
              <a:t>, </a:t>
            </a:r>
            <a:r>
              <a:rPr>
                <a:solidFill>
                  <a:srgbClr val="4070A0"/>
                </a:solidFill>
                <a:latin typeface="Courier"/>
              </a:rPr>
              <a:t>"referral_made"</a:t>
            </a:r>
            <a:r>
              <a:rPr>
                <a:latin typeface="Courier"/>
              </a:rPr>
              <a:t>, </a:t>
            </a:r>
            <a:r>
              <a:rPr>
                <a:solidFill>
                  <a:srgbClr val="4070A0"/>
                </a:solidFill>
                <a:latin typeface="Courier"/>
              </a:rPr>
              <a:t>"referral_accepted"</a:t>
            </a:r>
            <a:r>
              <a:rPr>
                <a:latin typeface="Courier"/>
              </a:rPr>
              <a:t>,</a:t>
            </a:r>
            <a:br/>
            <a:r>
              <a:rPr>
                <a:latin typeface="Courier"/>
              </a:rPr>
              <a:t>                </a:t>
            </a:r>
            <a:r>
              <a:rPr>
                <a:solidFill>
                  <a:srgbClr val="4070A0"/>
                </a:solidFill>
                <a:latin typeface="Courier"/>
              </a:rPr>
              <a:t>"days_to_first_service"</a:t>
            </a:r>
            <a:r>
              <a:rPr>
                <a:latin typeface="Courier"/>
              </a:rPr>
              <a:t>, </a:t>
            </a:r>
            <a:r>
              <a:rPr>
                <a:solidFill>
                  <a:srgbClr val="4070A0"/>
                </a:solidFill>
                <a:latin typeface="Courier"/>
              </a:rPr>
              <a:t>"case_status"</a:t>
            </a:r>
            <a:r>
              <a:rPr>
                <a:latin typeface="Courier"/>
              </a:rPr>
              <a:t>],</a:t>
            </a:r>
            <a:br/>
            <a:r>
              <a:rPr>
                <a:latin typeface="Courier"/>
              </a:rPr>
              <a:t>}</a:t>
            </a:r>
            <a:br/>
            <a:r>
              <a:rPr>
                <a:solidFill>
                  <a:srgbClr val="008000"/>
                </a:solidFill>
                <a:latin typeface="Courier"/>
              </a:rPr>
              <a:t>print</a:t>
            </a:r>
            <a:r>
              <a:rPr>
                <a:latin typeface="Courier"/>
              </a:rPr>
              <a:t>({k: </a:t>
            </a:r>
            <a:r>
              <a:rPr>
                <a:solidFill>
                  <a:srgbClr val="008000"/>
                </a:solidFill>
                <a:latin typeface="Courier"/>
              </a:rPr>
              <a:t>len</a:t>
            </a:r>
            <a:r>
              <a:rPr>
                <a:latin typeface="Courier"/>
              </a:rPr>
              <a:t>(v) </a:t>
            </a:r>
            <a:r>
              <a:rPr b="1">
                <a:solidFill>
                  <a:srgbClr val="007020"/>
                </a:solidFill>
                <a:latin typeface="Courier"/>
              </a:rPr>
              <a:t>for</a:t>
            </a:r>
            <a:r>
              <a:rPr>
                <a:latin typeface="Courier"/>
              </a:rPr>
              <a:t> k, v </a:t>
            </a:r>
            <a:r>
              <a:rPr b="1">
                <a:solidFill>
                  <a:srgbClr val="007020"/>
                </a:solidFill>
                <a:latin typeface="Courier"/>
              </a:rPr>
              <a:t>in</a:t>
            </a:r>
            <a:r>
              <a:rPr>
                <a:latin typeface="Courier"/>
              </a:rPr>
              <a:t> minimum.items()})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principle, stated as a rule about columns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Five groups of fields, each earning its place by an indicator that needs it.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principle, stated as a rule about columns</a:t>
            </a:r>
          </a:p>
        </p:txBody>
      </p:sp>
      <p:sp>
        <p:nvSpPr>
          <p:cNvPr id="3" name="Content Placeholder 2"/>
          <p:cNvSpPr>
            <a:spLocks noGrp="1"/>
          </p:cNvSpPr>
          <p:nvPr>
            <p:ph idx="1"/>
          </p:nvPr>
        </p:nvSpPr>
        <p:spPr/>
        <p:txBody>
          <a:bodyPr/>
          <a:lstStyle/>
          <a:p>
            <a:pPr lvl="0"/>
            <a:r>
              <a:rPr/>
              <a:t>Every field in this extract maps to an indicator — </a:t>
            </a:r>
            <a:r>
              <a:rPr>
                <a:latin typeface="Courier"/>
              </a:rPr>
              <a:t>days_to_first_service</a:t>
            </a:r>
            <a:r>
              <a:rPr/>
              <a:t> exists because the 72-hour clinical standard…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coarsening costs, measured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(referrals[</a:t>
            </a:r>
            <a:r>
              <a:rPr>
                <a:solidFill>
                  <a:srgbClr val="4070A0"/>
                </a:solidFill>
                <a:latin typeface="Courier"/>
              </a:rPr>
              <a:t>"age_band"</a:t>
            </a:r>
            <a:r>
              <a:rPr>
                <a:latin typeface="Courier"/>
              </a:rPr>
              <a:t>].value_counts(dropna</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(referrals[</a:t>
            </a:r>
            <a:r>
              <a:rPr>
                <a:solidFill>
                  <a:srgbClr val="4070A0"/>
                </a:solidFill>
                <a:latin typeface="Courier"/>
              </a:rPr>
              <a:t>"referral_month"</a:t>
            </a:r>
            <a:r>
              <a:rPr>
                <a:latin typeface="Courier"/>
              </a:rPr>
              <a:t>].nunique(), </a:t>
            </a:r>
            <a:r>
              <a:rPr>
                <a:solidFill>
                  <a:srgbClr val="4070A0"/>
                </a:solidFill>
                <a:latin typeface="Courier"/>
              </a:rPr>
              <a:t>"distinct periods"</a:t>
            </a:r>
            <a:r>
              <a:rPr>
                <a:latin typeface="Courier"/>
              </a:rPr>
              <a:t>)</a:t>
            </a:r>
            <a:br/>
            <a:r>
              <a:rPr>
                <a:solidFill>
                  <a:srgbClr val="008000"/>
                </a:solidFill>
                <a:latin typeface="Courier"/>
              </a:rPr>
              <a:t>print</a:t>
            </a:r>
            <a:r>
              <a:rPr>
                <a:latin typeface="Courier"/>
              </a:rPr>
              <a:t>(referrals[</a:t>
            </a:r>
            <a:r>
              <a:rPr>
                <a:solidFill>
                  <a:srgbClr val="4070A0"/>
                </a:solidFill>
                <a:latin typeface="Courier"/>
              </a:rPr>
              <a:t>"admin2"</a:t>
            </a:r>
            <a:r>
              <a:rPr>
                <a:latin typeface="Courier"/>
              </a:rPr>
              <a:t>].nunique(), </a:t>
            </a:r>
            <a:r>
              <a:rPr>
                <a:solidFill>
                  <a:srgbClr val="4070A0"/>
                </a:solidFill>
                <a:latin typeface="Courier"/>
              </a:rPr>
              <a:t>"areas"</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coarsening costs, measured — In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count</a:t>
            </a:r>
            <a:r>
              <a:rPr>
                <a:latin typeface="Courier"/>
              </a:rPr>
              <a:t>(age_band)</a:t>
            </a:r>
            <a:b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periods =</a:t>
            </a:r>
            <a:r>
              <a:rPr>
                <a:latin typeface="Courier"/>
              </a:rPr>
              <a:t> </a:t>
            </a:r>
            <a:r>
              <a:rPr>
                <a:solidFill>
                  <a:srgbClr val="06287E"/>
                </a:solidFill>
                <a:latin typeface="Courier"/>
              </a:rPr>
              <a:t>n_distinct</a:t>
            </a:r>
            <a:r>
              <a:rPr>
                <a:latin typeface="Courier"/>
              </a:rPr>
              <a:t>(referral_month),</a:t>
            </a:r>
            <a:br/>
            <a:r>
              <a:rPr>
                <a:latin typeface="Courier"/>
              </a:rPr>
              <a:t>                       </a:t>
            </a:r>
            <a:r>
              <a:rPr>
                <a:solidFill>
                  <a:srgbClr val="7D9029"/>
                </a:solidFill>
                <a:latin typeface="Courier"/>
              </a:rPr>
              <a:t>areas =</a:t>
            </a:r>
            <a:r>
              <a:rPr>
                <a:latin typeface="Courier"/>
              </a:rPr>
              <a:t> </a:t>
            </a:r>
            <a:r>
              <a:rPr>
                <a:solidFill>
                  <a:srgbClr val="06287E"/>
                </a:solidFill>
                <a:latin typeface="Courier"/>
              </a:rPr>
              <a:t>n_distinct</a:t>
            </a:r>
            <a:r>
              <a:rPr>
                <a:latin typeface="Courier"/>
              </a:rPr>
              <a:t>(admin2))</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coarsening costs, measured</a:t>
            </a:r>
          </a:p>
        </p:txBody>
      </p:sp>
      <p:sp>
        <p:nvSpPr>
          <p:cNvPr id="3" name="Content Placeholder 2"/>
          <p:cNvSpPr>
            <a:spLocks noGrp="1"/>
          </p:cNvSpPr>
          <p:nvPr>
            <p:ph idx="1"/>
          </p:nvPr>
        </p:nvSpPr>
        <p:spPr/>
        <p:txBody>
          <a:bodyPr/>
          <a:lstStyle/>
          <a:p>
            <a:pPr lvl="0"/>
            <a:r>
              <a:rPr b="1"/>
              <a:t>Timeliness</a:t>
            </a:r>
            <a:r>
              <a:rPr/>
              <a:t>: measured in days from referral to service, which is already a duration and does not need a calendar…</a:t>
            </a:r>
          </a:p>
          <a:p>
            <a:pPr lvl="0"/>
            <a:r>
              <a:rPr b="1"/>
              <a:t>Seasonality</a:t>
            </a:r>
            <a:r>
              <a:rPr/>
              <a:t>: monthly is the finest resolution any protection trend is read at, and a weekly series on 1,850 cases…</a:t>
            </a:r>
          </a:p>
          <a:p>
            <a:pPr lvl="0"/>
            <a:r>
              <a:rPr b="1"/>
              <a:t>Age disaggregation</a:t>
            </a:r>
            <a:r>
              <a:rPr/>
              <a:t>: the bands are the reporting categories. A child, an adolescent, a working-age adult and an…</a:t>
            </a:r>
          </a:p>
          <a:p>
            <a:pPr lvl="0"/>
            <a:r>
              <a:rPr/>
              <a:t>So the coarsening costs nothing that anyone asked for — That is what makes it defensible, and it is why the argument…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that is genuinely a loss</a:t>
            </a:r>
          </a:p>
        </p:txBody>
      </p:sp>
      <p:sp>
        <p:nvSpPr>
          <p:cNvPr id="3" name="Content Placeholder 2"/>
          <p:cNvSpPr>
            <a:spLocks noGrp="1"/>
          </p:cNvSpPr>
          <p:nvPr>
            <p:ph idx="1"/>
          </p:nvPr>
        </p:nvSpPr>
        <p:spPr/>
        <p:txBody>
          <a:bodyPr/>
          <a:lstStyle/>
          <a:p>
            <a:pPr lvl="0"/>
            <a:r>
              <a:rPr/>
              <a:t>Dropping incident type means you cannot say which forms of violence the referral pathway serves worst — That is a real…</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that is genuinely a loss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"Question: does the pathway serve some incident types worse than others?"</a:t>
            </a:r>
            <a:r>
              <a:rPr>
                <a:latin typeface="Courier"/>
              </a:rPr>
              <a:t>)</a:t>
            </a:r>
            <a:br/>
            <a:r>
              <a:rPr>
                <a:solidFill>
                  <a:srgbClr val="008000"/>
                </a:solidFill>
                <a:latin typeface="Courier"/>
              </a:rPr>
              <a:t>print</a:t>
            </a:r>
            <a:r>
              <a:rPr>
                <a:latin typeface="Courier"/>
              </a:rPr>
              <a:t>(</a:t>
            </a:r>
            <a:r>
              <a:rPr>
                <a:solidFill>
                  <a:srgbClr val="4070A0"/>
                </a:solidFill>
                <a:latin typeface="Courier"/>
              </a:rPr>
              <a:t>"Where it can be answered: inside the case management agency"</a:t>
            </a:r>
            <a:r>
              <a:rPr>
                <a:latin typeface="Courier"/>
              </a:rPr>
              <a:t>)</a:t>
            </a:r>
            <a:br/>
            <a:r>
              <a:rPr>
                <a:solidFill>
                  <a:srgbClr val="008000"/>
                </a:solidFill>
                <a:latin typeface="Courier"/>
              </a:rPr>
              <a:t>print</a:t>
            </a:r>
            <a:r>
              <a:rPr>
                <a:latin typeface="Courier"/>
              </a:rPr>
              <a:t>(</a:t>
            </a:r>
            <a:r>
              <a:rPr>
                <a:solidFill>
                  <a:srgbClr val="4070A0"/>
                </a:solidFill>
                <a:latin typeface="Courier"/>
              </a:rPr>
              <a:t>"What leaves the agency: the finding, not the disaggregation"</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that is genuinely a loss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right answer to "we need incident type" is often "we will run it and</a:t>
            </a:r>
            <a:br/>
            <a:r>
              <a:rPr i="1">
                <a:solidFill>
                  <a:srgbClr val="60A0B0"/>
                </a:solidFill>
                <a:latin typeface="Courier"/>
              </a:rPr>
              <a:t># send you the result", not "no".</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one that is genuinely a loss</a:t>
            </a:r>
          </a:p>
        </p:txBody>
      </p:sp>
      <p:sp>
        <p:nvSpPr>
          <p:cNvPr id="3" name="Content Placeholder 2"/>
          <p:cNvSpPr>
            <a:spLocks noGrp="1"/>
          </p:cNvSpPr>
          <p:nvPr>
            <p:ph idx="1"/>
          </p:nvPr>
        </p:nvSpPr>
        <p:spPr/>
        <p:txBody>
          <a:bodyPr/>
          <a:lstStyle/>
          <a:p>
            <a:pPr lvl="0"/>
            <a:r>
              <a:rPr/>
              <a:t>“You cannot have the file, and here is the answer to your question” is the professional response — and it is available…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62 blank age bands — In Python</a:t>
            </a:r>
          </a:p>
        </p:txBody>
      </p:sp>
      <p:sp>
        <p:nvSpPr>
          <p:cNvPr id="3" name="Content Placeholder 2"/>
          <p:cNvSpPr>
            <a:spLocks noGrp="1"/>
          </p:cNvSpPr>
          <p:nvPr>
            <p:ph idx="1"/>
          </p:nvPr>
        </p:nvSpPr>
        <p:spPr/>
        <p:txBody>
          <a:bodyPr/>
          <a:lstStyle/>
          <a:p>
            <a:pPr lvl="0" indent="0">
              <a:buNone/>
            </a:pPr>
            <a:r>
              <a:rPr>
                <a:latin typeface="Courier"/>
              </a:rPr>
              <a:t>missing </a:t>
            </a:r>
            <a:r>
              <a:rPr>
                <a:solidFill>
                  <a:srgbClr val="666666"/>
                </a:solidFill>
                <a:latin typeface="Courier"/>
              </a:rPr>
              <a:t>=</a:t>
            </a:r>
            <a:r>
              <a:rPr>
                <a:latin typeface="Courier"/>
              </a:rPr>
              <a:t> referrals[</a:t>
            </a:r>
            <a:r>
              <a:rPr>
                <a:solidFill>
                  <a:srgbClr val="4070A0"/>
                </a:solidFill>
                <a:latin typeface="Courier"/>
              </a:rPr>
              <a:t>"age_band"</a:t>
            </a:r>
            <a:r>
              <a:rPr>
                <a:latin typeface="Courier"/>
              </a:rPr>
              <a:t>].isna()</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missing</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cases with no age band (</a:t>
            </a:r>
            <a:r>
              <a:rPr>
                <a:solidFill>
                  <a:srgbClr val="4070A0"/>
                </a:solidFill>
                <a:latin typeface="Courier"/>
              </a:rPr>
              <a:t>{</a:t>
            </a:r>
            <a:r>
              <a:rPr>
                <a:latin typeface="Courier"/>
              </a:rPr>
              <a:t>missing</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(referrals.loc[missing, </a:t>
            </a:r>
            <a:r>
              <a:rPr>
                <a:solidFill>
                  <a:srgbClr val="4070A0"/>
                </a:solidFill>
                <a:latin typeface="Courier"/>
              </a:rPr>
              <a:t>"case_category"</a:t>
            </a:r>
            <a:r>
              <a:rPr>
                <a:latin typeface="Courier"/>
              </a:rPr>
              <a:t>].value_counts())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62 blank age bands — In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(age_band)) </a:t>
            </a:r>
            <a:r>
              <a:rPr>
                <a:solidFill>
                  <a:srgbClr val="4070A0"/>
                </a:solidFill>
                <a:latin typeface="Courier"/>
              </a:rPr>
              <a:t>|&gt;</a:t>
            </a:r>
            <a:r>
              <a:rPr>
                <a:latin typeface="Courier"/>
              </a:rPr>
              <a:t> </a:t>
            </a:r>
            <a:r>
              <a:rPr>
                <a:solidFill>
                  <a:srgbClr val="06287E"/>
                </a:solidFill>
                <a:latin typeface="Courier"/>
              </a:rPr>
              <a:t>count</a:t>
            </a:r>
            <a:r>
              <a:rPr>
                <a:latin typeface="Courier"/>
              </a:rPr>
              <a:t>(case_category)</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write in the methodology note — Example</a:t>
            </a:r>
          </a:p>
        </p:txBody>
      </p:sp>
      <p:sp>
        <p:nvSpPr>
          <p:cNvPr id="3" name="Content Placeholder 2"/>
          <p:cNvSpPr>
            <a:spLocks noGrp="1"/>
          </p:cNvSpPr>
          <p:nvPr>
            <p:ph idx="1"/>
          </p:nvPr>
        </p:nvSpPr>
        <p:spPr/>
        <p:txBody>
          <a:bodyPr/>
          <a:lstStyle/>
          <a:p>
            <a:pPr lvl="0" indent="0">
              <a:buNone/>
            </a:pPr>
            <a:r>
              <a:rPr>
                <a:latin typeface="Courier"/>
              </a:rPr>
              <a:t>Data handling
  Analysis extract holds 14 fields for 1,850 cases. It contains no name,
  contact detail, free text, incident date, location below admin2, exact age,
  incident type or perpetrator detail.
  Age is recorded in five bands and time in months. Both are sufficient for
  every indicator reported here, and both reduce the risk that a row can be
  matched to a person.
  Incident-level fields remain in the case management system. Analyses
  requiring them are run by the case management agency and reported as
  findings rather than shared as data.
  62 cases (3.4%) have no age band. Age-disaggregated figures are computed on
  1,788 cases and are labelled accordingly.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write in the methodology note</a:t>
            </a:r>
          </a:p>
        </p:txBody>
      </p:sp>
      <p:sp>
        <p:nvSpPr>
          <p:cNvPr id="3" name="Content Placeholder 2"/>
          <p:cNvSpPr>
            <a:spLocks noGrp="1"/>
          </p:cNvSpPr>
          <p:nvPr>
            <p:ph idx="1"/>
          </p:nvPr>
        </p:nvSpPr>
        <p:spPr/>
        <p:txBody>
          <a:bodyPr/>
          <a:lstStyle/>
          <a:p>
            <a:pPr lvl="0"/>
            <a:r>
              <a:rPr/>
              <a:t>Write this before the results, not in an annex — A protection report whose data handling section is at the back has…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Removing columns reduces risk and does not eliminate it.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https://data-analysis.cassion.dev/courses/protection-and-gbv-data/prot-01-the-columns-that-are-not-there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columns that are not there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This dataset has fourteen columns and no name, no contact detail, no free text, no incident date, no location below district and no perpetrator detail. Every one of those absences is a decision, and every one of them can be justified by what the analysis needs.</vt:lpwstr>
  </property>
</Properties>
</file>