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 jeu de données a quatorze colonnes et aucun nom, aucune coordonnée, aucun texte libre, aucune date d’incident, aucune localisation sous le district et aucun détail sur l’auteur. Chacune de ces absences est une décision, et chacune se justifie par ce dont l’analyse a besoin.</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Quatorze colonnes pour 1 850 cas de protection. Listez maintenant ce que contient un système de gestion de cas et que cet extrait ne contient pas :</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ligne de ce tableau est une décision que quelqu’un a prise, et chacune se défend en nommant l’analyse qu’elle n’empêche pas. C’est le test : non pas « est-ce sensible » mais « que serais-je incapable de calculer sans cela ».</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principes de gestion de l’information VBG s’enseignent habituellement comme de l’éthique. Ce sont aussi, concrètement, des instructions sur un schéma :</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champ de cet extrait correspond à un indicateur. </a:t>
            </a:r>
            <a:r>
              <a:rPr>
                <a:latin typeface="Courier"/>
              </a:rPr>
              <a:t>days_to_first_service</a:t>
            </a:r>
            <a:r>
              <a:rPr/>
              <a:t> existe parce que le standard clinique de 72 heures pour les soins de santé VBG l’exige ; </a:t>
            </a:r>
            <a:r>
              <a:rPr>
                <a:latin typeface="Courier"/>
              </a:rPr>
              <a:t>disability_reported</a:t>
            </a:r>
            <a:r>
              <a:rPr/>
              <a:t> existe parce que l’écart d’équité est le constat que ce jeu de données a été bâti pour faire apparaître. Un champ sans indicateur derrière lui n’a rien à faire dans l’extrait.</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L’affirmation selon laquelle le grossissement ne coûte rien doit être vérifiée plutôt qu’assénée.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Cinq tranches d’âge, douze mois, six zones. Demandez maintenant ce qu’ajouteraient un âge exact et une date exacte : Le grossissement ne coûte donc rien que quiconque ait demandé. C’est ce qui le rend défendable, et c’est pourquoi l’argument est analytique plutôt que simplement prudent.</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Toutes les omissions ne sont pas gratuites, et prétendre le contraire est la façon dont un argument de protection des données perd sa crédibilité. Retirer le type d’incident empêche de dire quelles formes de violence le circuit de référencement sert le plus mal. C’est une perte analytique réelle, et la réponse n’est pas que cela n’a pas d’importance. La réponse est que cette analyse a sa place à l’intérieur de l’agence de gestion de cas, conduite par ceux qui détiennent les données, et que ce qui en sort est la conclusion et non le fichier.</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 Vous ne pouvez pas avoir le fichier, et voici la réponse à votre question » est la réponse professionnelle, et elle est disponible bien plus souvent qu’un refus sec ou qu’une remise discrète.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tranche d’âge est à la fois la désagrégation la plus employée et le champ le plus souvent manquant dans les données d’admission réelles, parce qu’elle se demande à un moment où la demander est intrusive. Soixante-deux cas font 3,4 % et ne sont pas répartis uniformément, si bien qu’un tableau désagrégé par âge a un dénominateur plus petit que le tableau de circuit à côté de lui et doit le dire. L’envie d’imputer est ici mauvaise pour une raison propre à ce secteur : une tranche d’âge imputée, rattachée à un cas réel dans un jeu de données de protection, est un attribut fabriqué d’une personne identifiable.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Écrivez ceci avant les résultats, non en annexe. Un rapport de protection dont la section de traitement des données est à la fin a invité chaque lecteur à sauter la seule partie qui gouverne ce que le reste a le droit de dire.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Retirer des colonnes réduit le risque sans l’éliminer. La leçon suivante porte sur ce qui arrive quand on croise les colonnes restantes, et sur le point où un jeu de données parfaitement anonyme produit un tableau qui identifie quelqu’un.</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protection-and-gbv-data/prot-01-the-columns-that-are-not-ther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Les colonnes qui n’y sont pas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Ce jeu de données a quatorze colonnes et aucun nom, aucune coordonnée, aucun texte libre, aucune date d’incident, aucune localisation sous le district et aucun détail sur l’auteur. Chacune de ces absences est une décision, et chacune se justifie par ce dont l’analyse a besoin.</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1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Commencez par le schéma, non par les données</a:t>
            </a:r>
          </a:p>
          <a:p>
            <a:pPr lvl="0"/>
            <a:r>
              <a:rPr/>
              <a:t>Le principe, énoncé comme une règle sur des colonnes</a:t>
            </a:r>
          </a:p>
          <a:p>
            <a:pPr lvl="0"/>
            <a:r>
              <a:rPr/>
              <a:t>Ce que coûte le grossissement, mesuré</a:t>
            </a:r>
          </a:p>
          <a:p>
            <a:pPr lvl="0"/>
            <a:r>
              <a:rPr/>
              <a:t>Celle qui est une vraie perte</a:t>
            </a:r>
          </a:p>
          <a:p>
            <a:pPr lvl="0"/>
            <a:r>
              <a:rPr/>
              <a:t>Les 62 tranches d’âge vides</a:t>
            </a:r>
          </a:p>
          <a:p>
            <a:pPr lvl="0"/>
            <a:r>
              <a:rPr/>
              <a:t>Ce qu’il faut écrire dans la note méthodologique</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Commencez par le schéma, non par les données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referrals </a:t>
            </a:r>
            <a:r>
              <a:rPr>
                <a:solidFill>
                  <a:srgbClr val="666666"/>
                </a:solidFill>
                <a:latin typeface="Courier"/>
              </a:rPr>
              <a:t>=</a:t>
            </a:r>
            <a:r>
              <a:rPr>
                <a:latin typeface="Courier"/>
              </a:rPr>
              <a:t> pd.read_csv(</a:t>
            </a:r>
            <a:r>
              <a:rPr>
                <a:solidFill>
                  <a:srgbClr val="4070A0"/>
                </a:solidFill>
                <a:latin typeface="Courier"/>
              </a:rPr>
              <a:t>"protection-referrals-2024.v1.csv"</a:t>
            </a:r>
            <a:r>
              <a:rPr>
                <a:latin typeface="Courier"/>
              </a:rPr>
              <a:t>)</a:t>
            </a:r>
            <a:br/>
            <a:r>
              <a:rPr>
                <a:solidFill>
                  <a:srgbClr val="008000"/>
                </a:solidFill>
                <a:latin typeface="Courier"/>
              </a:rPr>
              <a:t>print</a:t>
            </a:r>
            <a:r>
              <a:rPr>
                <a:latin typeface="Courier"/>
              </a:rPr>
              <a:t>(referrals.columns.tolist())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(referrals)</a:t>
            </a:r>
            <a:r>
              <a:rPr>
                <a:solidFill>
                  <a:srgbClr val="4070A0"/>
                </a:solidFill>
                <a:latin typeface="Courier"/>
              </a:rPr>
              <a:t>:,}</a:t>
            </a:r>
            <a:r>
              <a:rPr>
                <a:solidFill>
                  <a:srgbClr val="BB6688"/>
                </a:solidFill>
                <a:latin typeface="Courier"/>
              </a:rPr>
              <a:t> cases, </a:t>
            </a:r>
            <a:r>
              <a:rPr>
                <a:solidFill>
                  <a:srgbClr val="4070A0"/>
                </a:solidFill>
                <a:latin typeface="Courier"/>
              </a:rPr>
              <a:t>{</a:t>
            </a:r>
            <a:r>
              <a:rPr>
                <a:solidFill>
                  <a:srgbClr val="008000"/>
                </a:solidFill>
                <a:latin typeface="Courier"/>
              </a:rPr>
              <a:t>len</a:t>
            </a:r>
            <a:r>
              <a:rPr>
                <a:latin typeface="Courier"/>
              </a:rPr>
              <a:t>(referrals.columns)</a:t>
            </a:r>
            <a:r>
              <a:rPr>
                <a:solidFill>
                  <a:srgbClr val="4070A0"/>
                </a:solidFill>
                <a:latin typeface="Courier"/>
              </a:rPr>
              <a:t>}</a:t>
            </a:r>
            <a:r>
              <a:rPr>
                <a:solidFill>
                  <a:srgbClr val="BB6688"/>
                </a:solidFill>
                <a:latin typeface="Courier"/>
              </a:rPr>
              <a:t> columns"</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Commencez par le schéma, non par les données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referrals </a:t>
            </a:r>
            <a:r>
              <a:rPr>
                <a:solidFill>
                  <a:srgbClr val="4070A0"/>
                </a:solidFill>
                <a:latin typeface="Courier"/>
              </a:rPr>
              <a:t>|&gt;</a:t>
            </a:r>
            <a:r>
              <a:rPr>
                <a:latin typeface="Courier"/>
              </a:rPr>
              <a:t> </a:t>
            </a:r>
            <a:r>
              <a:rPr>
                <a:solidFill>
                  <a:srgbClr val="06287E"/>
                </a:solidFill>
                <a:latin typeface="Courier"/>
              </a:rPr>
              <a:t>glimpse</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Commencez par le schéma, non par les données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Absent</a:t>
                      </a:r>
                    </a:p>
                  </a:txBody>
                  <a:tcPr/>
                </a:tc>
                <a:tc>
                  <a:txBody>
                    <a:bodyPr/>
                    <a:lstStyle/>
                    <a:p>
                      <a:pPr lvl="0" indent="0" marL="0">
                        <a:buNone/>
                      </a:pPr>
                      <a:r>
                        <a:rPr/>
                        <a:t>Pourquoi</a:t>
                      </a:r>
                    </a:p>
                  </a:txBody>
                  <a:tcPr/>
                </a:tc>
              </a:tr>
              <a:tr h="0">
                <a:tc>
                  <a:txBody>
                    <a:bodyPr/>
                    <a:lstStyle/>
                    <a:p>
                      <a:pPr lvl="0" indent="0" marL="0">
                        <a:buNone/>
                      </a:pPr>
                      <a:r>
                        <a:rPr/>
                        <a:t>Nom, coordonnées</a:t>
                      </a:r>
                    </a:p>
                  </a:txBody>
                </a:tc>
                <a:tc>
                  <a:txBody>
                    <a:bodyPr/>
                    <a:lstStyle/>
                    <a:p>
                      <a:pPr lvl="0" indent="0" marL="0">
                        <a:buNone/>
                      </a:pPr>
                      <a:r>
                        <a:rPr/>
                        <a:t>Ne sortent jamais du système de gestion de cas, en aucune circonstance</a:t>
                      </a:r>
                    </a:p>
                  </a:txBody>
                </a:tc>
              </a:tr>
              <a:tr h="0">
                <a:tc>
                  <a:txBody>
                    <a:bodyPr/>
                    <a:lstStyle/>
                    <a:p>
                      <a:pPr lvl="0" indent="0" marL="0">
                        <a:buNone/>
                      </a:pPr>
                      <a:r>
                        <a:rPr/>
                        <a:t>Récit en texte libre</a:t>
                      </a:r>
                    </a:p>
                  </a:txBody>
                </a:tc>
                <a:tc>
                  <a:txBody>
                    <a:bodyPr/>
                    <a:lstStyle/>
                    <a:p>
                      <a:pPr lvl="0" indent="0" marL="0">
                        <a:buNone/>
                      </a:pPr>
                      <a:r>
                        <a:rPr/>
                        <a:t>Identifiant par construction, et aucune analyse ne le lit</a:t>
                      </a:r>
                    </a:p>
                  </a:txBody>
                </a:tc>
              </a:tr>
              <a:tr h="0">
                <a:tc>
                  <a:txBody>
                    <a:bodyPr/>
                    <a:lstStyle/>
                    <a:p>
                      <a:pPr lvl="0" indent="0" marL="0">
                        <a:buNone/>
                      </a:pPr>
                      <a:r>
                        <a:rPr/>
                        <a:t>Date de l’incident</a:t>
                      </a:r>
                    </a:p>
                  </a:txBody>
                </a:tc>
                <a:tc>
                  <a:txBody>
                    <a:bodyPr/>
                    <a:lstStyle/>
                    <a:p>
                      <a:pPr lvl="0" indent="0" marL="0">
                        <a:buNone/>
                      </a:pPr>
                      <a:r>
                        <a:rPr/>
                        <a:t>Jointe à une zone et à une catégorie, fréquemment identifiante</a:t>
                      </a:r>
                    </a:p>
                  </a:txBody>
                </a:tc>
              </a:tr>
              <a:tr h="0">
                <a:tc>
                  <a:txBody>
                    <a:bodyPr/>
                    <a:lstStyle/>
                    <a:p>
                      <a:pPr lvl="0" indent="0" marL="0">
                        <a:buNone/>
                      </a:pPr>
                      <a:r>
                        <a:rPr/>
                        <a:t>Localisation sous l’admin2</a:t>
                      </a:r>
                    </a:p>
                  </a:txBody>
                </a:tc>
                <a:tc>
                  <a:txBody>
                    <a:bodyPr/>
                    <a:lstStyle/>
                    <a:p>
                      <a:pPr lvl="0" indent="0" marL="0">
                        <a:buNone/>
                      </a:pPr>
                      <a:r>
                        <a:rPr/>
                        <a:t>Un village plus une catégorie, c’est une personne</a:t>
                      </a:r>
                    </a:p>
                  </a:txBody>
                </a:tc>
              </a:tr>
              <a:tr h="0">
                <a:tc>
                  <a:txBody>
                    <a:bodyPr/>
                    <a:lstStyle/>
                    <a:p>
                      <a:pPr lvl="0" indent="0" marL="0">
                        <a:buNone/>
                      </a:pPr>
                      <a:r>
                        <a:rPr/>
                        <a:t>Âge exact</a:t>
                      </a:r>
                    </a:p>
                  </a:txBody>
                </a:tc>
                <a:tc>
                  <a:txBody>
                    <a:bodyPr/>
                    <a:lstStyle/>
                    <a:p>
                      <a:pPr lvl="0" indent="0" marL="0">
                        <a:buNone/>
                      </a:pPr>
                      <a:r>
                        <a:rPr/>
                        <a:t>La tranche d’âge répond à toutes les questions de désagrégation que l’âge peut traiter</a:t>
                      </a:r>
                    </a:p>
                  </a:txBody>
                </a:tc>
              </a:tr>
              <a:tr h="0">
                <a:tc>
                  <a:txBody>
                    <a:bodyPr/>
                    <a:lstStyle/>
                    <a:p>
                      <a:pPr lvl="0" indent="0" marL="0">
                        <a:buNone/>
                      </a:pPr>
                      <a:r>
                        <a:rPr/>
                        <a:t>Type d’incident, lien avec l’auteur</a:t>
                      </a:r>
                    </a:p>
                  </a:txBody>
                </a:tc>
                <a:tc>
                  <a:txBody>
                    <a:bodyPr/>
                    <a:lstStyle/>
                    <a:p>
                      <a:pPr lvl="0" indent="0" marL="0">
                        <a:buNone/>
                      </a:pPr>
                      <a:r>
                        <a:rPr/>
                        <a:t>Ne sont pas partagés du tout hors de l’agence de gestion de cas</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Commencez par le schéma, non par les données</a:t>
            </a:r>
          </a:p>
        </p:txBody>
      </p:sp>
      <p:sp>
        <p:nvSpPr>
          <p:cNvPr id="3" name="Content Placeholder 2"/>
          <p:cNvSpPr>
            <a:spLocks noGrp="1"/>
          </p:cNvSpPr>
          <p:nvPr>
            <p:ph idx="1"/>
          </p:nvPr>
        </p:nvSpPr>
        <p:spPr/>
        <p:txBody>
          <a:bodyPr/>
          <a:lstStyle/>
          <a:p>
            <a:pPr lvl="0"/>
            <a:r>
              <a:rPr/>
              <a:t>Chaque ligne de ce tableau est une décision que quelqu’un a prise, et chacune se défend en nommant l’analyse qu’elle…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principe, énoncé comme une règle sur des colonnes</a:t>
            </a:r>
          </a:p>
        </p:txBody>
      </p:sp>
      <p:sp>
        <p:nvSpPr>
          <p:cNvPr id="3" name="Content Placeholder 2"/>
          <p:cNvSpPr>
            <a:spLocks noGrp="1"/>
          </p:cNvSpPr>
          <p:nvPr>
            <p:ph idx="1"/>
          </p:nvPr>
        </p:nvSpPr>
        <p:spPr/>
        <p:txBody>
          <a:bodyPr/>
          <a:lstStyle/>
          <a:p>
            <a:pPr lvl="0"/>
            <a:r>
              <a:rPr b="1"/>
              <a:t>Collecter le minimum nécessaire.</a:t>
            </a:r>
            <a:r>
              <a:rPr/>
              <a:t> Si aucun indicateur n’a besoin d’un champ, le conserver n’est que du risque.</a:t>
            </a:r>
          </a:p>
          <a:p>
            <a:pPr lvl="0"/>
            <a:r>
              <a:rPr b="1"/>
              <a:t>Partager moins que ce que l’on détient.</a:t>
            </a:r>
            <a:r>
              <a:rPr/>
              <a:t> L’extrait d’analyse n’est pas le dossier. Chaque pas vers l’extérieur…</a:t>
            </a:r>
          </a:p>
          <a:p>
            <a:pPr lvl="0"/>
            <a:r>
              <a:rPr b="1"/>
              <a:t>Ne jamais partager de données au niveau de l’incident hors de l’agence de gestion de cas.</a:t>
            </a:r>
            <a:r>
              <a:rPr/>
              <a:t> Agréger ou ne pas envoyer.</a:t>
            </a:r>
          </a:p>
          <a:p>
            <a:pPr lvl="0"/>
            <a:r>
              <a:rPr b="1"/>
              <a:t>Le consentement gouverne l’usage.</a:t>
            </a:r>
            <a:r>
              <a:rPr/>
              <a:t> Une personne qui consent à un référencement n’a pas consenti à un jeu de données…</a:t>
            </a:r>
          </a:p>
          <a:p>
            <a:pPr lvl="0"/>
            <a:r>
              <a:rPr b="1"/>
              <a:t>La sécurité d’abord, toujours.</a:t>
            </a:r>
            <a:r>
              <a:rPr/>
              <a:t> Là où une analyse et la sécurité d’une survivante s’opposent, c’est l’analyse qui…</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principe, énoncé comme une règle sur des colonnes — En Python</a:t>
            </a:r>
          </a:p>
        </p:txBody>
      </p:sp>
      <p:sp>
        <p:nvSpPr>
          <p:cNvPr id="3" name="Content Placeholder 2"/>
          <p:cNvSpPr>
            <a:spLocks noGrp="1"/>
          </p:cNvSpPr>
          <p:nvPr>
            <p:ph idx="1"/>
          </p:nvPr>
        </p:nvSpPr>
        <p:spPr/>
        <p:txBody>
          <a:bodyPr/>
          <a:lstStyle/>
          <a:p>
            <a:pPr lvl="0" indent="0">
              <a:buNone/>
            </a:pPr>
            <a:r>
              <a:rPr>
                <a:latin typeface="Courier"/>
              </a:rPr>
              <a:t>minimum </a:t>
            </a:r>
            <a:r>
              <a:rPr>
                <a:solidFill>
                  <a:srgbClr val="666666"/>
                </a:solidFill>
                <a:latin typeface="Courier"/>
              </a:rPr>
              <a:t>=</a:t>
            </a:r>
            <a:r>
              <a:rPr>
                <a:latin typeface="Courier"/>
              </a:rPr>
              <a:t> {</a:t>
            </a:r>
            <a:br/>
            <a:r>
              <a:rPr>
                <a:latin typeface="Courier"/>
              </a:rPr>
              <a:t>    </a:t>
            </a:r>
            <a:r>
              <a:rPr>
                <a:solidFill>
                  <a:srgbClr val="4070A0"/>
                </a:solidFill>
                <a:latin typeface="Courier"/>
              </a:rPr>
              <a:t>"who"</a:t>
            </a:r>
            <a:r>
              <a:rPr>
                <a:latin typeface="Courier"/>
              </a:rPr>
              <a:t>: [</a:t>
            </a:r>
            <a:r>
              <a:rPr>
                <a:solidFill>
                  <a:srgbClr val="4070A0"/>
                </a:solidFill>
                <a:latin typeface="Courier"/>
              </a:rPr>
              <a:t>"age_band"</a:t>
            </a:r>
            <a:r>
              <a:rPr>
                <a:latin typeface="Courier"/>
              </a:rPr>
              <a:t>, </a:t>
            </a:r>
            <a:r>
              <a:rPr>
                <a:solidFill>
                  <a:srgbClr val="4070A0"/>
                </a:solidFill>
                <a:latin typeface="Courier"/>
              </a:rPr>
              <a:t>"sex"</a:t>
            </a:r>
            <a:r>
              <a:rPr>
                <a:latin typeface="Courier"/>
              </a:rPr>
              <a:t>, </a:t>
            </a:r>
            <a:r>
              <a:rPr>
                <a:solidFill>
                  <a:srgbClr val="4070A0"/>
                </a:solidFill>
                <a:latin typeface="Courier"/>
              </a:rPr>
              <a:t>"disability_reported"</a:t>
            </a:r>
            <a:r>
              <a:rPr>
                <a:latin typeface="Courier"/>
              </a:rPr>
              <a:t>],</a:t>
            </a:r>
            <a:br/>
            <a:r>
              <a:rPr>
                <a:latin typeface="Courier"/>
              </a:rPr>
              <a:t>    </a:t>
            </a:r>
            <a:r>
              <a:rPr>
                <a:solidFill>
                  <a:srgbClr val="4070A0"/>
                </a:solidFill>
                <a:latin typeface="Courier"/>
              </a:rPr>
              <a:t>"where"</a:t>
            </a:r>
            <a:r>
              <a:rPr>
                <a:latin typeface="Courier"/>
              </a:rPr>
              <a:t>: [</a:t>
            </a:r>
            <a:r>
              <a:rPr>
                <a:solidFill>
                  <a:srgbClr val="4070A0"/>
                </a:solidFill>
                <a:latin typeface="Courier"/>
              </a:rPr>
              <a:t>"admin1"</a:t>
            </a:r>
            <a:r>
              <a:rPr>
                <a:latin typeface="Courier"/>
              </a:rPr>
              <a:t>, </a:t>
            </a:r>
            <a:r>
              <a:rPr>
                <a:solidFill>
                  <a:srgbClr val="4070A0"/>
                </a:solidFill>
                <a:latin typeface="Courier"/>
              </a:rPr>
              <a:t>"admin2"</a:t>
            </a:r>
            <a:r>
              <a:rPr>
                <a:latin typeface="Courier"/>
              </a:rPr>
              <a:t>],</a:t>
            </a:r>
            <a:br/>
            <a:r>
              <a:rPr>
                <a:latin typeface="Courier"/>
              </a:rPr>
              <a:t>    </a:t>
            </a:r>
            <a:r>
              <a:rPr>
                <a:solidFill>
                  <a:srgbClr val="4070A0"/>
                </a:solidFill>
                <a:latin typeface="Courier"/>
              </a:rPr>
              <a:t>"when"</a:t>
            </a:r>
            <a:r>
              <a:rPr>
                <a:latin typeface="Courier"/>
              </a:rPr>
              <a:t>: [</a:t>
            </a:r>
            <a:r>
              <a:rPr>
                <a:solidFill>
                  <a:srgbClr val="4070A0"/>
                </a:solidFill>
                <a:latin typeface="Courier"/>
              </a:rPr>
              <a:t>"referral_month"</a:t>
            </a:r>
            <a:r>
              <a:rPr>
                <a:latin typeface="Courier"/>
              </a:rPr>
              <a:t>],</a:t>
            </a:r>
            <a:br/>
            <a:r>
              <a:rPr>
                <a:latin typeface="Courier"/>
              </a:rPr>
              <a:t>    </a:t>
            </a:r>
            <a:r>
              <a:rPr>
                <a:solidFill>
                  <a:srgbClr val="4070A0"/>
                </a:solidFill>
                <a:latin typeface="Courier"/>
              </a:rPr>
              <a:t>"what"</a:t>
            </a:r>
            <a:r>
              <a:rPr>
                <a:latin typeface="Courier"/>
              </a:rPr>
              <a:t>: [</a:t>
            </a:r>
            <a:r>
              <a:rPr>
                <a:solidFill>
                  <a:srgbClr val="4070A0"/>
                </a:solidFill>
                <a:latin typeface="Courier"/>
              </a:rPr>
              <a:t>"case_category"</a:t>
            </a:r>
            <a:r>
              <a:rPr>
                <a:latin typeface="Courier"/>
              </a:rPr>
              <a:t>, </a:t>
            </a:r>
            <a:r>
              <a:rPr>
                <a:solidFill>
                  <a:srgbClr val="4070A0"/>
                </a:solidFill>
                <a:latin typeface="Courier"/>
              </a:rPr>
              <a:t>"service_requested"</a:t>
            </a:r>
            <a:r>
              <a:rPr>
                <a:latin typeface="Courier"/>
              </a:rPr>
              <a:t>],</a:t>
            </a:r>
            <a:br/>
            <a:r>
              <a:rPr>
                <a:latin typeface="Courier"/>
              </a:rPr>
              <a:t>    </a:t>
            </a:r>
            <a:r>
              <a:rPr>
                <a:solidFill>
                  <a:srgbClr val="4070A0"/>
                </a:solidFill>
                <a:latin typeface="Courier"/>
              </a:rPr>
              <a:t>"pathway"</a:t>
            </a:r>
            <a:r>
              <a:rPr>
                <a:latin typeface="Courier"/>
              </a:rPr>
              <a:t>: [</a:t>
            </a:r>
            <a:r>
              <a:rPr>
                <a:solidFill>
                  <a:srgbClr val="4070A0"/>
                </a:solidFill>
                <a:latin typeface="Courier"/>
              </a:rPr>
              <a:t>"consent_to_refer"</a:t>
            </a:r>
            <a:r>
              <a:rPr>
                <a:latin typeface="Courier"/>
              </a:rPr>
              <a:t>, </a:t>
            </a:r>
            <a:r>
              <a:rPr>
                <a:solidFill>
                  <a:srgbClr val="4070A0"/>
                </a:solidFill>
                <a:latin typeface="Courier"/>
              </a:rPr>
              <a:t>"referral_made"</a:t>
            </a:r>
            <a:r>
              <a:rPr>
                <a:latin typeface="Courier"/>
              </a:rPr>
              <a:t>, </a:t>
            </a:r>
            <a:r>
              <a:rPr>
                <a:solidFill>
                  <a:srgbClr val="4070A0"/>
                </a:solidFill>
                <a:latin typeface="Courier"/>
              </a:rPr>
              <a:t>"referral_accepted"</a:t>
            </a:r>
            <a:r>
              <a:rPr>
                <a:latin typeface="Courier"/>
              </a:rPr>
              <a:t>,</a:t>
            </a:r>
            <a:br/>
            <a:r>
              <a:rPr>
                <a:latin typeface="Courier"/>
              </a:rPr>
              <a:t>                </a:t>
            </a:r>
            <a:r>
              <a:rPr>
                <a:solidFill>
                  <a:srgbClr val="4070A0"/>
                </a:solidFill>
                <a:latin typeface="Courier"/>
              </a:rPr>
              <a:t>"days_to_first_service"</a:t>
            </a:r>
            <a:r>
              <a:rPr>
                <a:latin typeface="Courier"/>
              </a:rPr>
              <a:t>, </a:t>
            </a:r>
            <a:r>
              <a:rPr>
                <a:solidFill>
                  <a:srgbClr val="4070A0"/>
                </a:solidFill>
                <a:latin typeface="Courier"/>
              </a:rPr>
              <a:t>"case_status"</a:t>
            </a:r>
            <a:r>
              <a:rPr>
                <a:latin typeface="Courier"/>
              </a:rPr>
              <a:t>],</a:t>
            </a:r>
            <a:br/>
            <a:r>
              <a:rPr>
                <a:latin typeface="Courier"/>
              </a:rPr>
              <a:t>}</a:t>
            </a:r>
            <a:br/>
            <a:r>
              <a:rPr>
                <a:solidFill>
                  <a:srgbClr val="008000"/>
                </a:solidFill>
                <a:latin typeface="Courier"/>
              </a:rPr>
              <a:t>print</a:t>
            </a:r>
            <a:r>
              <a:rPr>
                <a:latin typeface="Courier"/>
              </a:rPr>
              <a:t>({k: </a:t>
            </a:r>
            <a:r>
              <a:rPr>
                <a:solidFill>
                  <a:srgbClr val="008000"/>
                </a:solidFill>
                <a:latin typeface="Courier"/>
              </a:rPr>
              <a:t>len</a:t>
            </a:r>
            <a:r>
              <a:rPr>
                <a:latin typeface="Courier"/>
              </a:rPr>
              <a:t>(v) </a:t>
            </a:r>
            <a:r>
              <a:rPr b="1">
                <a:solidFill>
                  <a:srgbClr val="007020"/>
                </a:solidFill>
                <a:latin typeface="Courier"/>
              </a:rPr>
              <a:t>for</a:t>
            </a:r>
            <a:r>
              <a:rPr>
                <a:latin typeface="Courier"/>
              </a:rPr>
              <a:t> k, v </a:t>
            </a:r>
            <a:r>
              <a:rPr b="1">
                <a:solidFill>
                  <a:srgbClr val="007020"/>
                </a:solidFill>
                <a:latin typeface="Courier"/>
              </a:rPr>
              <a:t>in</a:t>
            </a:r>
            <a:r>
              <a:rPr>
                <a:latin typeface="Courier"/>
              </a:rPr>
              <a:t> minimum.items()})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principe, énoncé comme une règle sur des colonnes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Five groups of fields, each earning its place by an indicator that needs it.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principe, énoncé comme une règle sur des colonnes</a:t>
            </a:r>
          </a:p>
        </p:txBody>
      </p:sp>
      <p:sp>
        <p:nvSpPr>
          <p:cNvPr id="3" name="Content Placeholder 2"/>
          <p:cNvSpPr>
            <a:spLocks noGrp="1"/>
          </p:cNvSpPr>
          <p:nvPr>
            <p:ph idx="1"/>
          </p:nvPr>
        </p:nvSpPr>
        <p:spPr/>
        <p:txBody>
          <a:bodyPr/>
          <a:lstStyle/>
          <a:p>
            <a:pPr lvl="0"/>
            <a:r>
              <a:rPr/>
              <a:t>Chaque champ de cet extrait correspond à un indicateur — </a:t>
            </a:r>
            <a:r>
              <a:rPr>
                <a:latin typeface="Courier"/>
              </a:rPr>
              <a:t>days_to_first_service</a:t>
            </a:r>
            <a:r>
              <a:rPr/>
              <a:t> existe parce que le standard clinique…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coûte le grossissement, mesuré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(referrals[</a:t>
            </a:r>
            <a:r>
              <a:rPr>
                <a:solidFill>
                  <a:srgbClr val="4070A0"/>
                </a:solidFill>
                <a:latin typeface="Courier"/>
              </a:rPr>
              <a:t>"age_band"</a:t>
            </a:r>
            <a:r>
              <a:rPr>
                <a:latin typeface="Courier"/>
              </a:rPr>
              <a:t>].value_counts(dropna</a:t>
            </a:r>
            <a:r>
              <a:rPr>
                <a:solidFill>
                  <a:srgbClr val="666666"/>
                </a:solidFill>
                <a:latin typeface="Courier"/>
              </a:rPr>
              <a:t>=</a:t>
            </a:r>
            <a:r>
              <a:rPr>
                <a:solidFill>
                  <a:srgbClr val="19177C"/>
                </a:solidFill>
                <a:latin typeface="Courier"/>
              </a:rPr>
              <a:t>False</a:t>
            </a:r>
            <a:r>
              <a:rPr>
                <a:latin typeface="Courier"/>
              </a:rPr>
              <a:t>))</a:t>
            </a:r>
            <a:br/>
            <a:r>
              <a:rPr>
                <a:solidFill>
                  <a:srgbClr val="008000"/>
                </a:solidFill>
                <a:latin typeface="Courier"/>
              </a:rPr>
              <a:t>print</a:t>
            </a:r>
            <a:r>
              <a:rPr>
                <a:latin typeface="Courier"/>
              </a:rPr>
              <a:t>(referrals[</a:t>
            </a:r>
            <a:r>
              <a:rPr>
                <a:solidFill>
                  <a:srgbClr val="4070A0"/>
                </a:solidFill>
                <a:latin typeface="Courier"/>
              </a:rPr>
              <a:t>"referral_month"</a:t>
            </a:r>
            <a:r>
              <a:rPr>
                <a:latin typeface="Courier"/>
              </a:rPr>
              <a:t>].nunique(), </a:t>
            </a:r>
            <a:r>
              <a:rPr>
                <a:solidFill>
                  <a:srgbClr val="4070A0"/>
                </a:solidFill>
                <a:latin typeface="Courier"/>
              </a:rPr>
              <a:t>"distinct periods"</a:t>
            </a:r>
            <a:r>
              <a:rPr>
                <a:latin typeface="Courier"/>
              </a:rPr>
              <a:t>)</a:t>
            </a:r>
            <a:br/>
            <a:r>
              <a:rPr>
                <a:solidFill>
                  <a:srgbClr val="008000"/>
                </a:solidFill>
                <a:latin typeface="Courier"/>
              </a:rPr>
              <a:t>print</a:t>
            </a:r>
            <a:r>
              <a:rPr>
                <a:latin typeface="Courier"/>
              </a:rPr>
              <a:t>(referrals[</a:t>
            </a:r>
            <a:r>
              <a:rPr>
                <a:solidFill>
                  <a:srgbClr val="4070A0"/>
                </a:solidFill>
                <a:latin typeface="Courier"/>
              </a:rPr>
              <a:t>"admin2"</a:t>
            </a:r>
            <a:r>
              <a:rPr>
                <a:latin typeface="Courier"/>
              </a:rPr>
              <a:t>].nunique(), </a:t>
            </a:r>
            <a:r>
              <a:rPr>
                <a:solidFill>
                  <a:srgbClr val="4070A0"/>
                </a:solidFill>
                <a:latin typeface="Courier"/>
              </a:rPr>
              <a:t>"areas"</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coûte le grossissement, mesuré — En R</a:t>
            </a:r>
          </a:p>
        </p:txBody>
      </p:sp>
      <p:sp>
        <p:nvSpPr>
          <p:cNvPr id="3" name="Content Placeholder 2"/>
          <p:cNvSpPr>
            <a:spLocks noGrp="1"/>
          </p:cNvSpPr>
          <p:nvPr>
            <p:ph idx="1"/>
          </p:nvPr>
        </p:nvSpPr>
        <p:spPr/>
        <p:txBody>
          <a:bodyPr/>
          <a:lstStyle/>
          <a:p>
            <a:pPr lvl="0" indent="0">
              <a:buNone/>
            </a:pPr>
            <a:r>
              <a:rPr>
                <a:latin typeface="Courier"/>
              </a:rPr>
              <a:t>referrals </a:t>
            </a:r>
            <a:r>
              <a:rPr>
                <a:solidFill>
                  <a:srgbClr val="4070A0"/>
                </a:solidFill>
                <a:latin typeface="Courier"/>
              </a:rPr>
              <a:t>|&gt;</a:t>
            </a:r>
            <a:r>
              <a:rPr>
                <a:latin typeface="Courier"/>
              </a:rPr>
              <a:t> </a:t>
            </a:r>
            <a:r>
              <a:rPr>
                <a:solidFill>
                  <a:srgbClr val="06287E"/>
                </a:solidFill>
                <a:latin typeface="Courier"/>
              </a:rPr>
              <a:t>count</a:t>
            </a:r>
            <a:r>
              <a:rPr>
                <a:latin typeface="Courier"/>
              </a:rPr>
              <a:t>(age_band)</a:t>
            </a:r>
            <a:br/>
            <a:r>
              <a:rPr>
                <a:latin typeface="Courier"/>
              </a:rPr>
              <a:t>referrals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periods =</a:t>
            </a:r>
            <a:r>
              <a:rPr>
                <a:latin typeface="Courier"/>
              </a:rPr>
              <a:t> </a:t>
            </a:r>
            <a:r>
              <a:rPr>
                <a:solidFill>
                  <a:srgbClr val="06287E"/>
                </a:solidFill>
                <a:latin typeface="Courier"/>
              </a:rPr>
              <a:t>n_distinct</a:t>
            </a:r>
            <a:r>
              <a:rPr>
                <a:latin typeface="Courier"/>
              </a:rPr>
              <a:t>(referral_month),</a:t>
            </a:r>
            <a:br/>
            <a:r>
              <a:rPr>
                <a:latin typeface="Courier"/>
              </a:rPr>
              <a:t>                       </a:t>
            </a:r>
            <a:r>
              <a:rPr>
                <a:solidFill>
                  <a:srgbClr val="7D9029"/>
                </a:solidFill>
                <a:latin typeface="Courier"/>
              </a:rPr>
              <a:t>areas =</a:t>
            </a:r>
            <a:r>
              <a:rPr>
                <a:latin typeface="Courier"/>
              </a:rPr>
              <a:t> </a:t>
            </a:r>
            <a:r>
              <a:rPr>
                <a:solidFill>
                  <a:srgbClr val="06287E"/>
                </a:solidFill>
                <a:latin typeface="Courier"/>
              </a:rPr>
              <a:t>n_distinct</a:t>
            </a:r>
            <a:r>
              <a:rPr>
                <a:latin typeface="Courier"/>
              </a:rPr>
              <a:t>(admin2))</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coûte le grossissement, mesuré</a:t>
            </a:r>
          </a:p>
        </p:txBody>
      </p:sp>
      <p:sp>
        <p:nvSpPr>
          <p:cNvPr id="3" name="Content Placeholder 2"/>
          <p:cNvSpPr>
            <a:spLocks noGrp="1"/>
          </p:cNvSpPr>
          <p:nvPr>
            <p:ph idx="1"/>
          </p:nvPr>
        </p:nvSpPr>
        <p:spPr/>
        <p:txBody>
          <a:bodyPr/>
          <a:lstStyle/>
          <a:p>
            <a:pPr lvl="0"/>
            <a:r>
              <a:rPr b="1"/>
              <a:t>Promptitude</a:t>
            </a:r>
            <a:r>
              <a:rPr/>
              <a:t> : mesurée en jours du référencement au service, ce qui est déjà une durée et n’exige aucune date de…</a:t>
            </a:r>
          </a:p>
          <a:p>
            <a:pPr lvl="0"/>
            <a:r>
              <a:rPr b="1"/>
              <a:t>Saisonnalité</a:t>
            </a:r>
            <a:r>
              <a:rPr/>
              <a:t> : le mois est la résolution la plus fine à laquelle se lit une tendance de protection, et une série…</a:t>
            </a:r>
          </a:p>
          <a:p>
            <a:pPr lvl="0"/>
            <a:r>
              <a:rPr b="1"/>
              <a:t>Désagrégation par âge</a:t>
            </a:r>
            <a:r>
              <a:rPr/>
              <a:t> : les tranches sont les catégories de rapportage. Un enfant, un adolescent, un adulte en âge…</a:t>
            </a:r>
          </a:p>
          <a:p>
            <a:pPr lvl="0"/>
            <a:r>
              <a:rPr/>
              <a:t>Le grossissement ne coûte donc rien que quiconque ait demandé — C’est ce qui le rend défendable, et c’est pourquoi…</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Celle qui est une vraie perte</a:t>
            </a:r>
          </a:p>
        </p:txBody>
      </p:sp>
      <p:sp>
        <p:nvSpPr>
          <p:cNvPr id="3" name="Content Placeholder 2"/>
          <p:cNvSpPr>
            <a:spLocks noGrp="1"/>
          </p:cNvSpPr>
          <p:nvPr>
            <p:ph idx="1"/>
          </p:nvPr>
        </p:nvSpPr>
        <p:spPr/>
        <p:txBody>
          <a:bodyPr/>
          <a:lstStyle/>
          <a:p>
            <a:pPr lvl="0"/>
            <a:r>
              <a:rPr/>
              <a:t>Retirer le type d’incident empêche de dire quelles formes de violence le circuit de référencement sert le plus mal —…</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Celle qui est une vraie perte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4070A0"/>
                </a:solidFill>
                <a:latin typeface="Courier"/>
              </a:rPr>
              <a:t>"Question: does the pathway serve some incident types worse than others?"</a:t>
            </a:r>
            <a:r>
              <a:rPr>
                <a:latin typeface="Courier"/>
              </a:rPr>
              <a:t>)</a:t>
            </a:r>
            <a:br/>
            <a:r>
              <a:rPr>
                <a:solidFill>
                  <a:srgbClr val="008000"/>
                </a:solidFill>
                <a:latin typeface="Courier"/>
              </a:rPr>
              <a:t>print</a:t>
            </a:r>
            <a:r>
              <a:rPr>
                <a:latin typeface="Courier"/>
              </a:rPr>
              <a:t>(</a:t>
            </a:r>
            <a:r>
              <a:rPr>
                <a:solidFill>
                  <a:srgbClr val="4070A0"/>
                </a:solidFill>
                <a:latin typeface="Courier"/>
              </a:rPr>
              <a:t>"Where it can be answered: inside the case management agency"</a:t>
            </a:r>
            <a:r>
              <a:rPr>
                <a:latin typeface="Courier"/>
              </a:rPr>
              <a:t>)</a:t>
            </a:r>
            <a:br/>
            <a:r>
              <a:rPr>
                <a:solidFill>
                  <a:srgbClr val="008000"/>
                </a:solidFill>
                <a:latin typeface="Courier"/>
              </a:rPr>
              <a:t>print</a:t>
            </a:r>
            <a:r>
              <a:rPr>
                <a:latin typeface="Courier"/>
              </a:rPr>
              <a:t>(</a:t>
            </a:r>
            <a:r>
              <a:rPr>
                <a:solidFill>
                  <a:srgbClr val="4070A0"/>
                </a:solidFill>
                <a:latin typeface="Courier"/>
              </a:rPr>
              <a:t>"What leaves the agency: the finding, not the disaggregation"</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Celle qui est une vraie perte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right answer to "we need incident type" is often "we will run it and</a:t>
            </a:r>
            <a:br/>
            <a:r>
              <a:rPr i="1">
                <a:solidFill>
                  <a:srgbClr val="60A0B0"/>
                </a:solidFill>
                <a:latin typeface="Courier"/>
              </a:rPr>
              <a:t># send you the result", not "no".</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Celle qui est une vraie perte</a:t>
            </a:r>
          </a:p>
        </p:txBody>
      </p:sp>
      <p:sp>
        <p:nvSpPr>
          <p:cNvPr id="3" name="Content Placeholder 2"/>
          <p:cNvSpPr>
            <a:spLocks noGrp="1"/>
          </p:cNvSpPr>
          <p:nvPr>
            <p:ph idx="1"/>
          </p:nvPr>
        </p:nvSpPr>
        <p:spPr/>
        <p:txBody>
          <a:bodyPr/>
          <a:lstStyle/>
          <a:p>
            <a:pPr lvl="0"/>
            <a:r>
              <a:rPr/>
              <a:t>« Vous ne pouvez pas avoir le fichier, et voici la réponse à votre question » est la réponse professionnelle — et elle…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62 tranches d’âge vides — En Python</a:t>
            </a:r>
          </a:p>
        </p:txBody>
      </p:sp>
      <p:sp>
        <p:nvSpPr>
          <p:cNvPr id="3" name="Content Placeholder 2"/>
          <p:cNvSpPr>
            <a:spLocks noGrp="1"/>
          </p:cNvSpPr>
          <p:nvPr>
            <p:ph idx="1"/>
          </p:nvPr>
        </p:nvSpPr>
        <p:spPr/>
        <p:txBody>
          <a:bodyPr/>
          <a:lstStyle/>
          <a:p>
            <a:pPr lvl="0" indent="0">
              <a:buNone/>
            </a:pPr>
            <a:r>
              <a:rPr>
                <a:latin typeface="Courier"/>
              </a:rPr>
              <a:t>missing </a:t>
            </a:r>
            <a:r>
              <a:rPr>
                <a:solidFill>
                  <a:srgbClr val="666666"/>
                </a:solidFill>
                <a:latin typeface="Courier"/>
              </a:rPr>
              <a:t>=</a:t>
            </a:r>
            <a:r>
              <a:rPr>
                <a:latin typeface="Courier"/>
              </a:rPr>
              <a:t> referrals[</a:t>
            </a:r>
            <a:r>
              <a:rPr>
                <a:solidFill>
                  <a:srgbClr val="4070A0"/>
                </a:solidFill>
                <a:latin typeface="Courier"/>
              </a:rPr>
              <a:t>"age_band"</a:t>
            </a:r>
            <a:r>
              <a:rPr>
                <a:latin typeface="Courier"/>
              </a:rPr>
              <a:t>].isna()</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missing</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cases with no age band (</a:t>
            </a:r>
            <a:r>
              <a:rPr>
                <a:solidFill>
                  <a:srgbClr val="4070A0"/>
                </a:solidFill>
                <a:latin typeface="Courier"/>
              </a:rPr>
              <a:t>{</a:t>
            </a:r>
            <a:r>
              <a:rPr>
                <a:latin typeface="Courier"/>
              </a:rPr>
              <a:t>missing</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(referrals.loc[missing, </a:t>
            </a:r>
            <a:r>
              <a:rPr>
                <a:solidFill>
                  <a:srgbClr val="4070A0"/>
                </a:solidFill>
                <a:latin typeface="Courier"/>
              </a:rPr>
              <a:t>"case_category"</a:t>
            </a:r>
            <a:r>
              <a:rPr>
                <a:latin typeface="Courier"/>
              </a:rPr>
              <a:t>].value_counts())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62 tranches d’âge vides — En R</a:t>
            </a:r>
          </a:p>
        </p:txBody>
      </p:sp>
      <p:sp>
        <p:nvSpPr>
          <p:cNvPr id="3" name="Content Placeholder 2"/>
          <p:cNvSpPr>
            <a:spLocks noGrp="1"/>
          </p:cNvSpPr>
          <p:nvPr>
            <p:ph idx="1"/>
          </p:nvPr>
        </p:nvSpPr>
        <p:spPr/>
        <p:txBody>
          <a:bodyPr/>
          <a:lstStyle/>
          <a:p>
            <a:pPr lvl="0" indent="0">
              <a:buNone/>
            </a:pPr>
            <a:r>
              <a:rPr>
                <a:latin typeface="Courier"/>
              </a:rPr>
              <a:t>referrals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06287E"/>
                </a:solidFill>
                <a:latin typeface="Courier"/>
              </a:rPr>
              <a:t>is.na</a:t>
            </a:r>
            <a:r>
              <a:rPr>
                <a:latin typeface="Courier"/>
              </a:rPr>
              <a:t>(age_band)) </a:t>
            </a:r>
            <a:r>
              <a:rPr>
                <a:solidFill>
                  <a:srgbClr val="4070A0"/>
                </a:solidFill>
                <a:latin typeface="Courier"/>
              </a:rPr>
              <a:t>|&gt;</a:t>
            </a:r>
            <a:r>
              <a:rPr>
                <a:latin typeface="Courier"/>
              </a:rPr>
              <a:t> </a:t>
            </a:r>
            <a:r>
              <a:rPr>
                <a:solidFill>
                  <a:srgbClr val="06287E"/>
                </a:solidFill>
                <a:latin typeface="Courier"/>
              </a:rPr>
              <a:t>count</a:t>
            </a:r>
            <a:r>
              <a:rPr>
                <a:latin typeface="Courier"/>
              </a:rPr>
              <a:t>(case_category)</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faut écrire dans la note méthodologique — Exemple</a:t>
            </a:r>
          </a:p>
        </p:txBody>
      </p:sp>
      <p:sp>
        <p:nvSpPr>
          <p:cNvPr id="3" name="Content Placeholder 2"/>
          <p:cNvSpPr>
            <a:spLocks noGrp="1"/>
          </p:cNvSpPr>
          <p:nvPr>
            <p:ph idx="1"/>
          </p:nvPr>
        </p:nvSpPr>
        <p:spPr/>
        <p:txBody>
          <a:bodyPr/>
          <a:lstStyle/>
          <a:p>
            <a:pPr lvl="0" indent="0">
              <a:buNone/>
            </a:pPr>
            <a:r>
              <a:rPr>
                <a:latin typeface="Courier"/>
              </a:rPr>
              <a:t>Data handling
  Analysis extract holds 14 fields for 1,850 cases. It contains no name,
  contact detail, free text, incident date, location below admin2, exact age,
  incident type or perpetrator detail.
  Age is recorded in five bands and time in months. Both are sufficient for
  every indicator reported here, and both reduce the risk that a row can be
  matched to a person.
  Incident-level fields remain in the case management system. Analyses
  requiring them are run by the case management agency and reported as
  findings rather than shared as data.
  62 cases (3.4%) have no age band. Age-disaggregated figures are computed on
  1,788 cases and are labelled accordingly.</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faut écrire dans la note méthodologique</a:t>
            </a:r>
          </a:p>
        </p:txBody>
      </p:sp>
      <p:sp>
        <p:nvSpPr>
          <p:cNvPr id="3" name="Content Placeholder 2"/>
          <p:cNvSpPr>
            <a:spLocks noGrp="1"/>
          </p:cNvSpPr>
          <p:nvPr>
            <p:ph idx="1"/>
          </p:nvPr>
        </p:nvSpPr>
        <p:spPr/>
        <p:txBody>
          <a:bodyPr/>
          <a:lstStyle/>
          <a:p>
            <a:pPr lvl="0"/>
            <a:r>
              <a:rPr/>
              <a:t>Écrivez ceci avant les résultats, non en annexe — Un rapport de protection dont la section de traitement des données…</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Retirer des colonnes réduit le risque sans l’éliminer.</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https://data-analysis.cassion.dev/fr/cours/protection-and-gbv-data/prot-01-the-columns-that-are-not-there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colonnes qui n’y sont pas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1 sur 8</vt:lpwstr>
  </property>
  <property fmtid="{D5CDD505-2E9C-101B-9397-08002B2CF9AE}" pid="3" name="subtitle">
    <vt:lpwstr>Ce jeu de données a quatorze colonnes et aucun nom, aucune coordonnée, aucun texte libre, aucune date d’incident, aucune localisation sous le district et aucun détail sur l’auteur. Chacune de ces absences est une décision, et chacune se justifie par ce dont l’analyse a besoin.</vt:lpwstr>
  </property>
</Properties>
</file>