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Cross-tabulate area, category, age band and sex and this anonymous dataset produces 200 cells, 85 of them holding four cases or fewer and 19 holding exactly one. In a GBV dataset a cell of one is a person, and the table cannot leave the building.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direct identifier is gone. That protects against reading a row and knowing who it is. It does not protect against counting.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200 cells, 85 of them with four cases or fewer, 19 with exactly one. A cell of one says: in this district, there was one GBV case involving a girl aged 0–11 this year. Anyone who works in that district may know exactly who that is. The dataset never named her; the table did.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to suppress only the cells of one. That is not enough, for two reasons. A cell of two identifies both people to each other, and to anyone who knows one of them. Differencing recovers suppressed cells. If a row total is published and every cell in it but one is published, the missing one is arithmetic.</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 a suppression rule needs a threshold and a secondary suppression: suppress small cells, then suppress enough additional cells that the small ones cannot be recovered by subtraction. A threshold of five is the common floor in this sector; some agencies use ten.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the rule as a function and apply it to every table. A rule applied by eye is applied inconsistently, and the one table it is forgotten on is the one that gets forwarded.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Suppression is the last resort. Three better answers come first, and each keeps the information the requester actually wanted. Aggregate up. Drop one dimension. Area by category has no cell under five; area by category by age by sex has eighty-five.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rate, not the count, on a denominator large enough to carry it. “Completion is 31% for cases reporting a disability” is publishable; “3 of 11 cases in Mirebalais” is not. Answer the question rather than supplying the table. A requester asking for area by age by sex usually wants to know whether services reach children. That is one number on a large denominator, and it is publishable.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worry is that suppression destroys the analysis. Test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26.7% against 46.2%, on denominators of 202 and 1,436. The nineteen-point equity gap — the most important finding in this dataset — is computed on denominators far above any suppression threshold and is entirely publishable. The analyses that fail the disclosure test are almost never the ones that matter. A four-way disaggregation of 1,850 cases is rarely answering a question anybody asked; it is usually the result of putting every categorical variable into a </a:t>
            </a:r>
            <a:r>
              <a:rPr>
                <a:latin typeface="Courier"/>
              </a:rPr>
              <a:t>groupby</a:t>
            </a:r>
            <a:r>
              <a:rPr/>
              <a:t> and seeing what comes out.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 do have to be refused, and it is worth rehearsing the sentence.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Offer three alternatives and ask what decision the request feeds. A refusal with no alternative gets escalated and overturned by someone who has not read this lesson; a refusal with three alternatives usually ends with one of them being accepted.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rules are established. The next unit is the analysis itself — starting with the gate at the front of the pathway that decides who is in the denominator at all, and it is not a data quality decision.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2-disclosure-ris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Nineteen cells of one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Cross-tabulate area, category, age band and sex and this anonymous dataset produces 200 cells, 85 of them holding four cases or fewer and 19 holding exactly one. In a GBV dataset a cell of one is a person, and the table cannot leave the building.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dataset is anonymous and the table is not</a:t>
            </a:r>
          </a:p>
          <a:p>
            <a:pPr lvl="0"/>
            <a:r>
              <a:rPr/>
              <a:t>Why four and not one</a:t>
            </a:r>
          </a:p>
          <a:p>
            <a:pPr lvl="0"/>
            <a:r>
              <a:rPr/>
              <a:t>A rule, written as code</a:t>
            </a:r>
          </a:p>
          <a:p>
            <a:pPr lvl="0"/>
            <a:r>
              <a:rPr/>
              <a:t>What to do instead of publishing the cell</a:t>
            </a:r>
          </a:p>
          <a:p>
            <a:pPr lvl="0"/>
            <a:r>
              <a:rPr/>
              <a:t>The equity finding survives the rule</a:t>
            </a:r>
          </a:p>
          <a:p>
            <a:pPr lvl="0"/>
            <a:r>
              <a:rPr/>
              <a:t>The request that has to be refused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dataset is anonymous and the table is not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latin typeface="Courier"/>
              </a:rPr>
              <a:t>cells </a:t>
            </a:r>
            <a:r>
              <a:rPr>
                <a:solidFill>
                  <a:srgbClr val="666666"/>
                </a:solidFill>
                <a:latin typeface="Courier"/>
              </a:rPr>
              <a:t>=</a:t>
            </a:r>
            <a:r>
              <a:rPr>
                <a:latin typeface="Courier"/>
              </a:rPr>
              <a:t> referrals.groupby(</a:t>
            </a:r>
            <a:br/>
            <a:r>
              <a:rPr>
                <a:latin typeface="Courier"/>
              </a:rPr>
              <a:t>    [</a:t>
            </a:r>
            <a:r>
              <a:rPr>
                <a:solidFill>
                  <a:srgbClr val="4070A0"/>
                </a:solidFill>
                <a:latin typeface="Courier"/>
              </a:rPr>
              <a:t>"admin2"</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 dropna</a:t>
            </a:r>
            <a:r>
              <a:rPr>
                <a:solidFill>
                  <a:srgbClr val="666666"/>
                </a:solidFill>
                <a:latin typeface="Courier"/>
              </a:rPr>
              <a:t>=</a:t>
            </a:r>
            <a:r>
              <a:rPr>
                <a:solidFill>
                  <a:srgbClr val="19177C"/>
                </a:solidFill>
                <a:latin typeface="Courier"/>
              </a:rPr>
              <a:t>False</a:t>
            </a:r>
            <a:br/>
            <a:r>
              <a:rPr>
                <a:latin typeface="Courier"/>
              </a:rPr>
              <a:t>).size()</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a:t>
            </a:r>
            <a:r>
              <a:rPr>
                <a:solidFill>
                  <a:srgbClr val="BB6688"/>
                </a:solidFill>
                <a:latin typeface="Courier"/>
              </a:rPr>
              <a:t> cells"</a:t>
            </a:r>
            <a:r>
              <a:rPr>
                <a:latin typeface="Courier"/>
              </a:rPr>
              <a:t>)</a:t>
            </a:r>
            <a:br/>
            <a:r>
              <a:rPr>
                <a:solidFill>
                  <a:srgbClr val="008000"/>
                </a:solidFill>
                <a:latin typeface="Courier"/>
              </a:rPr>
              <a:t>print</a:t>
            </a:r>
            <a:r>
              <a:rPr>
                <a:latin typeface="Courier"/>
              </a:rPr>
              <a:t>(</a:t>
            </a:r>
            <a:r>
              <a:rPr>
                <a:solidFill>
                  <a:srgbClr val="BB6688"/>
                </a:solidFill>
                <a:latin typeface="Courier"/>
              </a:rPr>
              <a:t>f"  holding 1 case:  </a:t>
            </a:r>
            <a:r>
              <a:rPr>
                <a:solidFill>
                  <a:srgbClr val="4070A0"/>
                </a:solidFill>
                <a:latin typeface="Courier"/>
              </a:rPr>
              <a:t>{</a:t>
            </a:r>
            <a:r>
              <a:rPr>
                <a:latin typeface="Courier"/>
              </a:rPr>
              <a:t>(cells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holding 4 or fewer: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4</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dataset is anonymous and the table is not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br/>
            <a:r>
              <a:rPr>
                <a:latin typeface="Courier"/>
              </a:rPr>
              <a:t>  </a:t>
            </a:r>
            <a:r>
              <a:rPr>
                <a:solidFill>
                  <a:srgbClr val="06287E"/>
                </a:solidFill>
                <a:latin typeface="Courier"/>
              </a:rPr>
              <a:t>count</a:t>
            </a:r>
            <a:r>
              <a:rPr>
                <a:latin typeface="Courier"/>
              </a:rPr>
              <a:t>(admin2, case_category, age_band, sex)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of_one =</a:t>
            </a:r>
            <a:r>
              <a:rPr>
                <a:latin typeface="Courier"/>
              </a:rPr>
              <a:t> </a:t>
            </a:r>
            <a:r>
              <a:rPr>
                <a:solidFill>
                  <a:srgbClr val="06287E"/>
                </a:solidFill>
                <a:latin typeface="Courier"/>
              </a:rPr>
              <a:t>sum</a:t>
            </a:r>
            <a:r>
              <a:rPr>
                <a:latin typeface="Courier"/>
              </a:rPr>
              <a:t>(n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7D9029"/>
                </a:solidFill>
                <a:latin typeface="Courier"/>
              </a:rPr>
              <a:t>of_four_or_fewer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4</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dataset is anonymous and the table is not</a:t>
            </a:r>
          </a:p>
        </p:txBody>
      </p:sp>
      <p:sp>
        <p:nvSpPr>
          <p:cNvPr id="3" name="Content Placeholder 2"/>
          <p:cNvSpPr>
            <a:spLocks noGrp="1"/>
          </p:cNvSpPr>
          <p:nvPr>
            <p:ph idx="1"/>
          </p:nvPr>
        </p:nvSpPr>
        <p:spPr/>
        <p:txBody>
          <a:bodyPr/>
          <a:lstStyle/>
          <a:p>
            <a:pPr lvl="0"/>
            <a:r>
              <a:rPr/>
              <a:t>200 cells, 85 of them with four cases or fewer, 19 with exactly one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four and not one</a:t>
            </a:r>
          </a:p>
        </p:txBody>
      </p:sp>
      <p:sp>
        <p:nvSpPr>
          <p:cNvPr id="3" name="Content Placeholder 2"/>
          <p:cNvSpPr>
            <a:spLocks noGrp="1"/>
          </p:cNvSpPr>
          <p:nvPr>
            <p:ph idx="1"/>
          </p:nvPr>
        </p:nvSpPr>
        <p:spPr/>
        <p:txBody>
          <a:bodyPr/>
          <a:lstStyle/>
          <a:p>
            <a:pPr lvl="0"/>
            <a:r>
              <a:rPr/>
              <a:t>A cell of two identifies both people to each other — and to anyone who knows one of them</a:t>
            </a:r>
          </a:p>
          <a:p>
            <a:pPr lvl="0"/>
            <a:r>
              <a:rPr/>
              <a:t>Differencing recovers suppressed cells — If a row total is published and every cell in it but one is published, the…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four and not one — In Python</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666666"/>
                </a:solidFill>
                <a:latin typeface="Courier"/>
              </a:rPr>
              <a:t>=</a:t>
            </a:r>
            <a:r>
              <a:rPr>
                <a:latin typeface="Courier"/>
              </a:rPr>
              <a:t> referrals.groupby([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]).size().unstack()</a:t>
            </a:r>
            <a:br/>
            <a:r>
              <a:rPr>
                <a:solidFill>
                  <a:srgbClr val="008000"/>
                </a:solidFill>
                <a:latin typeface="Courier"/>
              </a:rPr>
              <a:t>print</a:t>
            </a:r>
            <a:r>
              <a:rPr>
                <a:latin typeface="Courier"/>
              </a:rPr>
              <a:t>(by_area)</a:t>
            </a:r>
            <a:br/>
            <a:r>
              <a:rPr>
                <a:solidFill>
                  <a:srgbClr val="008000"/>
                </a:solidFill>
                <a:latin typeface="Courier"/>
              </a:rPr>
              <a:t>print</a:t>
            </a:r>
            <a:r>
              <a:rPr>
                <a:latin typeface="Courier"/>
              </a:rPr>
              <a:t>(</a:t>
            </a:r>
            <a:r>
              <a:rPr>
                <a:solidFill>
                  <a:srgbClr val="4070A0"/>
                </a:solidFill>
                <a:latin typeface="Courier"/>
              </a:rPr>
              <a:t>"\nIf one cell is suppressed and the row total is printed,"</a:t>
            </a:r>
            <a:r>
              <a:rPr>
                <a:latin typeface="Courier"/>
              </a:rPr>
              <a:t>)</a:t>
            </a:r>
            <a:br/>
            <a:r>
              <a:rPr>
                <a:solidFill>
                  <a:srgbClr val="008000"/>
                </a:solidFill>
                <a:latin typeface="Courier"/>
              </a:rPr>
              <a:t>print</a:t>
            </a:r>
            <a:r>
              <a:rPr>
                <a:latin typeface="Courier"/>
              </a:rPr>
              <a:t>(</a:t>
            </a:r>
            <a:r>
              <a:rPr>
                <a:solidFill>
                  <a:srgbClr val="4070A0"/>
                </a:solidFill>
                <a:latin typeface="Courier"/>
              </a:rPr>
              <a:t>"the suppressed cell is the total minus the others."</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four and not one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case_category, </a:t>
            </a:r>
            <a:r>
              <a:rPr>
                <a:solidFill>
                  <a:srgbClr val="7D9029"/>
                </a:solidFill>
                <a:latin typeface="Courier"/>
              </a:rPr>
              <a:t>values_from =</a:t>
            </a:r>
            <a:r>
              <a:rPr>
                <a:latin typeface="Courier"/>
              </a:rPr>
              <a:t> 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four and not one</a:t>
            </a:r>
          </a:p>
        </p:txBody>
      </p:sp>
      <p:sp>
        <p:nvSpPr>
          <p:cNvPr id="3" name="Content Placeholder 2"/>
          <p:cNvSpPr>
            <a:spLocks noGrp="1"/>
          </p:cNvSpPr>
          <p:nvPr>
            <p:ph idx="1"/>
          </p:nvPr>
        </p:nvSpPr>
        <p:spPr/>
        <p:txBody>
          <a:bodyPr/>
          <a:lstStyle/>
          <a:p>
            <a:pPr lvl="0"/>
            <a:r>
              <a:rPr/>
              <a:t>So a suppression rule needs a threshold and a secondary suppression — suppress small cells, then suppress enough…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written as code — In Python (cont.)</a:t>
            </a:r>
          </a:p>
        </p:txBody>
      </p:sp>
      <p:sp>
        <p:nvSpPr>
          <p:cNvPr id="3" name="Content Placeholder 2"/>
          <p:cNvSpPr>
            <a:spLocks noGrp="1"/>
          </p:cNvSpPr>
          <p:nvPr>
            <p:ph idx="1"/>
          </p:nvPr>
        </p:nvSpPr>
        <p:spPr/>
        <p:txBody>
          <a:bodyPr/>
          <a:lstStyle/>
          <a:p>
            <a:pPr lvl="0" indent="0">
              <a:buNone/>
            </a:pPr>
            <a:r>
              <a:rPr>
                <a:latin typeface="Courier"/>
              </a:rPr>
              <a:t>THRESHOLD </a:t>
            </a:r>
            <a:r>
              <a:rPr>
                <a:solidFill>
                  <a:srgbClr val="666666"/>
                </a:solidFill>
                <a:latin typeface="Courier"/>
              </a:rPr>
              <a:t>=</a:t>
            </a:r>
            <a:r>
              <a:rPr>
                <a:latin typeface="Courier"/>
              </a:rPr>
              <a:t> </a:t>
            </a:r>
            <a:r>
              <a:rPr>
                <a:solidFill>
                  <a:srgbClr val="40A070"/>
                </a:solidFill>
                <a:latin typeface="Courier"/>
              </a:rPr>
              <a:t>5</a:t>
            </a:r>
            <a:br/>
            <a:br/>
            <a:r>
              <a:rPr b="1">
                <a:solidFill>
                  <a:srgbClr val="007020"/>
                </a:solidFill>
                <a:latin typeface="Courier"/>
              </a:rPr>
              <a:t>def</a:t>
            </a:r>
            <a:r>
              <a:rPr>
                <a:latin typeface="Courier"/>
              </a:rPr>
              <a:t> suppress(counts, threshold</a:t>
            </a:r>
            <a:r>
              <a:rPr>
                <a:solidFill>
                  <a:srgbClr val="666666"/>
                </a:solidFill>
                <a:latin typeface="Courier"/>
              </a:rPr>
              <a:t>=</a:t>
            </a:r>
            <a:r>
              <a:rPr>
                <a:latin typeface="Courier"/>
              </a:rPr>
              <a:t>THRESHOLD):</a:t>
            </a:r>
            <a:br/>
            <a:r>
              <a:rPr>
                <a:latin typeface="Courier"/>
              </a:rPr>
              <a:t>    </a:t>
            </a:r>
            <a:r>
              <a:rPr i="1">
                <a:solidFill>
                  <a:srgbClr val="60A0B0"/>
                </a:solidFill>
                <a:latin typeface="Courier"/>
              </a:rPr>
              <a:t>"""Primary suppression, then a secondary pass so rows cannot be differenced."""</a:t>
            </a:r>
            <a:br/>
            <a:r>
              <a:rPr>
                <a:latin typeface="Courier"/>
              </a:rPr>
              <a:t>    table </a:t>
            </a:r>
            <a:r>
              <a:rPr>
                <a:solidFill>
                  <a:srgbClr val="666666"/>
                </a:solidFill>
                <a:latin typeface="Courier"/>
              </a:rPr>
              <a:t>=</a:t>
            </a:r>
            <a:r>
              <a:rPr>
                <a:latin typeface="Courier"/>
              </a:rPr>
              <a:t> counts.copy()</a:t>
            </a:r>
            <a:br/>
            <a:r>
              <a:rPr>
                <a:latin typeface="Courier"/>
              </a:rPr>
              <a:t>    small </a:t>
            </a:r>
            <a:r>
              <a:rPr>
                <a:solidFill>
                  <a:srgbClr val="666666"/>
                </a:solidFill>
                <a:latin typeface="Courier"/>
              </a:rPr>
              <a:t>=</a:t>
            </a:r>
            <a:r>
              <a:rPr>
                <a:latin typeface="Courier"/>
              </a:rPr>
              <a:t> table </a:t>
            </a:r>
            <a:r>
              <a:rPr>
                <a:solidFill>
                  <a:srgbClr val="666666"/>
                </a:solidFill>
                <a:latin typeface="Courier"/>
              </a:rPr>
              <a:t>&lt;</a:t>
            </a:r>
            <a:r>
              <a:rPr>
                <a:latin typeface="Courier"/>
              </a:rPr>
              <a:t> threshold</a:t>
            </a:r>
            <a:br/>
            <a:r>
              <a:rPr>
                <a:latin typeface="Courier"/>
              </a:rPr>
              <a:t>    table </a:t>
            </a:r>
            <a:r>
              <a:rPr>
                <a:solidFill>
                  <a:srgbClr val="666666"/>
                </a:solidFill>
                <a:latin typeface="Courier"/>
              </a:rPr>
              <a:t>=</a:t>
            </a:r>
            <a:r>
              <a:rPr>
                <a:latin typeface="Courier"/>
              </a:rPr>
              <a:t> table.mask(small, other</a:t>
            </a:r>
            <a:r>
              <a:rPr>
                <a:solidFill>
                  <a:srgbClr val="666666"/>
                </a:solidFill>
                <a:latin typeface="Courier"/>
              </a:rPr>
              <a:t>=</a:t>
            </a:r>
            <a:r>
              <a:rPr>
                <a:latin typeface="Courier"/>
              </a:rPr>
              <a:t>pd.NA)</a:t>
            </a:r>
            <a:br/>
            <a:br/>
            <a:r>
              <a:rPr>
                <a:latin typeface="Courier"/>
              </a:rPr>
              <a:t>    </a:t>
            </a:r>
            <a:r>
              <a:rPr i="1">
                <a:solidFill>
                  <a:srgbClr val="60A0B0"/>
                </a:solidFill>
                <a:latin typeface="Courier"/>
              </a:rPr>
              <a:t># Secondary: if a row has exactly one suppressed cell, the row total gives</a:t>
            </a:r>
            <a:br/>
            <a:r>
              <a:rPr>
                <a:latin typeface="Courier"/>
              </a:rPr>
              <a:t>    </a:t>
            </a:r>
            <a:r>
              <a:rPr i="1">
                <a:solidFill>
                  <a:srgbClr val="60A0B0"/>
                </a:solidFill>
                <a:latin typeface="Courier"/>
              </a:rPr>
              <a:t># it away. Suppress the next smallest cell in that row as well.</a:t>
            </a:r>
            <a:br/>
            <a:r>
              <a:rPr>
                <a:latin typeface="Courier"/>
              </a:rPr>
              <a:t>    </a:t>
            </a:r>
            <a:r>
              <a:rPr b="1">
                <a:solidFill>
                  <a:srgbClr val="007020"/>
                </a:solidFill>
                <a:latin typeface="Courier"/>
              </a:rPr>
              <a:t>for</a:t>
            </a:r>
            <a:r>
              <a:rPr>
                <a:latin typeface="Courier"/>
              </a:rPr>
              <a:t> index, row </a:t>
            </a:r>
            <a:r>
              <a:rPr b="1">
                <a:solidFill>
                  <a:srgbClr val="007020"/>
                </a:solidFill>
                <a:latin typeface="Courier"/>
              </a:rPr>
              <a:t>in</a:t>
            </a:r>
            <a:r>
              <a:rPr>
                <a:latin typeface="Courier"/>
              </a:rPr>
              <a:t> table.iterrows():</a:t>
            </a:r>
            <a:br/>
            <a:r>
              <a:rPr>
                <a:latin typeface="Courier"/>
              </a:rPr>
              <a:t>        </a:t>
            </a:r>
            <a:r>
              <a:rPr b="1">
                <a:solidFill>
                  <a:srgbClr val="007020"/>
                </a:solidFill>
                <a:latin typeface="Courier"/>
              </a:rPr>
              <a:t>if</a:t>
            </a:r>
            <a:r>
              <a:rPr>
                <a:latin typeface="Courier"/>
              </a:rPr>
              <a:t> row.isna().</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remaining </a:t>
            </a:r>
            <a:r>
              <a:rPr>
                <a:solidFill>
                  <a:srgbClr val="666666"/>
                </a:solidFill>
                <a:latin typeface="Courier"/>
              </a:rPr>
              <a:t>=</a:t>
            </a:r>
            <a:r>
              <a:rPr>
                <a:latin typeface="Courier"/>
              </a:rPr>
              <a:t> counts.loc[index][</a:t>
            </a:r>
            <a:r>
              <a:rPr>
                <a:solidFill>
                  <a:srgbClr val="666666"/>
                </a:solidFill>
                <a:latin typeface="Courier"/>
              </a:rPr>
              <a:t>~</a:t>
            </a:r>
            <a:r>
              <a:rPr>
                <a:latin typeface="Courier"/>
              </a:rPr>
              <a:t>small.loc[index]]</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(remaining):</a:t>
            </a:r>
            <a:br/>
            <a:r>
              <a:rPr>
                <a:latin typeface="Courier"/>
              </a:rPr>
              <a:t>                table.loc[index, remaining.idxmin()] </a:t>
            </a:r>
            <a:r>
              <a:rPr>
                <a:solidFill>
                  <a:srgbClr val="666666"/>
                </a:solidFill>
                <a:latin typeface="Courier"/>
              </a:rPr>
              <a:t>=</a:t>
            </a:r>
            <a:r>
              <a:rPr>
                <a:latin typeface="Courier"/>
              </a:rPr>
              <a:t> pd.NA</a:t>
            </a:r>
            <a:br/>
            <a:r>
              <a:rPr>
                <a:latin typeface="Courier"/>
              </a:rPr>
              <a:t>    </a:t>
            </a:r>
            <a:r>
              <a:rPr b="1">
                <a:solidFill>
                  <a:srgbClr val="007020"/>
                </a:solidFill>
                <a:latin typeface="Courier"/>
              </a:rPr>
              <a:t>return</a:t>
            </a:r>
            <a:r>
              <a:rPr>
                <a:latin typeface="Courier"/>
              </a:rPr>
              <a:t> table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written as code — In Python (cont.)</a:t>
            </a:r>
          </a:p>
        </p:txBody>
      </p:sp>
      <p:sp>
        <p:nvSpPr>
          <p:cNvPr id="3" name="Content Placeholder 2"/>
          <p:cNvSpPr>
            <a:spLocks noGrp="1"/>
          </p:cNvSpPr>
          <p:nvPr>
            <p:ph idx="1"/>
          </p:nvPr>
        </p:nvSpPr>
        <p:spPr/>
        <p:txBody>
          <a:bodyPr/>
          <a:lstStyle/>
          <a:p>
            <a:pPr lvl="0" indent="0">
              <a:buNone/>
            </a:pPr>
            <a:br/>
            <a:r>
              <a:rPr>
                <a:solidFill>
                  <a:srgbClr val="008000"/>
                </a:solidFill>
                <a:latin typeface="Courier"/>
              </a:rPr>
              <a:t>print</a:t>
            </a:r>
            <a:r>
              <a:rPr>
                <a:latin typeface="Courier"/>
              </a:rPr>
              <a:t>(suppress(by_area))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written as code — In R</a:t>
            </a:r>
          </a:p>
        </p:txBody>
      </p:sp>
      <p:sp>
        <p:nvSpPr>
          <p:cNvPr id="3" name="Content Placeholder 2"/>
          <p:cNvSpPr>
            <a:spLocks noGrp="1"/>
          </p:cNvSpPr>
          <p:nvPr>
            <p:ph idx="1"/>
          </p:nvPr>
        </p:nvSpPr>
        <p:spPr/>
        <p:txBody>
          <a:bodyPr/>
          <a:lstStyle/>
          <a:p>
            <a:pPr lvl="0" indent="0">
              <a:buNone/>
            </a:pPr>
            <a:r>
              <a:rPr>
                <a:latin typeface="Courier"/>
              </a:rPr>
              <a:t>suppress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r>
              <a:rPr>
                <a:solidFill>
                  <a:srgbClr val="7D9029"/>
                </a:solidFill>
                <a:latin typeface="Courier"/>
              </a:rPr>
              <a:t>threshold =</a:t>
            </a:r>
            <a:r>
              <a:rPr>
                <a:latin typeface="Courier"/>
              </a:rPr>
              <a:t> </a:t>
            </a:r>
            <a:r>
              <a:rPr>
                <a:solidFill>
                  <a:srgbClr val="40A070"/>
                </a:solidFill>
                <a:latin typeface="Courier"/>
              </a:rPr>
              <a:t>5</a:t>
            </a:r>
            <a:r>
              <a:rPr>
                <a:latin typeface="Courier"/>
              </a:rPr>
              <a:t>) </a:t>
            </a:r>
            <a:r>
              <a:rPr>
                <a:solidFill>
                  <a:srgbClr val="06287E"/>
                </a:solidFill>
                <a:latin typeface="Courier"/>
              </a:rPr>
              <a:t>ifelse</a:t>
            </a:r>
            <a:r>
              <a:rPr>
                <a:latin typeface="Courier"/>
              </a:rPr>
              <a:t>(x </a:t>
            </a:r>
            <a:r>
              <a:rPr>
                <a:solidFill>
                  <a:srgbClr val="4070A0"/>
                </a:solidFill>
                <a:latin typeface="Courier"/>
              </a:rPr>
              <a:t>&lt;</a:t>
            </a:r>
            <a:r>
              <a:rPr>
                <a:latin typeface="Courier"/>
              </a:rPr>
              <a:t> threshold, </a:t>
            </a:r>
            <a:r>
              <a:rPr>
                <a:solidFill>
                  <a:srgbClr val="880000"/>
                </a:solidFill>
                <a:latin typeface="Courier"/>
              </a:rPr>
              <a:t>NA</a:t>
            </a:r>
            <a:r>
              <a:rPr>
                <a:latin typeface="Courier"/>
              </a:rPr>
              <a:t>, x)</a:t>
            </a:r>
            <a:br/>
            <a:r>
              <a:rPr i="1">
                <a:solidFill>
                  <a:srgbClr val="60A0B0"/>
                </a:solidFill>
                <a:latin typeface="Courier"/>
              </a:rPr>
              <a:t># Plus the secondary pass: a row with exactly one NA is not suppressed at all.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written as code</a:t>
            </a:r>
          </a:p>
        </p:txBody>
      </p:sp>
      <p:sp>
        <p:nvSpPr>
          <p:cNvPr id="3" name="Content Placeholder 2"/>
          <p:cNvSpPr>
            <a:spLocks noGrp="1"/>
          </p:cNvSpPr>
          <p:nvPr>
            <p:ph idx="1"/>
          </p:nvPr>
        </p:nvSpPr>
        <p:spPr/>
        <p:txBody>
          <a:bodyPr/>
          <a:lstStyle/>
          <a:p>
            <a:pPr lvl="0"/>
            <a:r>
              <a:rPr/>
              <a:t>Write the rule as a function and apply it to every table — A rule applied by eye is applied inconsistently, and the one…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 of publishing the cell</a:t>
            </a:r>
          </a:p>
        </p:txBody>
      </p:sp>
      <p:sp>
        <p:nvSpPr>
          <p:cNvPr id="3" name="Content Placeholder 2"/>
          <p:cNvSpPr>
            <a:spLocks noGrp="1"/>
          </p:cNvSpPr>
          <p:nvPr>
            <p:ph idx="1"/>
          </p:nvPr>
        </p:nvSpPr>
        <p:spPr/>
        <p:txBody>
          <a:bodyPr/>
          <a:lstStyle/>
          <a:p>
            <a:pPr lvl="0"/>
            <a:r>
              <a:rPr/>
              <a:t>Aggregate up — Drop one dimension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 of publishing the cell — In Python</a:t>
            </a:r>
          </a:p>
        </p:txBody>
      </p:sp>
      <p:sp>
        <p:nvSpPr>
          <p:cNvPr id="3" name="Content Placeholder 2"/>
          <p:cNvSpPr>
            <a:spLocks noGrp="1"/>
          </p:cNvSpPr>
          <p:nvPr>
            <p:ph idx="1"/>
          </p:nvPr>
        </p:nvSpPr>
        <p:spPr/>
        <p:txBody>
          <a:bodyPr/>
          <a:lstStyle/>
          <a:p>
            <a:pPr lvl="0" indent="0">
              <a:buNone/>
            </a:pPr>
            <a:r>
              <a:rPr>
                <a:latin typeface="Courier"/>
              </a:rPr>
              <a:t>coarse </a:t>
            </a:r>
            <a:r>
              <a:rPr>
                <a:solidFill>
                  <a:srgbClr val="666666"/>
                </a:solidFill>
                <a:latin typeface="Courier"/>
              </a:rPr>
              <a:t>=</a:t>
            </a:r>
            <a:r>
              <a:rPr>
                <a:latin typeface="Courier"/>
              </a:rPr>
              <a:t> referrals.groupby([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a:t>
            </a:r>
            <a:br/>
            <a:r>
              <a:rPr>
                <a:solidFill>
                  <a:srgbClr val="008000"/>
                </a:solidFill>
                <a:latin typeface="Courier"/>
              </a:rPr>
              <a:t>print</a:t>
            </a:r>
            <a:r>
              <a:rPr>
                <a:latin typeface="Courier"/>
              </a:rPr>
              <a:t>(</a:t>
            </a:r>
            <a:r>
              <a:rPr>
                <a:solidFill>
                  <a:srgbClr val="BB6688"/>
                </a:solidFill>
                <a:latin typeface="Courier"/>
              </a:rPr>
              <a:t>f"cells under 5: </a:t>
            </a:r>
            <a:r>
              <a:rPr>
                <a:solidFill>
                  <a:srgbClr val="4070A0"/>
                </a:solidFill>
                <a:latin typeface="Courier"/>
              </a:rPr>
              <a:t>{</a:t>
            </a:r>
            <a:r>
              <a:rPr>
                <a:latin typeface="Courier"/>
              </a:rPr>
              <a:t>(coarse </a:t>
            </a:r>
            <a:r>
              <a:rPr>
                <a:solidFill>
                  <a:srgbClr val="666666"/>
                </a:solidFill>
                <a:latin typeface="Courier"/>
              </a:rPr>
              <a:t>&lt;</a:t>
            </a:r>
            <a:r>
              <a:rPr>
                <a:latin typeface="Courier"/>
              </a:rPr>
              <a:t> </a:t>
            </a:r>
            <a:r>
              <a:rPr>
                <a:solidFill>
                  <a:srgbClr val="40A070"/>
                </a:solidFill>
                <a:latin typeface="Courier"/>
              </a:rPr>
              <a:t>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(coarse)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 of publishing the cell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small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5</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 of publishing the cell</a:t>
            </a:r>
          </a:p>
        </p:txBody>
      </p:sp>
      <p:sp>
        <p:nvSpPr>
          <p:cNvPr id="3" name="Content Placeholder 2"/>
          <p:cNvSpPr>
            <a:spLocks noGrp="1"/>
          </p:cNvSpPr>
          <p:nvPr>
            <p:ph idx="1"/>
          </p:nvPr>
        </p:nvSpPr>
        <p:spPr/>
        <p:txBody>
          <a:bodyPr/>
          <a:lstStyle/>
          <a:p>
            <a:pPr lvl="0"/>
            <a:r>
              <a:rPr/>
              <a:t>Report the rate, not the count, on a denominator large enough to carry it — “Completion is 31% for cases reporting a…</a:t>
            </a:r>
          </a:p>
          <a:p>
            <a:pPr lvl="0"/>
            <a:r>
              <a:rPr/>
              <a:t>Answer the question rather than supplying the table — A requester asking for area by age by sex usually wants to know…</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equity finding survives the rule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completion(frame):</a:t>
            </a:r>
            <a:br/>
            <a:r>
              <a:rPr>
                <a:latin typeface="Courier"/>
              </a:rPr>
              <a:t>    consenting </a:t>
            </a:r>
            <a:r>
              <a:rPr>
                <a:solidFill>
                  <a:srgbClr val="666666"/>
                </a:solidFill>
                <a:latin typeface="Courier"/>
              </a:rPr>
              <a:t>=</a:t>
            </a:r>
            <a:r>
              <a:rPr>
                <a:latin typeface="Courier"/>
              </a:rPr>
              <a:t> frame[frame[</a:t>
            </a:r>
            <a:r>
              <a:rPr>
                <a:solidFill>
                  <a:srgbClr val="4070A0"/>
                </a:solidFill>
                <a:latin typeface="Courier"/>
              </a:rPr>
              <a:t>"consent_to_refer"</a:t>
            </a:r>
            <a:r>
              <a:rPr>
                <a:latin typeface="Courier"/>
              </a:rPr>
              <a:t>]]</a:t>
            </a:r>
            <a:br/>
            <a:r>
              <a:rPr>
                <a:latin typeface="Courier"/>
              </a:rPr>
              <a:t>    reached </a:t>
            </a:r>
            <a:r>
              <a:rPr>
                <a:solidFill>
                  <a:srgbClr val="666666"/>
                </a:solidFill>
                <a:latin typeface="Courier"/>
              </a:rPr>
              <a:t>=</a:t>
            </a:r>
            <a:r>
              <a:rPr>
                <a:latin typeface="Courier"/>
              </a:rPr>
              <a:t> consenting[consenting[</a:t>
            </a:r>
            <a:r>
              <a:rPr>
                <a:solidFill>
                  <a:srgbClr val="4070A0"/>
                </a:solidFill>
                <a:latin typeface="Courier"/>
              </a:rPr>
              <a:t>"referral_accepted"</a:t>
            </a:r>
            <a:r>
              <a:rPr>
                <a:latin typeface="Courier"/>
              </a:rPr>
              <a:t>] </a:t>
            </a:r>
            <a:r>
              <a:rPr>
                <a:solidFill>
                  <a:srgbClr val="666666"/>
                </a:solidFill>
                <a:latin typeface="Courier"/>
              </a:rPr>
              <a:t>&amp;</a:t>
            </a:r>
            <a:br/>
            <a:r>
              <a:rPr>
                <a:latin typeface="Courier"/>
              </a:rPr>
              <a:t>                         consenting[</a:t>
            </a:r>
            <a:r>
              <a:rPr>
                <a:solidFill>
                  <a:srgbClr val="4070A0"/>
                </a:solidFill>
                <a:latin typeface="Courier"/>
              </a:rPr>
              <a:t>"days_to_first_service"</a:t>
            </a:r>
            <a:r>
              <a:rPr>
                <a:latin typeface="Courier"/>
              </a:rPr>
              <a:t>].notna()]</a:t>
            </a:r>
            <a:br/>
            <a:r>
              <a:rPr>
                <a:latin typeface="Courier"/>
              </a:rPr>
              <a:t>    </a:t>
            </a:r>
            <a:r>
              <a:rPr b="1">
                <a:solidFill>
                  <a:srgbClr val="007020"/>
                </a:solidFill>
                <a:latin typeface="Courier"/>
              </a:rPr>
              <a:t>return</a:t>
            </a:r>
            <a:r>
              <a:rPr>
                <a:latin typeface="Courier"/>
              </a:rPr>
              <a:t> </a:t>
            </a:r>
            <a:r>
              <a:rPr>
                <a:solidFill>
                  <a:srgbClr val="008000"/>
                </a:solidFill>
                <a:latin typeface="Courier"/>
              </a:rPr>
              <a:t>len</a:t>
            </a:r>
            <a:r>
              <a:rPr>
                <a:latin typeface="Courier"/>
              </a:rPr>
              <a:t>(reached), </a:t>
            </a:r>
            <a:r>
              <a:rPr>
                <a:solidFill>
                  <a:srgbClr val="008000"/>
                </a:solidFill>
                <a:latin typeface="Courier"/>
              </a:rPr>
              <a:t>len</a:t>
            </a:r>
            <a:r>
              <a:rPr>
                <a:latin typeface="Courier"/>
              </a:rPr>
              <a:t>(consenting), </a:t>
            </a:r>
            <a:r>
              <a:rPr>
                <a:solidFill>
                  <a:srgbClr val="008000"/>
                </a:solidFill>
                <a:latin typeface="Courier"/>
              </a:rPr>
              <a:t>len</a:t>
            </a:r>
            <a:r>
              <a:rPr>
                <a:latin typeface="Courier"/>
              </a:rPr>
              <a:t>(reached) </a:t>
            </a:r>
            <a:r>
              <a:rPr>
                <a:solidFill>
                  <a:srgbClr val="666666"/>
                </a:solidFill>
                <a:latin typeface="Courier"/>
              </a:rPr>
              <a:t>/</a:t>
            </a:r>
            <a:r>
              <a:rPr>
                <a:latin typeface="Courier"/>
              </a:rPr>
              <a:t> </a:t>
            </a:r>
            <a:r>
              <a:rPr>
                <a:solidFill>
                  <a:srgbClr val="008000"/>
                </a:solidFill>
                <a:latin typeface="Courier"/>
              </a:rPr>
              <a:t>len</a:t>
            </a:r>
            <a:r>
              <a:rPr>
                <a:latin typeface="Courier"/>
              </a:rPr>
              <a:t>(consenting)</a:t>
            </a:r>
            <a:br/>
            <a:br/>
            <a:r>
              <a:rPr>
                <a:latin typeface="Courier"/>
              </a:rPr>
              <a:t>disability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solidFill>
                  <a:srgbClr val="008000"/>
                </a:solidFill>
                <a:latin typeface="Courier"/>
              </a:rPr>
              <a:t>print</a:t>
            </a:r>
            <a:r>
              <a:rPr>
                <a:latin typeface="Courier"/>
              </a:rPr>
              <a:t>(</a:t>
            </a:r>
            <a:r>
              <a:rPr>
                <a:solidFill>
                  <a:srgbClr val="4070A0"/>
                </a:solidFill>
                <a:latin typeface="Courier"/>
              </a:rPr>
              <a:t>"reported:    %d/%d = %.1f%%"</a:t>
            </a:r>
            <a:r>
              <a:rPr>
                <a:latin typeface="Courier"/>
              </a:rPr>
              <a:t> </a:t>
            </a:r>
            <a:r>
              <a:rPr>
                <a:solidFill>
                  <a:srgbClr val="666666"/>
                </a:solidFill>
                <a:latin typeface="Courier"/>
              </a:rPr>
              <a:t>%</a:t>
            </a:r>
            <a:r>
              <a:rPr>
                <a:latin typeface="Courier"/>
              </a:rPr>
              <a:t> completion(referrals[disability]))</a:t>
            </a:r>
            <a:br/>
            <a:r>
              <a:rPr>
                <a:solidFill>
                  <a:srgbClr val="008000"/>
                </a:solidFill>
                <a:latin typeface="Courier"/>
              </a:rPr>
              <a:t>print</a:t>
            </a:r>
            <a:r>
              <a:rPr>
                <a:latin typeface="Courier"/>
              </a:rPr>
              <a:t>(</a:t>
            </a:r>
            <a:r>
              <a:rPr>
                <a:solidFill>
                  <a:srgbClr val="4070A0"/>
                </a:solidFill>
                <a:latin typeface="Courier"/>
              </a:rPr>
              <a:t>"not reported: %d/%d = %.1f%%"</a:t>
            </a:r>
            <a:r>
              <a:rPr>
                <a:latin typeface="Courier"/>
              </a:rPr>
              <a:t> </a:t>
            </a:r>
            <a:r>
              <a:rPr>
                <a:solidFill>
                  <a:srgbClr val="666666"/>
                </a:solidFill>
                <a:latin typeface="Courier"/>
              </a:rPr>
              <a:t>%</a:t>
            </a:r>
            <a:r>
              <a:rPr>
                <a:latin typeface="Courier"/>
              </a:rPr>
              <a:t> completion(referrals[</a:t>
            </a:r>
            <a:r>
              <a:rPr>
                <a:solidFill>
                  <a:srgbClr val="666666"/>
                </a:solidFill>
                <a:latin typeface="Courier"/>
              </a:rPr>
              <a:t>~</a:t>
            </a:r>
            <a:r>
              <a:rPr>
                <a:latin typeface="Courier"/>
              </a:rPr>
              <a:t>disability]))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equity finding survives the rule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br/>
            <a:r>
              <a:rPr>
                <a:latin typeface="Courier"/>
              </a:rPr>
              <a:t>  </a:t>
            </a:r>
            <a:r>
              <a:rPr>
                <a:solidFill>
                  <a:srgbClr val="06287E"/>
                </a:solidFill>
                <a:latin typeface="Courier"/>
              </a:rPr>
              <a:t>filter</a:t>
            </a:r>
            <a:r>
              <a:rPr>
                <a:latin typeface="Courier"/>
              </a:rPr>
              <a:t>(consent_to_refer)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disability_reported)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completion =</a:t>
            </a:r>
            <a:r>
              <a:rPr>
                <a:latin typeface="Courier"/>
              </a:rPr>
              <a:t> reached </a:t>
            </a:r>
            <a:r>
              <a:rPr>
                <a:solidFill>
                  <a:srgbClr val="4070A0"/>
                </a:solidFill>
                <a:latin typeface="Courier"/>
              </a:rPr>
              <a:t>/</a:t>
            </a:r>
            <a:r>
              <a:rPr>
                <a:latin typeface="Courier"/>
              </a:rPr>
              <a:t> 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equity finding survives the rule</a:t>
            </a:r>
          </a:p>
        </p:txBody>
      </p:sp>
      <p:sp>
        <p:nvSpPr>
          <p:cNvPr id="3" name="Content Placeholder 2"/>
          <p:cNvSpPr>
            <a:spLocks noGrp="1"/>
          </p:cNvSpPr>
          <p:nvPr>
            <p:ph idx="1"/>
          </p:nvPr>
        </p:nvSpPr>
        <p:spPr/>
        <p:txBody>
          <a:bodyPr/>
          <a:lstStyle/>
          <a:p>
            <a:pPr lvl="0"/>
            <a:r>
              <a:rPr/>
              <a:t>26.7% against 46.2%, on denominators of 202 and 1,436 — The nineteen-point equity gap — the most important finding in…</a:t>
            </a:r>
          </a:p>
          <a:p>
            <a:pPr lvl="0"/>
            <a:r>
              <a:rPr/>
              <a:t>The analyses that fail the disclosure test are almost never the ones that matter — A four-way disaggregation of 1,850…</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that has to be refused — Example (cont.)</a:t>
            </a:r>
          </a:p>
        </p:txBody>
      </p:sp>
      <p:sp>
        <p:nvSpPr>
          <p:cNvPr id="3" name="Content Placeholder 2"/>
          <p:cNvSpPr>
            <a:spLocks noGrp="1"/>
          </p:cNvSpPr>
          <p:nvPr>
            <p:ph idx="1"/>
          </p:nvPr>
        </p:nvSpPr>
        <p:spPr/>
        <p:txBody>
          <a:bodyPr/>
          <a:lstStyle/>
          <a:p>
            <a:pPr lvl="0" indent="0">
              <a:buNone/>
            </a:pPr>
            <a:r>
              <a:rPr>
                <a:latin typeface="Courier"/>
              </a:rPr>
              <a:t>Request: case counts by commune, month and incident category.
Response: declined.
  Commune-by-month cells hold zero to three cases. At that resolution a
  count identifies individuals to anyone working in the area, and the
  dataset cannot be re-identified back but a person can be.
  What I can provide instead:
    - the same counts at district by quarter, no cell below five
    - the completion rate and time to service for each commune, on
      annual denominators
    - a written answer to the question the request is for, if you tell me
      what decision it feeds
  If the requirement is genuinely commune-level operational planning, the
  right route is a data sharing agreement with the case management agency,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that has to be refused — Example (cont.)</a:t>
            </a:r>
          </a:p>
        </p:txBody>
      </p:sp>
      <p:sp>
        <p:nvSpPr>
          <p:cNvPr id="3" name="Content Placeholder 2"/>
          <p:cNvSpPr>
            <a:spLocks noGrp="1"/>
          </p:cNvSpPr>
          <p:nvPr>
            <p:ph idx="1"/>
          </p:nvPr>
        </p:nvSpPr>
        <p:spPr/>
        <p:txBody>
          <a:bodyPr/>
          <a:lstStyle/>
          <a:p>
            <a:pPr lvl="0" indent="0">
              <a:buNone/>
            </a:pPr>
            <a:r>
              <a:rPr>
                <a:latin typeface="Courier"/>
              </a:rPr>
              <a:t>  not an extract.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that has to be refused</a:t>
            </a:r>
          </a:p>
        </p:txBody>
      </p:sp>
      <p:sp>
        <p:nvSpPr>
          <p:cNvPr id="3" name="Content Placeholder 2"/>
          <p:cNvSpPr>
            <a:spLocks noGrp="1"/>
          </p:cNvSpPr>
          <p:nvPr>
            <p:ph idx="1"/>
          </p:nvPr>
        </p:nvSpPr>
        <p:spPr/>
        <p:txBody>
          <a:bodyPr/>
          <a:lstStyle/>
          <a:p>
            <a:pPr lvl="0"/>
            <a:r>
              <a:rPr/>
              <a:t>Offer three alternatives and ask what decision the request feeds — A refusal with no alternative gets escalated and…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rules are established.</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https://data-analysis.cassion.dev/courses/protection-and-gbv-data/prot-02-disclosure-risk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Nineteen cells of one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Cross-tabulate area, category, age band and sex and this anonymous dataset produces 200 cells, 85 of them holding four cases or fewer and 19 holding exactly one. In a GBV dataset a cell of one is a person, and the table cannot leave the building.</vt:lpwstr>
  </property>
</Properties>
</file>