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Croisez zone, catégorie, tranche d’âge et sexe et ce jeu de données anonyme produit 200 cellules, dont 85 contiennent quatre cas ou moins et 19 en contiennent exactement un. Dans un jeu de données VBG, une cellule à un est une personne, et le tableau ne peut pas sortir des murs.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identifiant direct a disparu. Cela protège contre la lecture d’une ligne permettant de savoir de qui il s’agit. Cela ne protège pas contre le comptage.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200 cellules, dont 85 avec quatre cas ou moins, et 19 avec exactement un. Une cellule à un dit : dans ce district, il y a eu cette année un cas de VBG concernant une fille de 0 à 11 ans. Quiconque travaille dans ce district peut savoir précisément de qui il s’agit. Le jeu de données ne l’a jamais nommée ; le tableau l’a fait.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L’instinct est de ne supprimer que les cellules à un. Cela ne suffit pas, pour deux raisons. Une cellule à deux identifie les deux personnes l’une à l’autre, et à quiconque en connaît une. La différenciation récupère les cellules supprimées. Si un total de ligne est publié et que toutes les cellules de cette ligne sauf une le sont aussi, la manquante est une soustraction.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règle de suppression exige donc un seuil et une suppression secondaire : supprimer les petites cellules, puis en supprimer assez d’autres pour que les petites ne soient pas récupérables par soustraction. Un seuil de cinq est le plancher courant dans ce secteur ; certaines agences emploient dix.</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Écrivez la règle comme une fonction et appliquez-la à chaque tableau. Une règle appliquée à l’œil est appliquée de façon inégale, et le seul tableau où on l’oublie est celui qui sera transféré.</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suppression est le dernier recours. Trois meilleures réponses viennent avant, et chacune préserve l’information que le demandeur voulait réellement. Agréger vers le haut. Retirez une dimension. Zone par catégorie n’a aucune cellule sous cinq ; zone par catégorie par âge par sexe en a quatre-vingt-cinq.</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Rapporter le taux, non l’effectif, sur un dénominateur assez grand pour le porter. « L’aboutissement est de 31 % pour les cas avec handicap signalé » est publiable ; « 3 cas sur 11 à Mirebalais » ne l’est pas. Répondre à la question plutôt que fournir le tableau. Un demandeur qui réclame zone par âge par sexe veut généralement savoir si les services atteignent les enfants. C’est un nombre unique sur un grand dénominateur, et il est publiable.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crainte est que la suppression détruise l’analyse. Vérifiez-le.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26,7 % contre 46,2 %, sur des dénominateurs de 202 et 1 436. L’écart d’équité de dix-neuf points — le constat le plus important de ce jeu de données — est calculé sur des dénominateurs très supérieurs à tout seuil de suppression et il est entièrement publiable. Les analyses qui échouent au test de divulgation ne sont presque jamais celles qui comptent. Une désagrégation à quatre entrées sur 1 850 cas répond rarement à une question que quelqu’un a posée ; elle résulte généralement du fait d’avoir versé toutes les variables catégorielles dans un </a:t>
            </a:r>
            <a:r>
              <a:rPr>
                <a:latin typeface="Courier"/>
              </a:rPr>
              <a:t>groupby</a:t>
            </a:r>
            <a:r>
              <a:rPr/>
              <a:t> pour voir ce qui en sort.</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Certaines doivent être refusées, et il vaut la peine de répéter la phrase.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Proposez trois solutions de remplacement et demandez quelle décision la demande alimente. Un refus sans alternative est remonté puis annulé par quelqu’un qui n’a pas lu cette leçon ; un refus avec trois alternatives se termine généralement par l’acceptation de l’une d’elles.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règles sont posées. L’unité suivante porte sur l’analyse elle-même — en commençant par la porte à l’entrée du circuit qui décide qui figure au dénominateur, et ce n’est pas une décision de qualité des données.</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rotection-and-gbv-data/prot-02-disclosure-risk"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Dix-neuf cellules à un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Croisez zone, catégorie, tranche d’âge et sexe et ce jeu de données anonyme produit 200 cellules, dont 85 contiennent quatre cas ou moins et 19 en contiennent exactement un. Dans un jeu de données VBG, une cellule à un est une personne, et le tableau ne peut pas sortir des murs.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2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jeu de données est anonyme et le tableau ne l’est pas</a:t>
            </a:r>
          </a:p>
          <a:p>
            <a:pPr lvl="0"/>
            <a:r>
              <a:rPr/>
              <a:t>Pourquoi quatre et non un</a:t>
            </a:r>
          </a:p>
          <a:p>
            <a:pPr lvl="0"/>
            <a:r>
              <a:rPr/>
              <a:t>Une règle, écrite comme du code</a:t>
            </a:r>
          </a:p>
          <a:p>
            <a:pPr lvl="0"/>
            <a:r>
              <a:rPr/>
              <a:t>Que faire au lieu de publier la cellule</a:t>
            </a:r>
          </a:p>
          <a:p>
            <a:pPr lvl="0"/>
            <a:r>
              <a:rPr/>
              <a:t>Le constat d’équité survit à la règle</a:t>
            </a:r>
          </a:p>
          <a:p>
            <a:pPr lvl="0"/>
            <a:r>
              <a:rPr/>
              <a:t>La demande qu’il faut refuser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jeu de données est anonyme et le tableau ne l’est pas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referrals </a:t>
            </a:r>
            <a:r>
              <a:rPr>
                <a:solidFill>
                  <a:srgbClr val="666666"/>
                </a:solidFill>
                <a:latin typeface="Courier"/>
              </a:rPr>
              <a:t>=</a:t>
            </a:r>
            <a:r>
              <a:rPr>
                <a:latin typeface="Courier"/>
              </a:rPr>
              <a:t> pd.read_csv(</a:t>
            </a:r>
            <a:r>
              <a:rPr>
                <a:solidFill>
                  <a:srgbClr val="4070A0"/>
                </a:solidFill>
                <a:latin typeface="Courier"/>
              </a:rPr>
              <a:t>"protection-referrals-2024.v1.csv"</a:t>
            </a:r>
            <a:r>
              <a:rPr>
                <a:latin typeface="Courier"/>
              </a:rPr>
              <a:t>)</a:t>
            </a:r>
            <a:br/>
            <a:br/>
            <a:r>
              <a:rPr>
                <a:latin typeface="Courier"/>
              </a:rPr>
              <a:t>cells </a:t>
            </a:r>
            <a:r>
              <a:rPr>
                <a:solidFill>
                  <a:srgbClr val="666666"/>
                </a:solidFill>
                <a:latin typeface="Courier"/>
              </a:rPr>
              <a:t>=</a:t>
            </a:r>
            <a:r>
              <a:rPr>
                <a:latin typeface="Courier"/>
              </a:rPr>
              <a:t> referrals.groupby(</a:t>
            </a:r>
            <a:br/>
            <a:r>
              <a:rPr>
                <a:latin typeface="Courier"/>
              </a:rPr>
              <a:t>    [</a:t>
            </a:r>
            <a:r>
              <a:rPr>
                <a:solidFill>
                  <a:srgbClr val="4070A0"/>
                </a:solidFill>
                <a:latin typeface="Courier"/>
              </a:rPr>
              <a:t>"admin2"</a:t>
            </a:r>
            <a:r>
              <a:rPr>
                <a:latin typeface="Courier"/>
              </a:rPr>
              <a:t>, </a:t>
            </a:r>
            <a:r>
              <a:rPr>
                <a:solidFill>
                  <a:srgbClr val="4070A0"/>
                </a:solidFill>
                <a:latin typeface="Courier"/>
              </a:rPr>
              <a:t>"case_category"</a:t>
            </a:r>
            <a:r>
              <a:rPr>
                <a:latin typeface="Courier"/>
              </a:rPr>
              <a:t>, </a:t>
            </a:r>
            <a:r>
              <a:rPr>
                <a:solidFill>
                  <a:srgbClr val="4070A0"/>
                </a:solidFill>
                <a:latin typeface="Courier"/>
              </a:rPr>
              <a:t>"age_band"</a:t>
            </a:r>
            <a:r>
              <a:rPr>
                <a:latin typeface="Courier"/>
              </a:rPr>
              <a:t>, </a:t>
            </a:r>
            <a:r>
              <a:rPr>
                <a:solidFill>
                  <a:srgbClr val="4070A0"/>
                </a:solidFill>
                <a:latin typeface="Courier"/>
              </a:rPr>
              <a:t>"sex"</a:t>
            </a:r>
            <a:r>
              <a:rPr>
                <a:latin typeface="Courier"/>
              </a:rPr>
              <a:t>], dropna</a:t>
            </a:r>
            <a:r>
              <a:rPr>
                <a:solidFill>
                  <a:srgbClr val="666666"/>
                </a:solidFill>
                <a:latin typeface="Courier"/>
              </a:rPr>
              <a:t>=</a:t>
            </a:r>
            <a:r>
              <a:rPr>
                <a:solidFill>
                  <a:srgbClr val="19177C"/>
                </a:solidFill>
                <a:latin typeface="Courier"/>
              </a:rPr>
              <a:t>False</a:t>
            </a:r>
            <a:br/>
            <a:r>
              <a:rPr>
                <a:latin typeface="Courier"/>
              </a:rPr>
              <a:t>).size()</a:t>
            </a:r>
            <a:b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(cells)</a:t>
            </a:r>
            <a:r>
              <a:rPr>
                <a:solidFill>
                  <a:srgbClr val="4070A0"/>
                </a:solidFill>
                <a:latin typeface="Courier"/>
              </a:rPr>
              <a:t>}</a:t>
            </a:r>
            <a:r>
              <a:rPr>
                <a:solidFill>
                  <a:srgbClr val="BB6688"/>
                </a:solidFill>
                <a:latin typeface="Courier"/>
              </a:rPr>
              <a:t> cells"</a:t>
            </a:r>
            <a:r>
              <a:rPr>
                <a:latin typeface="Courier"/>
              </a:rPr>
              <a:t>)</a:t>
            </a:r>
            <a:br/>
            <a:r>
              <a:rPr>
                <a:solidFill>
                  <a:srgbClr val="008000"/>
                </a:solidFill>
                <a:latin typeface="Courier"/>
              </a:rPr>
              <a:t>print</a:t>
            </a:r>
            <a:r>
              <a:rPr>
                <a:latin typeface="Courier"/>
              </a:rPr>
              <a:t>(</a:t>
            </a:r>
            <a:r>
              <a:rPr>
                <a:solidFill>
                  <a:srgbClr val="BB6688"/>
                </a:solidFill>
                <a:latin typeface="Courier"/>
              </a:rPr>
              <a:t>f"  holding 1 case:  </a:t>
            </a:r>
            <a:r>
              <a:rPr>
                <a:solidFill>
                  <a:srgbClr val="4070A0"/>
                </a:solidFill>
                <a:latin typeface="Courier"/>
              </a:rPr>
              <a:t>{</a:t>
            </a:r>
            <a:r>
              <a:rPr>
                <a:latin typeface="Courier"/>
              </a:rPr>
              <a:t>(cells </a:t>
            </a:r>
            <a:r>
              <a:rPr>
                <a:solidFill>
                  <a:srgbClr val="666666"/>
                </a:solidFill>
                <a:latin typeface="Courier"/>
              </a:rPr>
              <a:t>==</a:t>
            </a:r>
            <a:r>
              <a:rPr>
                <a:latin typeface="Courier"/>
              </a:rPr>
              <a:t> </a:t>
            </a:r>
            <a:r>
              <a:rPr>
                <a:solidFill>
                  <a:srgbClr val="40A070"/>
                </a:solidFill>
                <a:latin typeface="Courier"/>
              </a:rPr>
              <a:t>1</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  holding 4 or fewer: </a:t>
            </a:r>
            <a:r>
              <a:rPr>
                <a:solidFill>
                  <a:srgbClr val="4070A0"/>
                </a:solidFill>
                <a:latin typeface="Courier"/>
              </a:rPr>
              <a:t>{</a:t>
            </a:r>
            <a:r>
              <a:rPr>
                <a:latin typeface="Courier"/>
              </a:rPr>
              <a:t>(cells </a:t>
            </a:r>
            <a:r>
              <a:rPr>
                <a:solidFill>
                  <a:srgbClr val="666666"/>
                </a:solidFill>
                <a:latin typeface="Courier"/>
              </a:rPr>
              <a:t>&lt;=</a:t>
            </a:r>
            <a:r>
              <a:rPr>
                <a:latin typeface="Courier"/>
              </a:rPr>
              <a:t> </a:t>
            </a:r>
            <a:r>
              <a:rPr>
                <a:solidFill>
                  <a:srgbClr val="40A070"/>
                </a:solidFill>
                <a:latin typeface="Courier"/>
              </a:rPr>
              <a:t>4</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jeu de données est anonyme et le tableau ne l’est pas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referrals </a:t>
            </a:r>
            <a:r>
              <a:rPr>
                <a:solidFill>
                  <a:srgbClr val="4070A0"/>
                </a:solidFill>
                <a:latin typeface="Courier"/>
              </a:rPr>
              <a:t>|&gt;</a:t>
            </a:r>
            <a:br/>
            <a:r>
              <a:rPr>
                <a:latin typeface="Courier"/>
              </a:rPr>
              <a:t>  </a:t>
            </a:r>
            <a:r>
              <a:rPr>
                <a:solidFill>
                  <a:srgbClr val="06287E"/>
                </a:solidFill>
                <a:latin typeface="Courier"/>
              </a:rPr>
              <a:t>count</a:t>
            </a:r>
            <a:r>
              <a:rPr>
                <a:latin typeface="Courier"/>
              </a:rPr>
              <a:t>(admin2, case_category, age_band, sex)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cells =</a:t>
            </a:r>
            <a:r>
              <a:rPr>
                <a:latin typeface="Courier"/>
              </a:rPr>
              <a:t> </a:t>
            </a:r>
            <a:r>
              <a:rPr>
                <a:solidFill>
                  <a:srgbClr val="06287E"/>
                </a:solidFill>
                <a:latin typeface="Courier"/>
              </a:rPr>
              <a:t>n</a:t>
            </a:r>
            <a:r>
              <a:rPr>
                <a:latin typeface="Courier"/>
              </a:rPr>
              <a:t>(), </a:t>
            </a:r>
            <a:r>
              <a:rPr>
                <a:solidFill>
                  <a:srgbClr val="7D9029"/>
                </a:solidFill>
                <a:latin typeface="Courier"/>
              </a:rPr>
              <a:t>of_one =</a:t>
            </a:r>
            <a:r>
              <a:rPr>
                <a:latin typeface="Courier"/>
              </a:rPr>
              <a:t> </a:t>
            </a:r>
            <a:r>
              <a:rPr>
                <a:solidFill>
                  <a:srgbClr val="06287E"/>
                </a:solidFill>
                <a:latin typeface="Courier"/>
              </a:rPr>
              <a:t>sum</a:t>
            </a:r>
            <a:r>
              <a:rPr>
                <a:latin typeface="Courier"/>
              </a:rPr>
              <a:t>(n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7D9029"/>
                </a:solidFill>
                <a:latin typeface="Courier"/>
              </a:rPr>
              <a:t>of_four_or_fewer =</a:t>
            </a:r>
            <a:r>
              <a:rPr>
                <a:latin typeface="Courier"/>
              </a:rPr>
              <a:t> </a:t>
            </a:r>
            <a:r>
              <a:rPr>
                <a:solidFill>
                  <a:srgbClr val="06287E"/>
                </a:solidFill>
                <a:latin typeface="Courier"/>
              </a:rPr>
              <a:t>sum</a:t>
            </a:r>
            <a:r>
              <a:rPr>
                <a:latin typeface="Courier"/>
              </a:rPr>
              <a:t>(n </a:t>
            </a:r>
            <a:r>
              <a:rPr>
                <a:solidFill>
                  <a:srgbClr val="4070A0"/>
                </a:solidFill>
                <a:latin typeface="Courier"/>
              </a:rPr>
              <a:t>&lt;=</a:t>
            </a:r>
            <a:r>
              <a:rPr>
                <a:latin typeface="Courier"/>
              </a:rPr>
              <a:t> </a:t>
            </a:r>
            <a:r>
              <a:rPr>
                <a:solidFill>
                  <a:srgbClr val="40A070"/>
                </a:solidFill>
                <a:latin typeface="Courier"/>
              </a:rPr>
              <a:t>4</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jeu de données est anonyme et le tableau ne l’est pas</a:t>
            </a:r>
          </a:p>
        </p:txBody>
      </p:sp>
      <p:sp>
        <p:nvSpPr>
          <p:cNvPr id="3" name="Content Placeholder 2"/>
          <p:cNvSpPr>
            <a:spLocks noGrp="1"/>
          </p:cNvSpPr>
          <p:nvPr>
            <p:ph idx="1"/>
          </p:nvPr>
        </p:nvSpPr>
        <p:spPr/>
        <p:txBody>
          <a:bodyPr/>
          <a:lstStyle/>
          <a:p>
            <a:pPr lvl="0"/>
            <a:r>
              <a:rPr/>
              <a:t>200 cellules, dont 85 avec quatre cas ou moins, et 19 avec exactement un</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quatre et non un</a:t>
            </a:r>
          </a:p>
        </p:txBody>
      </p:sp>
      <p:sp>
        <p:nvSpPr>
          <p:cNvPr id="3" name="Content Placeholder 2"/>
          <p:cNvSpPr>
            <a:spLocks noGrp="1"/>
          </p:cNvSpPr>
          <p:nvPr>
            <p:ph idx="1"/>
          </p:nvPr>
        </p:nvSpPr>
        <p:spPr/>
        <p:txBody>
          <a:bodyPr/>
          <a:lstStyle/>
          <a:p>
            <a:pPr lvl="0"/>
            <a:r>
              <a:rPr/>
              <a:t>Une cellule à deux identifie les deux personnes l’une à l’autre — et à quiconque en connaît une</a:t>
            </a:r>
          </a:p>
          <a:p>
            <a:pPr lvl="0"/>
            <a:r>
              <a:rPr/>
              <a:t>La différenciation récupère les cellules supprimées — Si un total de ligne est publié et que toutes les cellules de…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quatre et non un — En Python</a:t>
            </a:r>
          </a:p>
        </p:txBody>
      </p:sp>
      <p:sp>
        <p:nvSpPr>
          <p:cNvPr id="3" name="Content Placeholder 2"/>
          <p:cNvSpPr>
            <a:spLocks noGrp="1"/>
          </p:cNvSpPr>
          <p:nvPr>
            <p:ph idx="1"/>
          </p:nvPr>
        </p:nvSpPr>
        <p:spPr/>
        <p:txBody>
          <a:bodyPr/>
          <a:lstStyle/>
          <a:p>
            <a:pPr lvl="0" indent="0">
              <a:buNone/>
            </a:pPr>
            <a:r>
              <a:rPr>
                <a:latin typeface="Courier"/>
              </a:rPr>
              <a:t>by_area </a:t>
            </a:r>
            <a:r>
              <a:rPr>
                <a:solidFill>
                  <a:srgbClr val="666666"/>
                </a:solidFill>
                <a:latin typeface="Courier"/>
              </a:rPr>
              <a:t>=</a:t>
            </a:r>
            <a:r>
              <a:rPr>
                <a:latin typeface="Courier"/>
              </a:rPr>
              <a:t> referrals.groupby([</a:t>
            </a:r>
            <a:r>
              <a:rPr>
                <a:solidFill>
                  <a:srgbClr val="4070A0"/>
                </a:solidFill>
                <a:latin typeface="Courier"/>
              </a:rPr>
              <a:t>"admin2"</a:t>
            </a:r>
            <a:r>
              <a:rPr>
                <a:latin typeface="Courier"/>
              </a:rPr>
              <a:t>, </a:t>
            </a:r>
            <a:r>
              <a:rPr>
                <a:solidFill>
                  <a:srgbClr val="4070A0"/>
                </a:solidFill>
                <a:latin typeface="Courier"/>
              </a:rPr>
              <a:t>"case_category"</a:t>
            </a:r>
            <a:r>
              <a:rPr>
                <a:latin typeface="Courier"/>
              </a:rPr>
              <a:t>]).size().unstack()</a:t>
            </a:r>
            <a:br/>
            <a:r>
              <a:rPr>
                <a:solidFill>
                  <a:srgbClr val="008000"/>
                </a:solidFill>
                <a:latin typeface="Courier"/>
              </a:rPr>
              <a:t>print</a:t>
            </a:r>
            <a:r>
              <a:rPr>
                <a:latin typeface="Courier"/>
              </a:rPr>
              <a:t>(by_area)</a:t>
            </a:r>
            <a:br/>
            <a:r>
              <a:rPr>
                <a:solidFill>
                  <a:srgbClr val="008000"/>
                </a:solidFill>
                <a:latin typeface="Courier"/>
              </a:rPr>
              <a:t>print</a:t>
            </a:r>
            <a:r>
              <a:rPr>
                <a:latin typeface="Courier"/>
              </a:rPr>
              <a:t>(</a:t>
            </a:r>
            <a:r>
              <a:rPr>
                <a:solidFill>
                  <a:srgbClr val="4070A0"/>
                </a:solidFill>
                <a:latin typeface="Courier"/>
              </a:rPr>
              <a:t>"\nIf one cell is suppressed and the row total is printed,"</a:t>
            </a:r>
            <a:r>
              <a:rPr>
                <a:latin typeface="Courier"/>
              </a:rPr>
              <a:t>)</a:t>
            </a:r>
            <a:br/>
            <a:r>
              <a:rPr>
                <a:solidFill>
                  <a:srgbClr val="008000"/>
                </a:solidFill>
                <a:latin typeface="Courier"/>
              </a:rPr>
              <a:t>print</a:t>
            </a:r>
            <a:r>
              <a:rPr>
                <a:latin typeface="Courier"/>
              </a:rPr>
              <a:t>(</a:t>
            </a:r>
            <a:r>
              <a:rPr>
                <a:solidFill>
                  <a:srgbClr val="4070A0"/>
                </a:solidFill>
                <a:latin typeface="Courier"/>
              </a:rPr>
              <a:t>"the suppressed cell is the total minus the others."</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quatre et non un — En R</a:t>
            </a:r>
          </a:p>
        </p:txBody>
      </p:sp>
      <p:sp>
        <p:nvSpPr>
          <p:cNvPr id="3" name="Content Placeholder 2"/>
          <p:cNvSpPr>
            <a:spLocks noGrp="1"/>
          </p:cNvSpPr>
          <p:nvPr>
            <p:ph idx="1"/>
          </p:nvPr>
        </p:nvSpPr>
        <p:spPr/>
        <p:txBody>
          <a:bodyPr/>
          <a:lstStyle/>
          <a:p>
            <a:pPr lvl="0" indent="0">
              <a:buNone/>
            </a:pPr>
            <a:r>
              <a:rPr>
                <a:latin typeface="Courier"/>
              </a:rPr>
              <a:t>referrals </a:t>
            </a:r>
            <a:r>
              <a:rPr>
                <a:solidFill>
                  <a:srgbClr val="4070A0"/>
                </a:solidFill>
                <a:latin typeface="Courier"/>
              </a:rPr>
              <a:t>|&gt;</a:t>
            </a:r>
            <a:r>
              <a:rPr>
                <a:latin typeface="Courier"/>
              </a:rPr>
              <a:t> </a:t>
            </a:r>
            <a:r>
              <a:rPr>
                <a:solidFill>
                  <a:srgbClr val="06287E"/>
                </a:solidFill>
                <a:latin typeface="Courier"/>
              </a:rPr>
              <a:t>count</a:t>
            </a:r>
            <a:r>
              <a:rPr>
                <a:latin typeface="Courier"/>
              </a:rPr>
              <a:t>(admin2, case_category)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case_category, </a:t>
            </a:r>
            <a:r>
              <a:rPr>
                <a:solidFill>
                  <a:srgbClr val="7D9029"/>
                </a:solidFill>
                <a:latin typeface="Courier"/>
              </a:rPr>
              <a:t>values_from =</a:t>
            </a:r>
            <a:r>
              <a:rPr>
                <a:latin typeface="Courier"/>
              </a:rPr>
              <a:t> n)</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quatre et non un</a:t>
            </a:r>
          </a:p>
        </p:txBody>
      </p:sp>
      <p:sp>
        <p:nvSpPr>
          <p:cNvPr id="3" name="Content Placeholder 2"/>
          <p:cNvSpPr>
            <a:spLocks noGrp="1"/>
          </p:cNvSpPr>
          <p:nvPr>
            <p:ph idx="1"/>
          </p:nvPr>
        </p:nvSpPr>
        <p:spPr/>
        <p:txBody>
          <a:bodyPr/>
          <a:lstStyle/>
          <a:p>
            <a:pPr lvl="0"/>
            <a:r>
              <a:rPr/>
              <a:t>Une règle de suppression exige donc un seuil et une suppression secondaire — supprimer les petites cellules, puis en…</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règle, écrite comme du code — En Python (suite)</a:t>
            </a:r>
          </a:p>
        </p:txBody>
      </p:sp>
      <p:sp>
        <p:nvSpPr>
          <p:cNvPr id="3" name="Content Placeholder 2"/>
          <p:cNvSpPr>
            <a:spLocks noGrp="1"/>
          </p:cNvSpPr>
          <p:nvPr>
            <p:ph idx="1"/>
          </p:nvPr>
        </p:nvSpPr>
        <p:spPr/>
        <p:txBody>
          <a:bodyPr/>
          <a:lstStyle/>
          <a:p>
            <a:pPr lvl="0" indent="0">
              <a:buNone/>
            </a:pPr>
            <a:r>
              <a:rPr>
                <a:latin typeface="Courier"/>
              </a:rPr>
              <a:t>THRESHOLD </a:t>
            </a:r>
            <a:r>
              <a:rPr>
                <a:solidFill>
                  <a:srgbClr val="666666"/>
                </a:solidFill>
                <a:latin typeface="Courier"/>
              </a:rPr>
              <a:t>=</a:t>
            </a:r>
            <a:r>
              <a:rPr>
                <a:latin typeface="Courier"/>
              </a:rPr>
              <a:t> </a:t>
            </a:r>
            <a:r>
              <a:rPr>
                <a:solidFill>
                  <a:srgbClr val="40A070"/>
                </a:solidFill>
                <a:latin typeface="Courier"/>
              </a:rPr>
              <a:t>5</a:t>
            </a:r>
            <a:br/>
            <a:br/>
            <a:r>
              <a:rPr b="1">
                <a:solidFill>
                  <a:srgbClr val="007020"/>
                </a:solidFill>
                <a:latin typeface="Courier"/>
              </a:rPr>
              <a:t>def</a:t>
            </a:r>
            <a:r>
              <a:rPr>
                <a:latin typeface="Courier"/>
              </a:rPr>
              <a:t> suppress(counts, threshold</a:t>
            </a:r>
            <a:r>
              <a:rPr>
                <a:solidFill>
                  <a:srgbClr val="666666"/>
                </a:solidFill>
                <a:latin typeface="Courier"/>
              </a:rPr>
              <a:t>=</a:t>
            </a:r>
            <a:r>
              <a:rPr>
                <a:latin typeface="Courier"/>
              </a:rPr>
              <a:t>THRESHOLD):</a:t>
            </a:r>
            <a:br/>
            <a:r>
              <a:rPr>
                <a:latin typeface="Courier"/>
              </a:rPr>
              <a:t>    </a:t>
            </a:r>
            <a:r>
              <a:rPr i="1">
                <a:solidFill>
                  <a:srgbClr val="60A0B0"/>
                </a:solidFill>
                <a:latin typeface="Courier"/>
              </a:rPr>
              <a:t>"""Primary suppression, then a secondary pass so rows cannot be differenced."""</a:t>
            </a:r>
            <a:br/>
            <a:r>
              <a:rPr>
                <a:latin typeface="Courier"/>
              </a:rPr>
              <a:t>    table </a:t>
            </a:r>
            <a:r>
              <a:rPr>
                <a:solidFill>
                  <a:srgbClr val="666666"/>
                </a:solidFill>
                <a:latin typeface="Courier"/>
              </a:rPr>
              <a:t>=</a:t>
            </a:r>
            <a:r>
              <a:rPr>
                <a:latin typeface="Courier"/>
              </a:rPr>
              <a:t> counts.copy()</a:t>
            </a:r>
            <a:br/>
            <a:r>
              <a:rPr>
                <a:latin typeface="Courier"/>
              </a:rPr>
              <a:t>    small </a:t>
            </a:r>
            <a:r>
              <a:rPr>
                <a:solidFill>
                  <a:srgbClr val="666666"/>
                </a:solidFill>
                <a:latin typeface="Courier"/>
              </a:rPr>
              <a:t>=</a:t>
            </a:r>
            <a:r>
              <a:rPr>
                <a:latin typeface="Courier"/>
              </a:rPr>
              <a:t> table </a:t>
            </a:r>
            <a:r>
              <a:rPr>
                <a:solidFill>
                  <a:srgbClr val="666666"/>
                </a:solidFill>
                <a:latin typeface="Courier"/>
              </a:rPr>
              <a:t>&lt;</a:t>
            </a:r>
            <a:r>
              <a:rPr>
                <a:latin typeface="Courier"/>
              </a:rPr>
              <a:t> threshold</a:t>
            </a:r>
            <a:br/>
            <a:r>
              <a:rPr>
                <a:latin typeface="Courier"/>
              </a:rPr>
              <a:t>    table </a:t>
            </a:r>
            <a:r>
              <a:rPr>
                <a:solidFill>
                  <a:srgbClr val="666666"/>
                </a:solidFill>
                <a:latin typeface="Courier"/>
              </a:rPr>
              <a:t>=</a:t>
            </a:r>
            <a:r>
              <a:rPr>
                <a:latin typeface="Courier"/>
              </a:rPr>
              <a:t> table.mask(small, other</a:t>
            </a:r>
            <a:r>
              <a:rPr>
                <a:solidFill>
                  <a:srgbClr val="666666"/>
                </a:solidFill>
                <a:latin typeface="Courier"/>
              </a:rPr>
              <a:t>=</a:t>
            </a:r>
            <a:r>
              <a:rPr>
                <a:latin typeface="Courier"/>
              </a:rPr>
              <a:t>pd.NA)</a:t>
            </a:r>
            <a:br/>
            <a:br/>
            <a:r>
              <a:rPr>
                <a:latin typeface="Courier"/>
              </a:rPr>
              <a:t>    </a:t>
            </a:r>
            <a:r>
              <a:rPr i="1">
                <a:solidFill>
                  <a:srgbClr val="60A0B0"/>
                </a:solidFill>
                <a:latin typeface="Courier"/>
              </a:rPr>
              <a:t># Secondary: if a row has exactly one suppressed cell, the row total gives</a:t>
            </a:r>
            <a:br/>
            <a:r>
              <a:rPr>
                <a:latin typeface="Courier"/>
              </a:rPr>
              <a:t>    </a:t>
            </a:r>
            <a:r>
              <a:rPr i="1">
                <a:solidFill>
                  <a:srgbClr val="60A0B0"/>
                </a:solidFill>
                <a:latin typeface="Courier"/>
              </a:rPr>
              <a:t># it away. Suppress the next smallest cell in that row as well.</a:t>
            </a:r>
            <a:br/>
            <a:r>
              <a:rPr>
                <a:latin typeface="Courier"/>
              </a:rPr>
              <a:t>    </a:t>
            </a:r>
            <a:r>
              <a:rPr b="1">
                <a:solidFill>
                  <a:srgbClr val="007020"/>
                </a:solidFill>
                <a:latin typeface="Courier"/>
              </a:rPr>
              <a:t>for</a:t>
            </a:r>
            <a:r>
              <a:rPr>
                <a:latin typeface="Courier"/>
              </a:rPr>
              <a:t> index, row </a:t>
            </a:r>
            <a:r>
              <a:rPr b="1">
                <a:solidFill>
                  <a:srgbClr val="007020"/>
                </a:solidFill>
                <a:latin typeface="Courier"/>
              </a:rPr>
              <a:t>in</a:t>
            </a:r>
            <a:r>
              <a:rPr>
                <a:latin typeface="Courier"/>
              </a:rPr>
              <a:t> table.iterrows():</a:t>
            </a:r>
            <a:br/>
            <a:r>
              <a:rPr>
                <a:latin typeface="Courier"/>
              </a:rPr>
              <a:t>        </a:t>
            </a:r>
            <a:r>
              <a:rPr b="1">
                <a:solidFill>
                  <a:srgbClr val="007020"/>
                </a:solidFill>
                <a:latin typeface="Courier"/>
              </a:rPr>
              <a:t>if</a:t>
            </a:r>
            <a:r>
              <a:rPr>
                <a:latin typeface="Courier"/>
              </a:rPr>
              <a:t> row.isna().</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a:t>
            </a:r>
            <a:br/>
            <a:r>
              <a:rPr>
                <a:latin typeface="Courier"/>
              </a:rPr>
              <a:t>            remaining </a:t>
            </a:r>
            <a:r>
              <a:rPr>
                <a:solidFill>
                  <a:srgbClr val="666666"/>
                </a:solidFill>
                <a:latin typeface="Courier"/>
              </a:rPr>
              <a:t>=</a:t>
            </a:r>
            <a:r>
              <a:rPr>
                <a:latin typeface="Courier"/>
              </a:rPr>
              <a:t> counts.loc[index][</a:t>
            </a:r>
            <a:r>
              <a:rPr>
                <a:solidFill>
                  <a:srgbClr val="666666"/>
                </a:solidFill>
                <a:latin typeface="Courier"/>
              </a:rPr>
              <a:t>~</a:t>
            </a:r>
            <a:r>
              <a:rPr>
                <a:latin typeface="Courier"/>
              </a:rPr>
              <a:t>small.loc[index]]</a:t>
            </a:r>
            <a:br/>
            <a:r>
              <a:rPr>
                <a:latin typeface="Courier"/>
              </a:rPr>
              <a:t>            </a:t>
            </a:r>
            <a:r>
              <a:rPr b="1">
                <a:solidFill>
                  <a:srgbClr val="007020"/>
                </a:solidFill>
                <a:latin typeface="Courier"/>
              </a:rPr>
              <a:t>if</a:t>
            </a:r>
            <a:r>
              <a:rPr>
                <a:latin typeface="Courier"/>
              </a:rPr>
              <a:t> </a:t>
            </a:r>
            <a:r>
              <a:rPr>
                <a:solidFill>
                  <a:srgbClr val="008000"/>
                </a:solidFill>
                <a:latin typeface="Courier"/>
              </a:rPr>
              <a:t>len</a:t>
            </a:r>
            <a:r>
              <a:rPr>
                <a:latin typeface="Courier"/>
              </a:rPr>
              <a:t>(remaining):</a:t>
            </a:r>
            <a:br/>
            <a:r>
              <a:rPr>
                <a:latin typeface="Courier"/>
              </a:rPr>
              <a:t>                table.loc[index, remaining.idxmin()] </a:t>
            </a:r>
            <a:r>
              <a:rPr>
                <a:solidFill>
                  <a:srgbClr val="666666"/>
                </a:solidFill>
                <a:latin typeface="Courier"/>
              </a:rPr>
              <a:t>=</a:t>
            </a:r>
            <a:r>
              <a:rPr>
                <a:latin typeface="Courier"/>
              </a:rPr>
              <a:t> pd.NA</a:t>
            </a:r>
            <a:br/>
            <a:r>
              <a:rPr>
                <a:latin typeface="Courier"/>
              </a:rPr>
              <a:t>    </a:t>
            </a:r>
            <a:r>
              <a:rPr b="1">
                <a:solidFill>
                  <a:srgbClr val="007020"/>
                </a:solidFill>
                <a:latin typeface="Courier"/>
              </a:rPr>
              <a:t>return</a:t>
            </a:r>
            <a:r>
              <a:rPr>
                <a:latin typeface="Courier"/>
              </a:rPr>
              <a:t> table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règle, écrite comme du code — En Python (suite)</a:t>
            </a:r>
          </a:p>
        </p:txBody>
      </p:sp>
      <p:sp>
        <p:nvSpPr>
          <p:cNvPr id="3" name="Content Placeholder 2"/>
          <p:cNvSpPr>
            <a:spLocks noGrp="1"/>
          </p:cNvSpPr>
          <p:nvPr>
            <p:ph idx="1"/>
          </p:nvPr>
        </p:nvSpPr>
        <p:spPr/>
        <p:txBody>
          <a:bodyPr/>
          <a:lstStyle/>
          <a:p>
            <a:pPr lvl="0" indent="0">
              <a:buNone/>
            </a:pPr>
            <a:br/>
            <a:r>
              <a:rPr>
                <a:solidFill>
                  <a:srgbClr val="008000"/>
                </a:solidFill>
                <a:latin typeface="Courier"/>
              </a:rPr>
              <a:t>print</a:t>
            </a:r>
            <a:r>
              <a:rPr>
                <a:latin typeface="Courier"/>
              </a:rPr>
              <a:t>(suppress(by_area))</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règle, écrite comme du code — En R</a:t>
            </a:r>
          </a:p>
        </p:txBody>
      </p:sp>
      <p:sp>
        <p:nvSpPr>
          <p:cNvPr id="3" name="Content Placeholder 2"/>
          <p:cNvSpPr>
            <a:spLocks noGrp="1"/>
          </p:cNvSpPr>
          <p:nvPr>
            <p:ph idx="1"/>
          </p:nvPr>
        </p:nvSpPr>
        <p:spPr/>
        <p:txBody>
          <a:bodyPr/>
          <a:lstStyle/>
          <a:p>
            <a:pPr lvl="0" indent="0">
              <a:buNone/>
            </a:pPr>
            <a:r>
              <a:rPr>
                <a:latin typeface="Courier"/>
              </a:rPr>
              <a:t>suppress </a:t>
            </a:r>
            <a:r>
              <a:rPr>
                <a:solidFill>
                  <a:srgbClr val="007020"/>
                </a:solidFill>
                <a:latin typeface="Courier"/>
              </a:rPr>
              <a:t>&lt;-</a:t>
            </a:r>
            <a:r>
              <a:rPr>
                <a:latin typeface="Courier"/>
              </a:rPr>
              <a:t> </a:t>
            </a:r>
            <a:r>
              <a:rPr b="1">
                <a:solidFill>
                  <a:srgbClr val="007020"/>
                </a:solidFill>
                <a:latin typeface="Courier"/>
              </a:rPr>
              <a:t>function</a:t>
            </a:r>
            <a:r>
              <a:rPr>
                <a:latin typeface="Courier"/>
              </a:rPr>
              <a:t>(x, </a:t>
            </a:r>
            <a:r>
              <a:rPr>
                <a:solidFill>
                  <a:srgbClr val="7D9029"/>
                </a:solidFill>
                <a:latin typeface="Courier"/>
              </a:rPr>
              <a:t>threshold =</a:t>
            </a:r>
            <a:r>
              <a:rPr>
                <a:latin typeface="Courier"/>
              </a:rPr>
              <a:t> </a:t>
            </a:r>
            <a:r>
              <a:rPr>
                <a:solidFill>
                  <a:srgbClr val="40A070"/>
                </a:solidFill>
                <a:latin typeface="Courier"/>
              </a:rPr>
              <a:t>5</a:t>
            </a:r>
            <a:r>
              <a:rPr>
                <a:latin typeface="Courier"/>
              </a:rPr>
              <a:t>) </a:t>
            </a:r>
            <a:r>
              <a:rPr>
                <a:solidFill>
                  <a:srgbClr val="06287E"/>
                </a:solidFill>
                <a:latin typeface="Courier"/>
              </a:rPr>
              <a:t>ifelse</a:t>
            </a:r>
            <a:r>
              <a:rPr>
                <a:latin typeface="Courier"/>
              </a:rPr>
              <a:t>(x </a:t>
            </a:r>
            <a:r>
              <a:rPr>
                <a:solidFill>
                  <a:srgbClr val="4070A0"/>
                </a:solidFill>
                <a:latin typeface="Courier"/>
              </a:rPr>
              <a:t>&lt;</a:t>
            </a:r>
            <a:r>
              <a:rPr>
                <a:latin typeface="Courier"/>
              </a:rPr>
              <a:t> threshold, </a:t>
            </a:r>
            <a:r>
              <a:rPr>
                <a:solidFill>
                  <a:srgbClr val="880000"/>
                </a:solidFill>
                <a:latin typeface="Courier"/>
              </a:rPr>
              <a:t>NA</a:t>
            </a:r>
            <a:r>
              <a:rPr>
                <a:latin typeface="Courier"/>
              </a:rPr>
              <a:t>, x)</a:t>
            </a:r>
            <a:br/>
            <a:r>
              <a:rPr i="1">
                <a:solidFill>
                  <a:srgbClr val="60A0B0"/>
                </a:solidFill>
                <a:latin typeface="Courier"/>
              </a:rPr>
              <a:t># Plus the secondary pass: a row with exactly one NA is not suppressed at all.</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règle, écrite comme du code</a:t>
            </a:r>
          </a:p>
        </p:txBody>
      </p:sp>
      <p:sp>
        <p:nvSpPr>
          <p:cNvPr id="3" name="Content Placeholder 2"/>
          <p:cNvSpPr>
            <a:spLocks noGrp="1"/>
          </p:cNvSpPr>
          <p:nvPr>
            <p:ph idx="1"/>
          </p:nvPr>
        </p:nvSpPr>
        <p:spPr/>
        <p:txBody>
          <a:bodyPr/>
          <a:lstStyle/>
          <a:p>
            <a:pPr lvl="0"/>
            <a:r>
              <a:rPr/>
              <a:t>Écrivez la règle comme une fonction et appliquez-la à chaque tableau — Une règle appliquée à l’œil est appliquée de…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au lieu de publier la cellule</a:t>
            </a:r>
          </a:p>
        </p:txBody>
      </p:sp>
      <p:sp>
        <p:nvSpPr>
          <p:cNvPr id="3" name="Content Placeholder 2"/>
          <p:cNvSpPr>
            <a:spLocks noGrp="1"/>
          </p:cNvSpPr>
          <p:nvPr>
            <p:ph idx="1"/>
          </p:nvPr>
        </p:nvSpPr>
        <p:spPr/>
        <p:txBody>
          <a:bodyPr/>
          <a:lstStyle/>
          <a:p>
            <a:pPr lvl="0"/>
            <a:r>
              <a:rPr/>
              <a:t>Agréger vers le haut — Retirez une dimension</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au lieu de publier la cellule — En Python</a:t>
            </a:r>
          </a:p>
        </p:txBody>
      </p:sp>
      <p:sp>
        <p:nvSpPr>
          <p:cNvPr id="3" name="Content Placeholder 2"/>
          <p:cNvSpPr>
            <a:spLocks noGrp="1"/>
          </p:cNvSpPr>
          <p:nvPr>
            <p:ph idx="1"/>
          </p:nvPr>
        </p:nvSpPr>
        <p:spPr/>
        <p:txBody>
          <a:bodyPr/>
          <a:lstStyle/>
          <a:p>
            <a:pPr lvl="0" indent="0">
              <a:buNone/>
            </a:pPr>
            <a:r>
              <a:rPr>
                <a:latin typeface="Courier"/>
              </a:rPr>
              <a:t>coarse </a:t>
            </a:r>
            <a:r>
              <a:rPr>
                <a:solidFill>
                  <a:srgbClr val="666666"/>
                </a:solidFill>
                <a:latin typeface="Courier"/>
              </a:rPr>
              <a:t>=</a:t>
            </a:r>
            <a:r>
              <a:rPr>
                <a:latin typeface="Courier"/>
              </a:rPr>
              <a:t> referrals.groupby([</a:t>
            </a:r>
            <a:r>
              <a:rPr>
                <a:solidFill>
                  <a:srgbClr val="4070A0"/>
                </a:solidFill>
                <a:latin typeface="Courier"/>
              </a:rPr>
              <a:t>"admin2"</a:t>
            </a:r>
            <a:r>
              <a:rPr>
                <a:latin typeface="Courier"/>
              </a:rPr>
              <a:t>, </a:t>
            </a:r>
            <a:r>
              <a:rPr>
                <a:solidFill>
                  <a:srgbClr val="4070A0"/>
                </a:solidFill>
                <a:latin typeface="Courier"/>
              </a:rPr>
              <a:t>"case_category"</a:t>
            </a:r>
            <a:r>
              <a:rPr>
                <a:latin typeface="Courier"/>
              </a:rPr>
              <a:t>]).size()</a:t>
            </a:r>
            <a:br/>
            <a:r>
              <a:rPr>
                <a:solidFill>
                  <a:srgbClr val="008000"/>
                </a:solidFill>
                <a:latin typeface="Courier"/>
              </a:rPr>
              <a:t>print</a:t>
            </a:r>
            <a:r>
              <a:rPr>
                <a:latin typeface="Courier"/>
              </a:rPr>
              <a:t>(</a:t>
            </a:r>
            <a:r>
              <a:rPr>
                <a:solidFill>
                  <a:srgbClr val="BB6688"/>
                </a:solidFill>
                <a:latin typeface="Courier"/>
              </a:rPr>
              <a:t>f"cells under 5: </a:t>
            </a:r>
            <a:r>
              <a:rPr>
                <a:solidFill>
                  <a:srgbClr val="4070A0"/>
                </a:solidFill>
                <a:latin typeface="Courier"/>
              </a:rPr>
              <a:t>{</a:t>
            </a:r>
            <a:r>
              <a:rPr>
                <a:latin typeface="Courier"/>
              </a:rPr>
              <a:t>(coarse </a:t>
            </a:r>
            <a:r>
              <a:rPr>
                <a:solidFill>
                  <a:srgbClr val="666666"/>
                </a:solidFill>
                <a:latin typeface="Courier"/>
              </a:rPr>
              <a:t>&lt;</a:t>
            </a:r>
            <a:r>
              <a:rPr>
                <a:latin typeface="Courier"/>
              </a:rPr>
              <a:t> </a:t>
            </a:r>
            <a:r>
              <a:rPr>
                <a:solidFill>
                  <a:srgbClr val="40A070"/>
                </a:solidFill>
                <a:latin typeface="Courier"/>
              </a:rPr>
              <a:t>5</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(coarse)</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au lieu de publier la cellule — En R</a:t>
            </a:r>
          </a:p>
        </p:txBody>
      </p:sp>
      <p:sp>
        <p:nvSpPr>
          <p:cNvPr id="3" name="Content Placeholder 2"/>
          <p:cNvSpPr>
            <a:spLocks noGrp="1"/>
          </p:cNvSpPr>
          <p:nvPr>
            <p:ph idx="1"/>
          </p:nvPr>
        </p:nvSpPr>
        <p:spPr/>
        <p:txBody>
          <a:bodyPr/>
          <a:lstStyle/>
          <a:p>
            <a:pPr lvl="0" indent="0">
              <a:buNone/>
            </a:pPr>
            <a:r>
              <a:rPr>
                <a:latin typeface="Courier"/>
              </a:rPr>
              <a:t>referrals </a:t>
            </a:r>
            <a:r>
              <a:rPr>
                <a:solidFill>
                  <a:srgbClr val="4070A0"/>
                </a:solidFill>
                <a:latin typeface="Courier"/>
              </a:rPr>
              <a:t>|&gt;</a:t>
            </a:r>
            <a:r>
              <a:rPr>
                <a:latin typeface="Courier"/>
              </a:rPr>
              <a:t> </a:t>
            </a:r>
            <a:r>
              <a:rPr>
                <a:solidFill>
                  <a:srgbClr val="06287E"/>
                </a:solidFill>
                <a:latin typeface="Courier"/>
              </a:rPr>
              <a:t>count</a:t>
            </a:r>
            <a:r>
              <a:rPr>
                <a:latin typeface="Courier"/>
              </a:rPr>
              <a:t>(admin2, case_category)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small =</a:t>
            </a:r>
            <a:r>
              <a:rPr>
                <a:latin typeface="Courier"/>
              </a:rPr>
              <a:t> </a:t>
            </a:r>
            <a:r>
              <a:rPr>
                <a:solidFill>
                  <a:srgbClr val="06287E"/>
                </a:solidFill>
                <a:latin typeface="Courier"/>
              </a:rPr>
              <a:t>sum</a:t>
            </a:r>
            <a:r>
              <a:rPr>
                <a:latin typeface="Courier"/>
              </a:rPr>
              <a:t>(n </a:t>
            </a:r>
            <a:r>
              <a:rPr>
                <a:solidFill>
                  <a:srgbClr val="4070A0"/>
                </a:solidFill>
                <a:latin typeface="Courier"/>
              </a:rPr>
              <a:t>&lt;</a:t>
            </a:r>
            <a:r>
              <a:rPr>
                <a:latin typeface="Courier"/>
              </a:rPr>
              <a:t> </a:t>
            </a:r>
            <a:r>
              <a:rPr>
                <a:solidFill>
                  <a:srgbClr val="40A070"/>
                </a:solidFill>
                <a:latin typeface="Courier"/>
              </a:rPr>
              <a:t>5</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au lieu de publier la cellule</a:t>
            </a:r>
          </a:p>
        </p:txBody>
      </p:sp>
      <p:sp>
        <p:nvSpPr>
          <p:cNvPr id="3" name="Content Placeholder 2"/>
          <p:cNvSpPr>
            <a:spLocks noGrp="1"/>
          </p:cNvSpPr>
          <p:nvPr>
            <p:ph idx="1"/>
          </p:nvPr>
        </p:nvSpPr>
        <p:spPr/>
        <p:txBody>
          <a:bodyPr/>
          <a:lstStyle/>
          <a:p>
            <a:pPr lvl="0"/>
            <a:r>
              <a:rPr/>
              <a:t>Rapporter le taux, non l’effectif, sur un dénominateur assez grand pour le porter — « L’aboutissement est de 31 % pour…</a:t>
            </a:r>
          </a:p>
          <a:p>
            <a:pPr lvl="0"/>
            <a:r>
              <a:rPr/>
              <a:t>Répondre à la question plutôt que fournir le tableau — Un demandeur qui réclame zone par âge par sexe veut généralement…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constat d’équité survit à la règle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completion(frame):</a:t>
            </a:r>
            <a:br/>
            <a:r>
              <a:rPr>
                <a:latin typeface="Courier"/>
              </a:rPr>
              <a:t>    consenting </a:t>
            </a:r>
            <a:r>
              <a:rPr>
                <a:solidFill>
                  <a:srgbClr val="666666"/>
                </a:solidFill>
                <a:latin typeface="Courier"/>
              </a:rPr>
              <a:t>=</a:t>
            </a:r>
            <a:r>
              <a:rPr>
                <a:latin typeface="Courier"/>
              </a:rPr>
              <a:t> frame[frame[</a:t>
            </a:r>
            <a:r>
              <a:rPr>
                <a:solidFill>
                  <a:srgbClr val="4070A0"/>
                </a:solidFill>
                <a:latin typeface="Courier"/>
              </a:rPr>
              <a:t>"consent_to_refer"</a:t>
            </a:r>
            <a:r>
              <a:rPr>
                <a:latin typeface="Courier"/>
              </a:rPr>
              <a:t>]]</a:t>
            </a:r>
            <a:br/>
            <a:r>
              <a:rPr>
                <a:latin typeface="Courier"/>
              </a:rPr>
              <a:t>    reached </a:t>
            </a:r>
            <a:r>
              <a:rPr>
                <a:solidFill>
                  <a:srgbClr val="666666"/>
                </a:solidFill>
                <a:latin typeface="Courier"/>
              </a:rPr>
              <a:t>=</a:t>
            </a:r>
            <a:r>
              <a:rPr>
                <a:latin typeface="Courier"/>
              </a:rPr>
              <a:t> consenting[consenting[</a:t>
            </a:r>
            <a:r>
              <a:rPr>
                <a:solidFill>
                  <a:srgbClr val="4070A0"/>
                </a:solidFill>
                <a:latin typeface="Courier"/>
              </a:rPr>
              <a:t>"referral_accepted"</a:t>
            </a:r>
            <a:r>
              <a:rPr>
                <a:latin typeface="Courier"/>
              </a:rPr>
              <a:t>] </a:t>
            </a:r>
            <a:r>
              <a:rPr>
                <a:solidFill>
                  <a:srgbClr val="666666"/>
                </a:solidFill>
                <a:latin typeface="Courier"/>
              </a:rPr>
              <a:t>&amp;</a:t>
            </a:r>
            <a:br/>
            <a:r>
              <a:rPr>
                <a:latin typeface="Courier"/>
              </a:rPr>
              <a:t>                         consenting[</a:t>
            </a:r>
            <a:r>
              <a:rPr>
                <a:solidFill>
                  <a:srgbClr val="4070A0"/>
                </a:solidFill>
                <a:latin typeface="Courier"/>
              </a:rPr>
              <a:t>"days_to_first_service"</a:t>
            </a:r>
            <a:r>
              <a:rPr>
                <a:latin typeface="Courier"/>
              </a:rPr>
              <a:t>].notna()]</a:t>
            </a:r>
            <a:br/>
            <a:r>
              <a:rPr>
                <a:latin typeface="Courier"/>
              </a:rPr>
              <a:t>    </a:t>
            </a:r>
            <a:r>
              <a:rPr b="1">
                <a:solidFill>
                  <a:srgbClr val="007020"/>
                </a:solidFill>
                <a:latin typeface="Courier"/>
              </a:rPr>
              <a:t>return</a:t>
            </a:r>
            <a:r>
              <a:rPr>
                <a:latin typeface="Courier"/>
              </a:rPr>
              <a:t> </a:t>
            </a:r>
            <a:r>
              <a:rPr>
                <a:solidFill>
                  <a:srgbClr val="008000"/>
                </a:solidFill>
                <a:latin typeface="Courier"/>
              </a:rPr>
              <a:t>len</a:t>
            </a:r>
            <a:r>
              <a:rPr>
                <a:latin typeface="Courier"/>
              </a:rPr>
              <a:t>(reached), </a:t>
            </a:r>
            <a:r>
              <a:rPr>
                <a:solidFill>
                  <a:srgbClr val="008000"/>
                </a:solidFill>
                <a:latin typeface="Courier"/>
              </a:rPr>
              <a:t>len</a:t>
            </a:r>
            <a:r>
              <a:rPr>
                <a:latin typeface="Courier"/>
              </a:rPr>
              <a:t>(consenting), </a:t>
            </a:r>
            <a:r>
              <a:rPr>
                <a:solidFill>
                  <a:srgbClr val="008000"/>
                </a:solidFill>
                <a:latin typeface="Courier"/>
              </a:rPr>
              <a:t>len</a:t>
            </a:r>
            <a:r>
              <a:rPr>
                <a:latin typeface="Courier"/>
              </a:rPr>
              <a:t>(reached) </a:t>
            </a:r>
            <a:r>
              <a:rPr>
                <a:solidFill>
                  <a:srgbClr val="666666"/>
                </a:solidFill>
                <a:latin typeface="Courier"/>
              </a:rPr>
              <a:t>/</a:t>
            </a:r>
            <a:r>
              <a:rPr>
                <a:latin typeface="Courier"/>
              </a:rPr>
              <a:t> </a:t>
            </a:r>
            <a:r>
              <a:rPr>
                <a:solidFill>
                  <a:srgbClr val="008000"/>
                </a:solidFill>
                <a:latin typeface="Courier"/>
              </a:rPr>
              <a:t>len</a:t>
            </a:r>
            <a:r>
              <a:rPr>
                <a:latin typeface="Courier"/>
              </a:rPr>
              <a:t>(consenting)</a:t>
            </a:r>
            <a:br/>
            <a:br/>
            <a:r>
              <a:rPr>
                <a:latin typeface="Courier"/>
              </a:rPr>
              <a:t>disability </a:t>
            </a:r>
            <a:r>
              <a:rPr>
                <a:solidFill>
                  <a:srgbClr val="666666"/>
                </a:solidFill>
                <a:latin typeface="Courier"/>
              </a:rPr>
              <a:t>=</a:t>
            </a:r>
            <a:r>
              <a:rPr>
                <a:latin typeface="Courier"/>
              </a:rPr>
              <a:t> referrals[</a:t>
            </a:r>
            <a:r>
              <a:rPr>
                <a:solidFill>
                  <a:srgbClr val="4070A0"/>
                </a:solidFill>
                <a:latin typeface="Courier"/>
              </a:rPr>
              <a:t>"disability_reported"</a:t>
            </a:r>
            <a:r>
              <a:rPr>
                <a:latin typeface="Courier"/>
              </a:rPr>
              <a:t>].isin([</a:t>
            </a:r>
            <a:r>
              <a:rPr>
                <a:solidFill>
                  <a:srgbClr val="19177C"/>
                </a:solidFill>
                <a:latin typeface="Courier"/>
              </a:rPr>
              <a:t>True</a:t>
            </a:r>
            <a:r>
              <a:rPr>
                <a:latin typeface="Courier"/>
              </a:rPr>
              <a:t>, </a:t>
            </a:r>
            <a:r>
              <a:rPr>
                <a:solidFill>
                  <a:srgbClr val="4070A0"/>
                </a:solidFill>
                <a:latin typeface="Courier"/>
              </a:rPr>
              <a:t>"true"</a:t>
            </a:r>
            <a:r>
              <a:rPr>
                <a:latin typeface="Courier"/>
              </a:rPr>
              <a:t>, </a:t>
            </a:r>
            <a:r>
              <a:rPr>
                <a:solidFill>
                  <a:srgbClr val="4070A0"/>
                </a:solidFill>
                <a:latin typeface="Courier"/>
              </a:rPr>
              <a:t>"Yes"</a:t>
            </a:r>
            <a:r>
              <a:rPr>
                <a:latin typeface="Courier"/>
              </a:rPr>
              <a:t>])</a:t>
            </a:r>
            <a:br/>
            <a:r>
              <a:rPr>
                <a:solidFill>
                  <a:srgbClr val="008000"/>
                </a:solidFill>
                <a:latin typeface="Courier"/>
              </a:rPr>
              <a:t>print</a:t>
            </a:r>
            <a:r>
              <a:rPr>
                <a:latin typeface="Courier"/>
              </a:rPr>
              <a:t>(</a:t>
            </a:r>
            <a:r>
              <a:rPr>
                <a:solidFill>
                  <a:srgbClr val="4070A0"/>
                </a:solidFill>
                <a:latin typeface="Courier"/>
              </a:rPr>
              <a:t>"reported:    %d/%d = %.1f%%"</a:t>
            </a:r>
            <a:r>
              <a:rPr>
                <a:latin typeface="Courier"/>
              </a:rPr>
              <a:t> </a:t>
            </a:r>
            <a:r>
              <a:rPr>
                <a:solidFill>
                  <a:srgbClr val="666666"/>
                </a:solidFill>
                <a:latin typeface="Courier"/>
              </a:rPr>
              <a:t>%</a:t>
            </a:r>
            <a:r>
              <a:rPr>
                <a:latin typeface="Courier"/>
              </a:rPr>
              <a:t> completion(referrals[disability]))</a:t>
            </a:r>
            <a:br/>
            <a:r>
              <a:rPr>
                <a:solidFill>
                  <a:srgbClr val="008000"/>
                </a:solidFill>
                <a:latin typeface="Courier"/>
              </a:rPr>
              <a:t>print</a:t>
            </a:r>
            <a:r>
              <a:rPr>
                <a:latin typeface="Courier"/>
              </a:rPr>
              <a:t>(</a:t>
            </a:r>
            <a:r>
              <a:rPr>
                <a:solidFill>
                  <a:srgbClr val="4070A0"/>
                </a:solidFill>
                <a:latin typeface="Courier"/>
              </a:rPr>
              <a:t>"not reported: %d/%d = %.1f%%"</a:t>
            </a:r>
            <a:r>
              <a:rPr>
                <a:latin typeface="Courier"/>
              </a:rPr>
              <a:t> </a:t>
            </a:r>
            <a:r>
              <a:rPr>
                <a:solidFill>
                  <a:srgbClr val="666666"/>
                </a:solidFill>
                <a:latin typeface="Courier"/>
              </a:rPr>
              <a:t>%</a:t>
            </a:r>
            <a:r>
              <a:rPr>
                <a:latin typeface="Courier"/>
              </a:rPr>
              <a:t> completion(referrals[</a:t>
            </a:r>
            <a:r>
              <a:rPr>
                <a:solidFill>
                  <a:srgbClr val="666666"/>
                </a:solidFill>
                <a:latin typeface="Courier"/>
              </a:rPr>
              <a:t>~</a:t>
            </a:r>
            <a:r>
              <a:rPr>
                <a:latin typeface="Courier"/>
              </a:rPr>
              <a:t>disability]))</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constat d’équité survit à la règle — En R</a:t>
            </a:r>
          </a:p>
        </p:txBody>
      </p:sp>
      <p:sp>
        <p:nvSpPr>
          <p:cNvPr id="3" name="Content Placeholder 2"/>
          <p:cNvSpPr>
            <a:spLocks noGrp="1"/>
          </p:cNvSpPr>
          <p:nvPr>
            <p:ph idx="1"/>
          </p:nvPr>
        </p:nvSpPr>
        <p:spPr/>
        <p:txBody>
          <a:bodyPr/>
          <a:lstStyle/>
          <a:p>
            <a:pPr lvl="0" indent="0">
              <a:buNone/>
            </a:pPr>
            <a:r>
              <a:rPr>
                <a:latin typeface="Courier"/>
              </a:rPr>
              <a:t>referrals </a:t>
            </a:r>
            <a:r>
              <a:rPr>
                <a:solidFill>
                  <a:srgbClr val="4070A0"/>
                </a:solidFill>
                <a:latin typeface="Courier"/>
              </a:rPr>
              <a:t>|&gt;</a:t>
            </a:r>
            <a:br/>
            <a:r>
              <a:rPr>
                <a:latin typeface="Courier"/>
              </a:rPr>
              <a:t>  </a:t>
            </a:r>
            <a:r>
              <a:rPr>
                <a:solidFill>
                  <a:srgbClr val="06287E"/>
                </a:solidFill>
                <a:latin typeface="Courier"/>
              </a:rPr>
              <a:t>filter</a:t>
            </a:r>
            <a:r>
              <a:rPr>
                <a:latin typeface="Courier"/>
              </a:rPr>
              <a:t>(consent_to_refer)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reached =</a:t>
            </a:r>
            <a:r>
              <a:rPr>
                <a:latin typeface="Courier"/>
              </a:rPr>
              <a:t> </a:t>
            </a:r>
            <a:r>
              <a:rPr>
                <a:solidFill>
                  <a:srgbClr val="06287E"/>
                </a:solidFill>
                <a:latin typeface="Courier"/>
              </a:rPr>
              <a:t>sum</a:t>
            </a:r>
            <a:r>
              <a:rPr>
                <a:latin typeface="Courier"/>
              </a:rPr>
              <a:t>(referral_accepted </a:t>
            </a:r>
            <a:r>
              <a:rPr>
                <a:solidFill>
                  <a:srgbClr val="4070A0"/>
                </a:solidFill>
                <a:latin typeface="Courier"/>
              </a:rPr>
              <a:t>&amp;</a:t>
            </a:r>
            <a:r>
              <a:rPr>
                <a:latin typeface="Courier"/>
              </a:rPr>
              <a:t> </a:t>
            </a:r>
            <a:r>
              <a:rPr>
                <a:solidFill>
                  <a:srgbClr val="4070A0"/>
                </a:solidFill>
                <a:latin typeface="Courier"/>
              </a:rPr>
              <a:t>!</a:t>
            </a:r>
            <a:r>
              <a:rPr>
                <a:solidFill>
                  <a:srgbClr val="06287E"/>
                </a:solidFill>
                <a:latin typeface="Courier"/>
              </a:rPr>
              <a:t>is.na</a:t>
            </a:r>
            <a:r>
              <a:rPr>
                <a:latin typeface="Courier"/>
              </a:rPr>
              <a:t>(days_to_first_service)),</a:t>
            </a:r>
            <a:b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disability_reported)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completion =</a:t>
            </a:r>
            <a:r>
              <a:rPr>
                <a:latin typeface="Courier"/>
              </a:rPr>
              <a:t> reached </a:t>
            </a:r>
            <a:r>
              <a:rPr>
                <a:solidFill>
                  <a:srgbClr val="4070A0"/>
                </a:solidFill>
                <a:latin typeface="Courier"/>
              </a:rPr>
              <a:t>/</a:t>
            </a:r>
            <a:r>
              <a:rPr>
                <a:latin typeface="Courier"/>
              </a:rPr>
              <a:t> n)</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constat d’équité survit à la règle</a:t>
            </a:r>
          </a:p>
        </p:txBody>
      </p:sp>
      <p:sp>
        <p:nvSpPr>
          <p:cNvPr id="3" name="Content Placeholder 2"/>
          <p:cNvSpPr>
            <a:spLocks noGrp="1"/>
          </p:cNvSpPr>
          <p:nvPr>
            <p:ph idx="1"/>
          </p:nvPr>
        </p:nvSpPr>
        <p:spPr/>
        <p:txBody>
          <a:bodyPr/>
          <a:lstStyle/>
          <a:p>
            <a:pPr lvl="0"/>
            <a:r>
              <a:rPr/>
              <a:t>26,7 % contre 46,2 %, sur des dénominateurs de 202 et 1 436 — L’écart d’équité de dix-neuf points — le constat le plus…</a:t>
            </a:r>
          </a:p>
          <a:p>
            <a:pPr lvl="0"/>
            <a:r>
              <a:rPr/>
              <a:t>Les analyses qui échouent au test de divulgation ne sont presque jamais celles qui comptent — Une désagrégation à…</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demande qu’il faut refuser — Exemple (suite)</a:t>
            </a:r>
          </a:p>
        </p:txBody>
      </p:sp>
      <p:sp>
        <p:nvSpPr>
          <p:cNvPr id="3" name="Content Placeholder 2"/>
          <p:cNvSpPr>
            <a:spLocks noGrp="1"/>
          </p:cNvSpPr>
          <p:nvPr>
            <p:ph idx="1"/>
          </p:nvPr>
        </p:nvSpPr>
        <p:spPr/>
        <p:txBody>
          <a:bodyPr/>
          <a:lstStyle/>
          <a:p>
            <a:pPr lvl="0" indent="0">
              <a:buNone/>
            </a:pPr>
            <a:r>
              <a:rPr>
                <a:latin typeface="Courier"/>
              </a:rPr>
              <a:t>Request: case counts by commune, month and incident category.
Response: declined.
  Commune-by-month cells hold zero to three cases. At that resolution a
  count identifies individuals to anyone working in the area, and the
  dataset cannot be re-identified back but a person can be.
  What I can provide instead:
    - the same counts at district by quarter, no cell below five
    - the completion rate and time to service for each commune, on
      annual denominators
    - a written answer to the question the request is for, if you tell me
      what decision it feeds
  If the requirement is genuinely commune-level operational planning, the
  right route is a data sharing agreement with the case management agency,</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demande qu’il faut refuser — Exemple (suite)</a:t>
            </a:r>
          </a:p>
        </p:txBody>
      </p:sp>
      <p:sp>
        <p:nvSpPr>
          <p:cNvPr id="3" name="Content Placeholder 2"/>
          <p:cNvSpPr>
            <a:spLocks noGrp="1"/>
          </p:cNvSpPr>
          <p:nvPr>
            <p:ph idx="1"/>
          </p:nvPr>
        </p:nvSpPr>
        <p:spPr/>
        <p:txBody>
          <a:bodyPr/>
          <a:lstStyle/>
          <a:p>
            <a:pPr lvl="0" indent="0">
              <a:buNone/>
            </a:pPr>
            <a:r>
              <a:rPr>
                <a:latin typeface="Courier"/>
              </a:rPr>
              <a:t>  not an extract.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demande qu’il faut refuser</a:t>
            </a:r>
          </a:p>
        </p:txBody>
      </p:sp>
      <p:sp>
        <p:nvSpPr>
          <p:cNvPr id="3" name="Content Placeholder 2"/>
          <p:cNvSpPr>
            <a:spLocks noGrp="1"/>
          </p:cNvSpPr>
          <p:nvPr>
            <p:ph idx="1"/>
          </p:nvPr>
        </p:nvSpPr>
        <p:spPr/>
        <p:txBody>
          <a:bodyPr/>
          <a:lstStyle/>
          <a:p>
            <a:pPr lvl="0"/>
            <a:r>
              <a:rPr/>
              <a:t>Proposez trois solutions de remplacement et demandez quelle décision la demande alimente — Un refus sans alternative…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Les règles sont posées.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https://data-analysis.cassion.dev/fr/cours/protection-and-gbv-data/prot-02-disclosure-risk</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Dix-neuf cellules à un</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2 sur 8</vt:lpwstr>
  </property>
  <property fmtid="{D5CDD505-2E9C-101B-9397-08002B2CF9AE}" pid="3" name="subtitle">
    <vt:lpwstr>Croisez zone, catégorie, tranche d’âge et sexe et ce jeu de données anonyme produit 200 cellules, dont 85 contiennent quatre cas ou moins et 19 en contiennent exactement un. Dans un jeu de données VBG, une cellule à un est une personne, et le tableau ne peut pas sortir des murs.</vt:lpwstr>
  </property>
</Properties>
</file>