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88.5% of these cases consented to a referral. The 212 that did not are outside the performance denominator, because a person declining a referral is exercising a right rather than revealing a service gap — and counting them as failures does two wrong things at once.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cascade from module 4’s first course, in a different sector — chained denominators, each gate measured against the one before it. The arithmetic is the same. The first gate is not.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212 cases that did not consent could be counted three ways, and only one is defensible. As failures. End-to-end completion becomes 717 / 1,850 = 38.8%. This treats a person’s decision as a programme shortfall. As exclusions. Completion becomes 717 / 1,638 = 43.8% on cases that consented. This is the performance figure. As a finding in their own right. 11.5% declined, and </a:t>
            </a:r>
            <a:r>
              <a:rPr i="1"/>
              <a:t>why</a:t>
            </a:r>
            <a:r>
              <a:rPr/>
              <a:t> is a service design question worth asking separately.</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Counting a non-consenting case as a pathway failure does two wrong things at once. It misstates performance by five points, and it records a person’s autonomous decision as a defect in the system that offered them a choice. Both matter and the second matters more. An indicator that treats declining as failure creates pressure on caseworkers to secure consent, which is the opposite of what informed consent means.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Publish the consent rate as its own line. A falling consent rate is a signal about trust in the service, and it is invisible if consent is only ever used as a filter.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situations where this reasoning does not apply, both worth stating so the rule is not over-applied. Child protection cases involving a young child operate under a best-interests determination rather than the child’s consent, and the consent field records the caregiver’s decision. The denominator logic is the same and the ethical basis is different. Life-threatening emergencies proceed to a life-saving referral without waiting for consent to a data transfer. Those cases appear in the pathway and the consent column does not govern them.</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Check whether the consent rate differs by category before applying one rule to all of them. Where it does, the denominator decision may need to differ too, and the report has to say which cases were treated which way.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Eleven cases record a time to first service on a referral that was never accepted. Six of them show no referral made at all, and one had no consent. These are logical contradictions and they have to be resolved before any completion rate is trusted, because each one is simultaneously a numerator and not a denominator. The resolution is a judgement and it must be written down. Trusting the service date implies the pathway fields are unreliable; trusting the pathway fields implies the service date is a keying error. Say which you trusted and how many cases it moved.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pathway loses cases at every gate. The next lesson finds the gate where the largest share is lost, and the group of people for whom every gate is worse.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rotection-and-gbv-data/prot-03-the-consent-gat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212 cases that are not a failure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88.5% of these cases consented to a referral. The 212 that did not are outside the performance denominator, because a person declining a referral is exercising a right rather than revealing a service gap — and counting them as failures does two wrong things at once.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pathway has four gates</a:t>
            </a:r>
          </a:p>
          <a:p>
            <a:pPr lvl="0"/>
            <a:r>
              <a:rPr/>
              <a:t>Consent is not a performance measure</a:t>
            </a:r>
          </a:p>
          <a:p>
            <a:pPr lvl="0"/>
            <a:r>
              <a:rPr/>
              <a:t>Report all three numbers</a:t>
            </a:r>
          </a:p>
          <a:p>
            <a:pPr lvl="0"/>
            <a:r>
              <a:rPr/>
              <a:t>Where consent is not the gate</a:t>
            </a:r>
          </a:p>
          <a:p>
            <a:pPr lvl="0"/>
            <a:r>
              <a:rPr/>
              <a:t>The contradictions to resolve first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pathway has four gates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referrals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br/>
            <a:r>
              <a:rPr>
                <a:latin typeface="Courier"/>
              </a:rPr>
              <a:t>gates </a:t>
            </a:r>
            <a:r>
              <a:rPr>
                <a:solidFill>
                  <a:srgbClr val="666666"/>
                </a:solidFill>
                <a:latin typeface="Courier"/>
              </a:rPr>
              <a:t>=</a:t>
            </a:r>
            <a:r>
              <a:rPr>
                <a:latin typeface="Courier"/>
              </a:rPr>
              <a:t> {</a:t>
            </a:r>
            <a:br/>
            <a:r>
              <a:rPr>
                <a:latin typeface="Courier"/>
              </a:rPr>
              <a:t>    </a:t>
            </a:r>
            <a:r>
              <a:rPr>
                <a:solidFill>
                  <a:srgbClr val="4070A0"/>
                </a:solidFill>
                <a:latin typeface="Courier"/>
              </a:rPr>
              <a:t>"cases recorded"</a:t>
            </a:r>
            <a:r>
              <a:rPr>
                <a:latin typeface="Courier"/>
              </a:rPr>
              <a:t>: </a:t>
            </a:r>
            <a:r>
              <a:rPr>
                <a:solidFill>
                  <a:srgbClr val="008000"/>
                </a:solidFill>
                <a:latin typeface="Courier"/>
              </a:rPr>
              <a:t>len</a:t>
            </a:r>
            <a:r>
              <a:rPr>
                <a:latin typeface="Courier"/>
              </a:rPr>
              <a:t>(referrals),</a:t>
            </a:r>
            <a:br/>
            <a:r>
              <a:rPr>
                <a:latin typeface="Courier"/>
              </a:rPr>
              <a:t>    </a:t>
            </a:r>
            <a:r>
              <a:rPr>
                <a:solidFill>
                  <a:srgbClr val="4070A0"/>
                </a:solidFill>
                <a:latin typeface="Courier"/>
              </a:rPr>
              <a:t>"consented to referral"</a:t>
            </a:r>
            <a:r>
              <a:rPr>
                <a:latin typeface="Courier"/>
              </a:rPr>
              <a:t>: referrals[</a:t>
            </a:r>
            <a:r>
              <a:rPr>
                <a:solidFill>
                  <a:srgbClr val="4070A0"/>
                </a:solidFill>
                <a:latin typeface="Courier"/>
              </a:rPr>
              <a:t>"consent_to_refer"</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"referral made"</a:t>
            </a:r>
            <a:r>
              <a:rPr>
                <a:latin typeface="Courier"/>
              </a:rPr>
              <a:t>: (referrals[</a:t>
            </a:r>
            <a:r>
              <a:rPr>
                <a:solidFill>
                  <a:srgbClr val="4070A0"/>
                </a:solidFill>
                <a:latin typeface="Courier"/>
              </a:rPr>
              <a:t>"consent_to_refer"</a:t>
            </a:r>
            <a:r>
              <a:rPr>
                <a:latin typeface="Courier"/>
              </a:rPr>
              <a:t>] </a:t>
            </a:r>
            <a:r>
              <a:rPr>
                <a:solidFill>
                  <a:srgbClr val="666666"/>
                </a:solidFill>
                <a:latin typeface="Courier"/>
              </a:rPr>
              <a:t>&amp;</a:t>
            </a:r>
            <a:br/>
            <a:r>
              <a:rPr>
                <a:latin typeface="Courier"/>
              </a:rPr>
              <a:t>                      referrals[</a:t>
            </a:r>
            <a:r>
              <a:rPr>
                <a:solidFill>
                  <a:srgbClr val="4070A0"/>
                </a:solidFill>
                <a:latin typeface="Courier"/>
              </a:rPr>
              <a:t>"referral_made"</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"referral accepted"</a:t>
            </a:r>
            <a:r>
              <a:rPr>
                <a:latin typeface="Courier"/>
              </a:rPr>
              <a:t>: (referrals[</a:t>
            </a:r>
            <a:r>
              <a:rPr>
                <a:solidFill>
                  <a:srgbClr val="4070A0"/>
                </a:solidFill>
                <a:latin typeface="Courier"/>
              </a:rPr>
              <a:t>"referral_made"</a:t>
            </a:r>
            <a:r>
              <a:rPr>
                <a:latin typeface="Courier"/>
              </a:rPr>
              <a:t>] </a:t>
            </a:r>
            <a:r>
              <a:rPr>
                <a:solidFill>
                  <a:srgbClr val="666666"/>
                </a:solidFill>
                <a:latin typeface="Courier"/>
              </a:rPr>
              <a:t>&amp;</a:t>
            </a:r>
            <a:br/>
            <a:r>
              <a:rPr>
                <a:latin typeface="Courier"/>
              </a:rPr>
              <a:t>                          referrals[</a:t>
            </a:r>
            <a:r>
              <a:rPr>
                <a:solidFill>
                  <a:srgbClr val="4070A0"/>
                </a:solidFill>
                <a:latin typeface="Courier"/>
              </a:rPr>
              <a:t>"referral_accepted"</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"reached a service"</a:t>
            </a:r>
            <a:r>
              <a:rPr>
                <a:latin typeface="Courier"/>
              </a:rPr>
              <a:t>: (referrals[</a:t>
            </a:r>
            <a:r>
              <a:rPr>
                <a:solidFill>
                  <a:srgbClr val="4070A0"/>
                </a:solidFill>
                <a:latin typeface="Courier"/>
              </a:rPr>
              <a:t>"referral_accepted"</a:t>
            </a:r>
            <a:r>
              <a:rPr>
                <a:latin typeface="Courier"/>
              </a:rPr>
              <a:t>] </a:t>
            </a:r>
            <a:r>
              <a:rPr>
                <a:solidFill>
                  <a:srgbClr val="666666"/>
                </a:solidFill>
                <a:latin typeface="Courier"/>
              </a:rPr>
              <a:t>&amp;</a:t>
            </a:r>
            <a:br/>
            <a:r>
              <a:rPr>
                <a:latin typeface="Courier"/>
              </a:rPr>
              <a:t>                          referrals[</a:t>
            </a:r>
            <a:r>
              <a:rPr>
                <a:solidFill>
                  <a:srgbClr val="4070A0"/>
                </a:solidFill>
                <a:latin typeface="Courier"/>
              </a:rPr>
              <a:t>"days_to_first_service"</a:t>
            </a:r>
            <a:r>
              <a:rPr>
                <a:latin typeface="Courier"/>
              </a:rPr>
              <a:t>].notna()).</a:t>
            </a:r>
            <a:r>
              <a:rPr>
                <a:solidFill>
                  <a:srgbClr val="008000"/>
                </a:solidFill>
                <a:latin typeface="Courier"/>
              </a:rPr>
              <a:t>sum</a:t>
            </a:r>
            <a:r>
              <a:rPr>
                <a:latin typeface="Courier"/>
              </a:rPr>
              <a:t>(),</a:t>
            </a:r>
            <a:br/>
            <a:r>
              <a:rPr>
                <a:latin typeface="Courier"/>
              </a:rPr>
              <a:t>}</a:t>
            </a:r>
            <a:br/>
            <a:r>
              <a:rPr b="1">
                <a:solidFill>
                  <a:srgbClr val="007020"/>
                </a:solidFill>
                <a:latin typeface="Courier"/>
              </a:rPr>
              <a:t>for</a:t>
            </a:r>
            <a:r>
              <a:rPr>
                <a:latin typeface="Courier"/>
              </a:rPr>
              <a:t> name, count </a:t>
            </a:r>
            <a:r>
              <a:rPr b="1">
                <a:solidFill>
                  <a:srgbClr val="007020"/>
                </a:solidFill>
                <a:latin typeface="Courier"/>
              </a:rPr>
              <a:t>in</a:t>
            </a:r>
            <a:r>
              <a:rPr>
                <a:latin typeface="Courier"/>
              </a:rPr>
              <a:t> gates.items():</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:24}</a:t>
            </a:r>
            <a:r>
              <a:rPr>
                <a:solidFill>
                  <a:srgbClr val="BB6688"/>
                </a:solidFill>
                <a:latin typeface="Courier"/>
              </a:rPr>
              <a:t> </a:t>
            </a:r>
            <a:r>
              <a:rPr>
                <a:solidFill>
                  <a:srgbClr val="4070A0"/>
                </a:solidFill>
                <a:latin typeface="Courier"/>
              </a:rPr>
              <a:t>{</a:t>
            </a:r>
            <a:r>
              <a:rPr>
                <a:latin typeface="Courier"/>
              </a:rPr>
              <a:t>count</a:t>
            </a:r>
            <a:r>
              <a:rPr>
                <a:solidFill>
                  <a:srgbClr val="4070A0"/>
                </a:solidFill>
                <a:latin typeface="Courier"/>
              </a:rPr>
              <a:t>:&gt;5}</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pathway has four gates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cases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consented =</a:t>
            </a:r>
            <a:r>
              <a:rPr>
                <a:latin typeface="Courier"/>
              </a:rPr>
              <a:t> </a:t>
            </a:r>
            <a:r>
              <a:rPr>
                <a:solidFill>
                  <a:srgbClr val="06287E"/>
                </a:solidFill>
                <a:latin typeface="Courier"/>
              </a:rPr>
              <a:t>sum</a:t>
            </a:r>
            <a:r>
              <a:rPr>
                <a:latin typeface="Courier"/>
              </a:rPr>
              <a:t>(consent_to_refer),</a:t>
            </a:r>
            <a:br/>
            <a:r>
              <a:rPr>
                <a:latin typeface="Courier"/>
              </a:rPr>
              <a:t>  </a:t>
            </a:r>
            <a:r>
              <a:rPr>
                <a:solidFill>
                  <a:srgbClr val="7D9029"/>
                </a:solidFill>
                <a:latin typeface="Courier"/>
              </a:rPr>
              <a:t>made =</a:t>
            </a:r>
            <a:r>
              <a:rPr>
                <a:latin typeface="Courier"/>
              </a:rPr>
              <a:t> </a:t>
            </a:r>
            <a:r>
              <a:rPr>
                <a:solidFill>
                  <a:srgbClr val="06287E"/>
                </a:solidFill>
                <a:latin typeface="Courier"/>
              </a:rPr>
              <a:t>sum</a:t>
            </a:r>
            <a:r>
              <a:rPr>
                <a:latin typeface="Courier"/>
              </a:rPr>
              <a:t>(consent_to_refer </a:t>
            </a:r>
            <a:r>
              <a:rPr>
                <a:solidFill>
                  <a:srgbClr val="4070A0"/>
                </a:solidFill>
                <a:latin typeface="Courier"/>
              </a:rPr>
              <a:t>&amp;</a:t>
            </a:r>
            <a:r>
              <a:rPr>
                <a:latin typeface="Courier"/>
              </a:rPr>
              <a:t> referral_made),</a:t>
            </a:r>
            <a:br/>
            <a:r>
              <a:rPr>
                <a:latin typeface="Courier"/>
              </a:rPr>
              <a:t>  </a:t>
            </a:r>
            <a:r>
              <a:rPr>
                <a:solidFill>
                  <a:srgbClr val="7D9029"/>
                </a:solidFill>
                <a:latin typeface="Courier"/>
              </a:rPr>
              <a:t>accepted =</a:t>
            </a:r>
            <a:r>
              <a:rPr>
                <a:latin typeface="Courier"/>
              </a:rPr>
              <a:t> </a:t>
            </a:r>
            <a:r>
              <a:rPr>
                <a:solidFill>
                  <a:srgbClr val="06287E"/>
                </a:solidFill>
                <a:latin typeface="Courier"/>
              </a:rPr>
              <a:t>sum</a:t>
            </a:r>
            <a:r>
              <a:rPr>
                <a:latin typeface="Courier"/>
              </a:rPr>
              <a:t>(referral_made </a:t>
            </a:r>
            <a:r>
              <a:rPr>
                <a:solidFill>
                  <a:srgbClr val="4070A0"/>
                </a:solidFill>
                <a:latin typeface="Courier"/>
              </a:rPr>
              <a:t>&amp;</a:t>
            </a:r>
            <a:r>
              <a:rPr>
                <a:latin typeface="Courier"/>
              </a:rPr>
              <a:t> referral_accepted),</a:t>
            </a:r>
            <a:br/>
            <a:r>
              <a:rPr>
                <a:latin typeface="Courier"/>
              </a:rPr>
              <a:t>  </a:t>
            </a:r>
            <a:r>
              <a:rPr>
                <a:solidFill>
                  <a:srgbClr val="7D9029"/>
                </a:solidFill>
                <a:latin typeface="Courier"/>
              </a:rPr>
              <a:t>reached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pathway has four gates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Gate</a:t>
                      </a:r>
                    </a:p>
                  </a:txBody>
                  <a:tcPr/>
                </a:tc>
                <a:tc>
                  <a:txBody>
                    <a:bodyPr/>
                    <a:lstStyle/>
                    <a:p>
                      <a:pPr lvl="0" indent="0" marL="0">
                        <a:buNone/>
                      </a:pPr>
                      <a:r>
                        <a:rPr/>
                        <a:t>Cases</a:t>
                      </a:r>
                    </a:p>
                  </a:txBody>
                  <a:tcPr/>
                </a:tc>
                <a:tc>
                  <a:txBody>
                    <a:bodyPr/>
                    <a:lstStyle/>
                    <a:p>
                      <a:pPr lvl="0" indent="0" marL="0">
                        <a:buNone/>
                      </a:pPr>
                      <a:r>
                        <a:rPr/>
                        <a:t>Share of the previous gate</a:t>
                      </a:r>
                    </a:p>
                  </a:txBody>
                  <a:tcPr/>
                </a:tc>
              </a:tr>
              <a:tr h="0">
                <a:tc>
                  <a:txBody>
                    <a:bodyPr/>
                    <a:lstStyle/>
                    <a:p>
                      <a:pPr lvl="0" indent="0" marL="0">
                        <a:buNone/>
                      </a:pPr>
                      <a:r>
                        <a:rPr/>
                        <a:t>Cases recorded</a:t>
                      </a:r>
                    </a:p>
                  </a:txBody>
                </a:tc>
                <a:tc>
                  <a:txBody>
                    <a:bodyPr/>
                    <a:lstStyle/>
                    <a:p>
                      <a:pPr lvl="0" indent="0" marL="0">
                        <a:buNone/>
                      </a:pPr>
                      <a:r>
                        <a:rPr/>
                        <a:t>1,850</a:t>
                      </a:r>
                    </a:p>
                  </a:txBody>
                </a:tc>
                <a:tc>
                  <a:txBody>
                    <a:bodyPr/>
                    <a:lstStyle/>
                    <a:p>
                      <a:pPr lvl="0" indent="0" marL="0">
                        <a:buNone/>
                      </a:pPr>
                      <a:r>
                        <a:rPr/>
                        <a:t>—</a:t>
                      </a:r>
                    </a:p>
                  </a:txBody>
                </a:tc>
              </a:tr>
              <a:tr h="0">
                <a:tc>
                  <a:txBody>
                    <a:bodyPr/>
                    <a:lstStyle/>
                    <a:p>
                      <a:pPr lvl="0" indent="0" marL="0">
                        <a:buNone/>
                      </a:pPr>
                      <a:r>
                        <a:rPr b="1"/>
                        <a:t>Consented to referral</a:t>
                      </a:r>
                    </a:p>
                  </a:txBody>
                </a:tc>
                <a:tc>
                  <a:txBody>
                    <a:bodyPr/>
                    <a:lstStyle/>
                    <a:p>
                      <a:pPr lvl="0" indent="0" marL="0">
                        <a:buNone/>
                      </a:pPr>
                      <a:r>
                        <a:rPr/>
                        <a:t>1,638</a:t>
                      </a:r>
                    </a:p>
                  </a:txBody>
                </a:tc>
                <a:tc>
                  <a:txBody>
                    <a:bodyPr/>
                    <a:lstStyle/>
                    <a:p>
                      <a:pPr lvl="0" indent="0" marL="0">
                        <a:buNone/>
                      </a:pPr>
                      <a:r>
                        <a:rPr b="1"/>
                        <a:t>88.5%</a:t>
                      </a:r>
                    </a:p>
                  </a:txBody>
                </a:tc>
              </a:tr>
              <a:tr h="0">
                <a:tc>
                  <a:txBody>
                    <a:bodyPr/>
                    <a:lstStyle/>
                    <a:p>
                      <a:pPr lvl="0" indent="0" marL="0">
                        <a:buNone/>
                      </a:pPr>
                      <a:r>
                        <a:rPr/>
                        <a:t>Referral made</a:t>
                      </a:r>
                    </a:p>
                  </a:txBody>
                </a:tc>
                <a:tc>
                  <a:txBody>
                    <a:bodyPr/>
                    <a:lstStyle/>
                    <a:p>
                      <a:pPr lvl="0" indent="0" marL="0">
                        <a:buNone/>
                      </a:pPr>
                      <a:r>
                        <a:rPr/>
                        <a:t>1,142</a:t>
                      </a:r>
                    </a:p>
                  </a:txBody>
                </a:tc>
                <a:tc>
                  <a:txBody>
                    <a:bodyPr/>
                    <a:lstStyle/>
                    <a:p>
                      <a:pPr lvl="0" indent="0" marL="0">
                        <a:buNone/>
                      </a:pPr>
                      <a:r>
                        <a:rPr/>
                        <a:t>69.7%</a:t>
                      </a:r>
                    </a:p>
                  </a:txBody>
                </a:tc>
              </a:tr>
              <a:tr h="0">
                <a:tc>
                  <a:txBody>
                    <a:bodyPr/>
                    <a:lstStyle/>
                    <a:p>
                      <a:pPr lvl="0" indent="0" marL="0">
                        <a:buNone/>
                      </a:pPr>
                      <a:r>
                        <a:rPr/>
                        <a:t>Referral accepted</a:t>
                      </a:r>
                    </a:p>
                  </a:txBody>
                </a:tc>
                <a:tc>
                  <a:txBody>
                    <a:bodyPr/>
                    <a:lstStyle/>
                    <a:p>
                      <a:pPr lvl="0" indent="0" marL="0">
                        <a:buNone/>
                      </a:pPr>
                      <a:r>
                        <a:rPr/>
                        <a:t>757</a:t>
                      </a:r>
                    </a:p>
                  </a:txBody>
                </a:tc>
                <a:tc>
                  <a:txBody>
                    <a:bodyPr/>
                    <a:lstStyle/>
                    <a:p>
                      <a:pPr lvl="0" indent="0" marL="0">
                        <a:buNone/>
                      </a:pPr>
                      <a:r>
                        <a:rPr/>
                        <a:t>66.3%</a:t>
                      </a:r>
                    </a:p>
                  </a:txBody>
                </a:tc>
              </a:tr>
              <a:tr h="0">
                <a:tc>
                  <a:txBody>
                    <a:bodyPr/>
                    <a:lstStyle/>
                    <a:p>
                      <a:pPr lvl="0" indent="0" marL="0">
                        <a:buNone/>
                      </a:pPr>
                      <a:r>
                        <a:rPr/>
                        <a:t>Reached a service</a:t>
                      </a:r>
                    </a:p>
                  </a:txBody>
                </a:tc>
                <a:tc>
                  <a:txBody>
                    <a:bodyPr/>
                    <a:lstStyle/>
                    <a:p>
                      <a:pPr lvl="0" indent="0" marL="0">
                        <a:buNone/>
                      </a:pPr>
                      <a:r>
                        <a:rPr/>
                        <a:t>717</a:t>
                      </a:r>
                    </a:p>
                  </a:txBody>
                </a:tc>
                <a:tc>
                  <a:txBody>
                    <a:bodyPr/>
                    <a:lstStyle/>
                    <a:p>
                      <a:pPr lvl="0" indent="0" marL="0">
                        <a:buNone/>
                      </a:pPr>
                      <a:r>
                        <a:rPr/>
                        <a:t>94.7%</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Consent is not a performance measure</a:t>
            </a:r>
          </a:p>
        </p:txBody>
      </p:sp>
      <p:sp>
        <p:nvSpPr>
          <p:cNvPr id="3" name="Content Placeholder 2"/>
          <p:cNvSpPr>
            <a:spLocks noGrp="1"/>
          </p:cNvSpPr>
          <p:nvPr>
            <p:ph idx="1"/>
          </p:nvPr>
        </p:nvSpPr>
        <p:spPr/>
        <p:txBody>
          <a:bodyPr/>
          <a:lstStyle/>
          <a:p>
            <a:pPr lvl="0"/>
            <a:r>
              <a:rPr/>
              <a:t>As failures — End-to-end completion becomes 717 / 1,850 = 38.8%</a:t>
            </a:r>
          </a:p>
          <a:p>
            <a:pPr lvl="0"/>
            <a:r>
              <a:rPr/>
              <a:t>As exclusions — Completion becomes 717 / 1,638 = 43.8% on cases that consented</a:t>
            </a:r>
          </a:p>
          <a:p>
            <a:pPr lvl="0"/>
            <a:r>
              <a:rPr/>
              <a:t>As a finding in their own right — 11.5% declined, and </a:t>
            </a:r>
            <a:r>
              <a:rPr i="1"/>
              <a:t>why</a:t>
            </a:r>
            <a:r>
              <a:rPr/>
              <a:t> is a service design question worth asking separately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Consent is not a performance measure — In Python</a:t>
            </a:r>
          </a:p>
        </p:txBody>
      </p:sp>
      <p:sp>
        <p:nvSpPr>
          <p:cNvPr id="3" name="Content Placeholder 2"/>
          <p:cNvSpPr>
            <a:spLocks noGrp="1"/>
          </p:cNvSpPr>
          <p:nvPr>
            <p:ph idx="1"/>
          </p:nvPr>
        </p:nvSpPr>
        <p:spPr/>
        <p:txBody>
          <a:bodyPr/>
          <a:lstStyle/>
          <a:p>
            <a:pPr lvl="0" indent="0">
              <a:buNone/>
            </a:pPr>
            <a:r>
              <a:rPr>
                <a:latin typeface="Courier"/>
              </a:rPr>
              <a:t>consenting </a:t>
            </a:r>
            <a:r>
              <a:rPr>
                <a:solidFill>
                  <a:srgbClr val="666666"/>
                </a:solidFill>
                <a:latin typeface="Courier"/>
              </a:rPr>
              <a:t>=</a:t>
            </a:r>
            <a:r>
              <a:rPr>
                <a:latin typeface="Courier"/>
              </a:rPr>
              <a:t> referrals[</a:t>
            </a:r>
            <a:r>
              <a:rPr>
                <a:solidFill>
                  <a:srgbClr val="4070A0"/>
                </a:solidFill>
                <a:latin typeface="Courier"/>
              </a:rPr>
              <a:t>"consent_to_refer"</a:t>
            </a:r>
            <a:r>
              <a:rPr>
                <a:latin typeface="Courier"/>
              </a:rPr>
              <a:t>]</a:t>
            </a:r>
            <a:br/>
            <a:r>
              <a:rPr>
                <a:latin typeface="Courier"/>
              </a:rPr>
              <a:t>reached </a:t>
            </a:r>
            <a:r>
              <a:rPr>
                <a:solidFill>
                  <a:srgbClr val="666666"/>
                </a:solidFill>
                <a:latin typeface="Courier"/>
              </a:rPr>
              <a:t>=</a:t>
            </a:r>
            <a:r>
              <a:rPr>
                <a:latin typeface="Courier"/>
              </a:rPr>
              <a:t> referrals[</a:t>
            </a:r>
            <a:r>
              <a:rPr>
                <a:solidFill>
                  <a:srgbClr val="4070A0"/>
                </a:solidFill>
                <a:latin typeface="Courier"/>
              </a:rPr>
              <a:t>"referral_accepted"</a:t>
            </a:r>
            <a:r>
              <a:rPr>
                <a:latin typeface="Courier"/>
              </a:rPr>
              <a:t>] </a:t>
            </a:r>
            <a:r>
              <a:rPr>
                <a:solidFill>
                  <a:srgbClr val="666666"/>
                </a:solidFill>
                <a:latin typeface="Courier"/>
              </a:rPr>
              <a:t>&amp;</a:t>
            </a:r>
            <a:r>
              <a:rPr>
                <a:latin typeface="Courier"/>
              </a:rPr>
              <a:t> referrals[</a:t>
            </a:r>
            <a:r>
              <a:rPr>
                <a:solidFill>
                  <a:srgbClr val="4070A0"/>
                </a:solidFill>
                <a:latin typeface="Courier"/>
              </a:rPr>
              <a:t>"days_to_first_service"</a:t>
            </a:r>
            <a:r>
              <a:rPr>
                <a:latin typeface="Courier"/>
              </a:rPr>
              <a:t>].notna()</a:t>
            </a:r>
            <a:br/>
            <a:br/>
            <a:r>
              <a:rPr>
                <a:solidFill>
                  <a:srgbClr val="008000"/>
                </a:solidFill>
                <a:latin typeface="Courier"/>
              </a:rPr>
              <a:t>print</a:t>
            </a:r>
            <a:r>
              <a:rPr>
                <a:latin typeface="Courier"/>
              </a:rPr>
              <a:t>(</a:t>
            </a:r>
            <a:r>
              <a:rPr>
                <a:solidFill>
                  <a:srgbClr val="BB6688"/>
                </a:solidFill>
                <a:latin typeface="Courier"/>
              </a:rPr>
              <a:t>f"on all cases:        </a:t>
            </a:r>
            <a:r>
              <a:rPr>
                <a:solidFill>
                  <a:srgbClr val="4070A0"/>
                </a:solidFill>
                <a:latin typeface="Courier"/>
              </a:rPr>
              <a:t>{</a:t>
            </a:r>
            <a:r>
              <a:rPr>
                <a:latin typeface="Courier"/>
              </a:rPr>
              <a:t>reached</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(referrals)</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f"on consenting cases: </a:t>
            </a:r>
            <a:r>
              <a:rPr>
                <a:solidFill>
                  <a:srgbClr val="4070A0"/>
                </a:solidFill>
                <a:latin typeface="Courier"/>
              </a:rPr>
              <a:t>{</a:t>
            </a:r>
            <a:r>
              <a:rPr>
                <a:latin typeface="Courier"/>
              </a:rPr>
              <a:t>reached</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consenting</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f"declined:            </a:t>
            </a:r>
            <a:r>
              <a:rPr>
                <a:solidFill>
                  <a:srgbClr val="4070A0"/>
                </a:solidFill>
                <a:latin typeface="Courier"/>
              </a:rPr>
              <a:t>{</a:t>
            </a:r>
            <a:r>
              <a:rPr>
                <a:latin typeface="Courier"/>
              </a:rPr>
              <a:t>(</a:t>
            </a:r>
            <a:r>
              <a:rPr>
                <a:solidFill>
                  <a:srgbClr val="666666"/>
                </a:solidFill>
                <a:latin typeface="Courier"/>
              </a:rPr>
              <a:t>~</a:t>
            </a:r>
            <a:r>
              <a:rPr>
                <a:latin typeface="Courier"/>
              </a:rPr>
              <a:t>consenting)</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a:t>
            </a:r>
            <a:r>
              <a:rPr>
                <a:solidFill>
                  <a:srgbClr val="666666"/>
                </a:solidFill>
                <a:latin typeface="Courier"/>
              </a:rPr>
              <a:t>~</a:t>
            </a:r>
            <a:r>
              <a:rPr>
                <a:latin typeface="Courier"/>
              </a:rPr>
              <a:t>consenting)</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Consent is not a performance measure — In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all_cases =</a:t>
            </a:r>
            <a:r>
              <a:rPr>
                <a:latin typeface="Courier"/>
              </a:rPr>
              <a:t> </a:t>
            </a:r>
            <a:r>
              <a:rPr>
                <a:solidFill>
                  <a:srgbClr val="06287E"/>
                </a:solidFill>
                <a:latin typeface="Courier"/>
              </a:rPr>
              <a:t>mean</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a:t>
            </a:r>
            <a:br/>
            <a:r>
              <a:rPr>
                <a:latin typeface="Courier"/>
              </a:rPr>
              <a:t>  </a:t>
            </a:r>
            <a:r>
              <a:rPr>
                <a:solidFill>
                  <a:srgbClr val="7D9029"/>
                </a:solidFill>
                <a:latin typeface="Courier"/>
              </a:rPr>
              <a:t>consenting =</a:t>
            </a:r>
            <a:r>
              <a:rPr>
                <a:latin typeface="Courier"/>
              </a:rPr>
              <a:t> </a:t>
            </a:r>
            <a:r>
              <a:rPr>
                <a:solidFill>
                  <a:srgbClr val="06287E"/>
                </a:solidFill>
                <a:latin typeface="Courier"/>
              </a:rPr>
              <a:t>sum</a:t>
            </a:r>
            <a:r>
              <a:rPr>
                <a:latin typeface="Courier"/>
              </a:rPr>
              <a:t>(referral_accepted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(days_to_first_service)) </a:t>
            </a:r>
            <a:r>
              <a:rPr>
                <a:solidFill>
                  <a:srgbClr val="4070A0"/>
                </a:solidFill>
                <a:latin typeface="Courier"/>
              </a:rPr>
              <a:t>/</a:t>
            </a:r>
            <a:r>
              <a:rPr>
                <a:latin typeface="Courier"/>
              </a:rPr>
              <a:t> </a:t>
            </a:r>
            <a:r>
              <a:rPr>
                <a:solidFill>
                  <a:srgbClr val="06287E"/>
                </a:solidFill>
                <a:latin typeface="Courier"/>
              </a:rPr>
              <a:t>sum</a:t>
            </a:r>
            <a:r>
              <a:rPr>
                <a:latin typeface="Courier"/>
              </a:rPr>
              <a:t>(consent_to_refer)</a:t>
            </a:r>
            <a:b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Consent is not a performance measure</a:t>
            </a:r>
          </a:p>
        </p:txBody>
      </p:sp>
      <p:sp>
        <p:nvSpPr>
          <p:cNvPr id="3" name="Content Placeholder 2"/>
          <p:cNvSpPr>
            <a:spLocks noGrp="1"/>
          </p:cNvSpPr>
          <p:nvPr>
            <p:ph idx="1"/>
          </p:nvPr>
        </p:nvSpPr>
        <p:spPr/>
        <p:txBody>
          <a:bodyPr/>
          <a:lstStyle/>
          <a:p>
            <a:pPr lvl="0"/>
            <a:r>
              <a:rPr/>
              <a:t>Counting a non-consenting case as a pathway failure does two wrong things at once — It misstates performance by five…</a:t>
            </a:r>
          </a:p>
          <a:p>
            <a:pPr lvl="0"/>
            <a:r>
              <a:rPr/>
              <a:t>Both matter and the second matters more — An indicator that treats declining as failure creates pressure on caseworkers…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all three numbers — Example</a:t>
            </a:r>
          </a:p>
        </p:txBody>
      </p:sp>
      <p:sp>
        <p:nvSpPr>
          <p:cNvPr id="3" name="Content Placeholder 2"/>
          <p:cNvSpPr>
            <a:spLocks noGrp="1"/>
          </p:cNvSpPr>
          <p:nvPr>
            <p:ph idx="1"/>
          </p:nvPr>
        </p:nvSpPr>
        <p:spPr/>
        <p:txBody>
          <a:bodyPr/>
          <a:lstStyle/>
          <a:p>
            <a:pPr lvl="0" indent="0">
              <a:buNone/>
            </a:pPr>
            <a:r>
              <a:rPr>
                <a:latin typeface="Courier"/>
              </a:rPr>
              <a:t>Referral pathway, 1,850 cases
  Consented to referral            88.5%   1,638
  Declined                         11.5%     212     reported separately
  Reached a service, of consenting 43.8%     717
  Reached a service, of all cases  38.8%             for reference only</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all three numbers</a:t>
            </a:r>
          </a:p>
        </p:txBody>
      </p:sp>
      <p:sp>
        <p:nvSpPr>
          <p:cNvPr id="3" name="Content Placeholder 2"/>
          <p:cNvSpPr>
            <a:spLocks noGrp="1"/>
          </p:cNvSpPr>
          <p:nvPr>
            <p:ph idx="1"/>
          </p:nvPr>
        </p:nvSpPr>
        <p:spPr/>
        <p:txBody>
          <a:bodyPr/>
          <a:lstStyle/>
          <a:p>
            <a:pPr lvl="0"/>
            <a:r>
              <a:rPr/>
              <a:t>Publish the consent rate as its own line — A falling consent rate is a signal about trust in the service, and it is…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consent is not the gate</a:t>
            </a:r>
          </a:p>
        </p:txBody>
      </p:sp>
      <p:sp>
        <p:nvSpPr>
          <p:cNvPr id="3" name="Content Placeholder 2"/>
          <p:cNvSpPr>
            <a:spLocks noGrp="1"/>
          </p:cNvSpPr>
          <p:nvPr>
            <p:ph idx="1"/>
          </p:nvPr>
        </p:nvSpPr>
        <p:spPr/>
        <p:txBody>
          <a:bodyPr/>
          <a:lstStyle/>
          <a:p>
            <a:pPr lvl="0"/>
            <a:r>
              <a:rPr/>
              <a:t>Child protection cases involving a young child — operate under a best-interests determination rather than the child’s…</a:t>
            </a:r>
          </a:p>
          <a:p>
            <a:pPr lvl="0"/>
            <a:r>
              <a:rPr/>
              <a:t>Life-threatening emergencies — proceed to a life-saving referral without waiting for consent to a data transfer</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consent is not the gate — In Python</a:t>
            </a:r>
          </a:p>
        </p:txBody>
      </p:sp>
      <p:sp>
        <p:nvSpPr>
          <p:cNvPr id="3" name="Content Placeholder 2"/>
          <p:cNvSpPr>
            <a:spLocks noGrp="1"/>
          </p:cNvSpPr>
          <p:nvPr>
            <p:ph idx="1"/>
          </p:nvPr>
        </p:nvSpPr>
        <p:spPr/>
        <p:txBody>
          <a:bodyPr/>
          <a:lstStyle/>
          <a:p>
            <a:pPr lvl="0" indent="0">
              <a:buNone/>
            </a:pPr>
            <a:r>
              <a:rPr>
                <a:latin typeface="Courier"/>
              </a:rPr>
              <a:t>by_category </a:t>
            </a:r>
            <a:r>
              <a:rPr>
                <a:solidFill>
                  <a:srgbClr val="666666"/>
                </a:solidFill>
                <a:latin typeface="Courier"/>
              </a:rPr>
              <a:t>=</a:t>
            </a:r>
            <a:r>
              <a:rPr>
                <a:latin typeface="Courier"/>
              </a:rPr>
              <a:t> referrals.groupby(</a:t>
            </a:r>
            <a:r>
              <a:rPr>
                <a:solidFill>
                  <a:srgbClr val="4070A0"/>
                </a:solidFill>
                <a:latin typeface="Courier"/>
              </a:rPr>
              <a:t>"case_category"</a:t>
            </a:r>
            <a:r>
              <a:rPr>
                <a:latin typeface="Courier"/>
              </a:rPr>
              <a:t>)[</a:t>
            </a:r>
            <a:r>
              <a:rPr>
                <a:solidFill>
                  <a:srgbClr val="4070A0"/>
                </a:solidFill>
                <a:latin typeface="Courier"/>
              </a:rPr>
              <a:t>"consent_to_refer"</a:t>
            </a:r>
            <a:r>
              <a:rPr>
                <a:latin typeface="Courier"/>
              </a:rPr>
              <a:t>].agg(</a:t>
            </a:r>
            <a:br/>
            <a:r>
              <a:rPr>
                <a:latin typeface="Courier"/>
              </a:rPr>
              <a:t>    [</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((by_category </a:t>
            </a:r>
            <a:r>
              <a:rPr>
                <a:solidFill>
                  <a:srgbClr val="666666"/>
                </a:solidFill>
                <a:latin typeface="Courier"/>
              </a:rPr>
              <a:t>*</a:t>
            </a:r>
            <a:r>
              <a:rPr>
                <a:latin typeface="Courier"/>
              </a:rPr>
              <a:t> [</a:t>
            </a:r>
            <a:r>
              <a:rPr>
                <a:solidFill>
                  <a:srgbClr val="40A070"/>
                </a:solidFill>
                <a:latin typeface="Courier"/>
              </a:rPr>
              <a:t>100</a:t>
            </a:r>
            <a:r>
              <a:rPr>
                <a:latin typeface="Courier"/>
              </a:rPr>
              <a:t>, </a:t>
            </a:r>
            <a:r>
              <a:rPr>
                <a:solidFill>
                  <a:srgbClr val="40A070"/>
                </a:solidFill>
                <a:latin typeface="Courier"/>
              </a:rPr>
              <a:t>1</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consent is not the gate — In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consent =</a:t>
            </a:r>
            <a:r>
              <a:rPr>
                <a:latin typeface="Courier"/>
              </a:rPr>
              <a:t> </a:t>
            </a:r>
            <a:r>
              <a:rPr>
                <a:solidFill>
                  <a:srgbClr val="06287E"/>
                </a:solidFill>
                <a:latin typeface="Courier"/>
              </a:rPr>
              <a:t>mean</a:t>
            </a:r>
            <a:r>
              <a:rPr>
                <a:latin typeface="Courier"/>
              </a:rPr>
              <a:t>(consent_to_refer),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r>
              <a:rPr>
                <a:solidFill>
                  <a:srgbClr val="7D9029"/>
                </a:solidFill>
                <a:latin typeface="Courier"/>
              </a:rPr>
              <a:t>.by =</a:t>
            </a:r>
            <a:r>
              <a:rPr>
                <a:latin typeface="Courier"/>
              </a:rPr>
              <a:t> case_category)</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consent is not the gate</a:t>
            </a:r>
          </a:p>
        </p:txBody>
      </p:sp>
      <p:sp>
        <p:nvSpPr>
          <p:cNvPr id="3" name="Content Placeholder 2"/>
          <p:cNvSpPr>
            <a:spLocks noGrp="1"/>
          </p:cNvSpPr>
          <p:nvPr>
            <p:ph idx="1"/>
          </p:nvPr>
        </p:nvSpPr>
        <p:spPr/>
        <p:txBody>
          <a:bodyPr/>
          <a:lstStyle/>
          <a:p>
            <a:pPr lvl="0"/>
            <a:r>
              <a:rPr/>
              <a:t>Check whether the consent rate differs by category before applying one rule to all of them — Where it does, the…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contradictions to resolve first — In Python</a:t>
            </a:r>
          </a:p>
        </p:txBody>
      </p:sp>
      <p:sp>
        <p:nvSpPr>
          <p:cNvPr id="3" name="Content Placeholder 2"/>
          <p:cNvSpPr>
            <a:spLocks noGrp="1"/>
          </p:cNvSpPr>
          <p:nvPr>
            <p:ph idx="1"/>
          </p:nvPr>
        </p:nvSpPr>
        <p:spPr/>
        <p:txBody>
          <a:bodyPr/>
          <a:lstStyle/>
          <a:p>
            <a:pPr lvl="0" indent="0">
              <a:buNone/>
            </a:pPr>
            <a:r>
              <a:rPr>
                <a:latin typeface="Courier"/>
              </a:rPr>
              <a:t>impossible </a:t>
            </a:r>
            <a:r>
              <a:rPr>
                <a:solidFill>
                  <a:srgbClr val="666666"/>
                </a:solidFill>
                <a:latin typeface="Courier"/>
              </a:rPr>
              <a:t>=</a:t>
            </a:r>
            <a:r>
              <a:rPr>
                <a:latin typeface="Courier"/>
              </a:rPr>
              <a:t> (referrals[</a:t>
            </a:r>
            <a:r>
              <a:rPr>
                <a:solidFill>
                  <a:srgbClr val="4070A0"/>
                </a:solidFill>
                <a:latin typeface="Courier"/>
              </a:rPr>
              <a:t>"days_to_first_service"</a:t>
            </a:r>
            <a:r>
              <a:rPr>
                <a:latin typeface="Courier"/>
              </a:rPr>
              <a:t>].notna() </a:t>
            </a:r>
            <a:r>
              <a:rPr>
                <a:solidFill>
                  <a:srgbClr val="666666"/>
                </a:solidFill>
                <a:latin typeface="Courier"/>
              </a:rPr>
              <a:t>&amp;</a:t>
            </a:r>
            <a:br/>
            <a:r>
              <a:rPr>
                <a:latin typeface="Courier"/>
              </a:rPr>
              <a:t>              </a:t>
            </a:r>
            <a:r>
              <a:rPr>
                <a:solidFill>
                  <a:srgbClr val="666666"/>
                </a:solidFill>
                <a:latin typeface="Courier"/>
              </a:rPr>
              <a:t>~</a:t>
            </a:r>
            <a:r>
              <a:rPr>
                <a:latin typeface="Courier"/>
              </a:rPr>
              <a:t>referrals[</a:t>
            </a:r>
            <a:r>
              <a:rPr>
                <a:solidFill>
                  <a:srgbClr val="4070A0"/>
                </a:solidFill>
                <a:latin typeface="Courier"/>
              </a:rPr>
              <a:t>"referral_accepted"</a:t>
            </a:r>
            <a:r>
              <a:rPr>
                <a:latin typeface="Courier"/>
              </a:rPr>
              <a:t>])</a:t>
            </a:r>
            <a:br/>
            <a:r>
              <a:rPr>
                <a:latin typeface="Courier"/>
              </a:rPr>
              <a:t>no_referral </a:t>
            </a:r>
            <a:r>
              <a:rPr>
                <a:solidFill>
                  <a:srgbClr val="666666"/>
                </a:solidFill>
                <a:latin typeface="Courier"/>
              </a:rPr>
              <a:t>=</a:t>
            </a:r>
            <a:r>
              <a:rPr>
                <a:latin typeface="Courier"/>
              </a:rPr>
              <a:t> impossible </a:t>
            </a:r>
            <a:r>
              <a:rPr>
                <a:solidFill>
                  <a:srgbClr val="666666"/>
                </a:solidFill>
                <a:latin typeface="Courier"/>
              </a:rPr>
              <a:t>&amp;</a:t>
            </a:r>
            <a:r>
              <a:rPr>
                <a:latin typeface="Courier"/>
              </a:rPr>
              <a:t> </a:t>
            </a:r>
            <a:r>
              <a:rPr>
                <a:solidFill>
                  <a:srgbClr val="666666"/>
                </a:solidFill>
                <a:latin typeface="Courier"/>
              </a:rPr>
              <a:t>~</a:t>
            </a:r>
            <a:r>
              <a:rPr>
                <a:latin typeface="Courier"/>
              </a:rPr>
              <a:t>referrals[</a:t>
            </a:r>
            <a:r>
              <a:rPr>
                <a:solidFill>
                  <a:srgbClr val="4070A0"/>
                </a:solidFill>
                <a:latin typeface="Courier"/>
              </a:rPr>
              <a:t>"referral_made"</a:t>
            </a:r>
            <a:r>
              <a:rPr>
                <a:latin typeface="Courier"/>
              </a:rPr>
              <a:t>]</a:t>
            </a:r>
            <a:br/>
            <a:r>
              <a:rPr>
                <a:latin typeface="Courier"/>
              </a:rPr>
              <a:t>no_consent </a:t>
            </a:r>
            <a:r>
              <a:rPr>
                <a:solidFill>
                  <a:srgbClr val="666666"/>
                </a:solidFill>
                <a:latin typeface="Courier"/>
              </a:rPr>
              <a:t>=</a:t>
            </a:r>
            <a:r>
              <a:rPr>
                <a:latin typeface="Courier"/>
              </a:rPr>
              <a:t> impossible </a:t>
            </a:r>
            <a:r>
              <a:rPr>
                <a:solidFill>
                  <a:srgbClr val="666666"/>
                </a:solidFill>
                <a:latin typeface="Courier"/>
              </a:rPr>
              <a:t>&amp;</a:t>
            </a:r>
            <a:r>
              <a:rPr>
                <a:latin typeface="Courier"/>
              </a:rPr>
              <a:t> </a:t>
            </a:r>
            <a:r>
              <a:rPr>
                <a:solidFill>
                  <a:srgbClr val="666666"/>
                </a:solidFill>
                <a:latin typeface="Courier"/>
              </a:rPr>
              <a:t>~</a:t>
            </a:r>
            <a:r>
              <a:rPr>
                <a:latin typeface="Courier"/>
              </a:rPr>
              <a:t>referrals[</a:t>
            </a:r>
            <a:r>
              <a:rPr>
                <a:solidFill>
                  <a:srgbClr val="4070A0"/>
                </a:solidFill>
                <a:latin typeface="Courier"/>
              </a:rPr>
              <a:t>"consent_to_refer"</a:t>
            </a:r>
            <a:r>
              <a:rPr>
                <a:latin typeface="Courier"/>
              </a:rPr>
              <a:t>]</a:t>
            </a:r>
            <a:br/>
            <a:br/>
            <a:r>
              <a:rPr>
                <a:solidFill>
                  <a:srgbClr val="008000"/>
                </a:solidFill>
                <a:latin typeface="Courier"/>
              </a:rPr>
              <a:t>print</a:t>
            </a:r>
            <a:r>
              <a:rPr>
                <a:latin typeface="Courier"/>
              </a:rPr>
              <a:t>(</a:t>
            </a:r>
            <a:r>
              <a:rPr>
                <a:solidFill>
                  <a:srgbClr val="BB6688"/>
                </a:solidFill>
                <a:latin typeface="Courier"/>
              </a:rPr>
              <a:t>f"time to service but referral not accepted: </a:t>
            </a:r>
            <a:r>
              <a:rPr>
                <a:solidFill>
                  <a:srgbClr val="4070A0"/>
                </a:solidFill>
                <a:latin typeface="Courier"/>
              </a:rPr>
              <a:t>{</a:t>
            </a:r>
            <a:r>
              <a:rPr>
                <a:latin typeface="Courier"/>
              </a:rPr>
              <a:t>impossible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of which no referral was made at all:    </a:t>
            </a:r>
            <a:r>
              <a:rPr>
                <a:solidFill>
                  <a:srgbClr val="4070A0"/>
                </a:solidFill>
                <a:latin typeface="Courier"/>
              </a:rPr>
              <a:t>{</a:t>
            </a:r>
            <a:r>
              <a:rPr>
                <a:latin typeface="Courier"/>
              </a:rPr>
              <a:t>no_referral</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of which there was no consent:           </a:t>
            </a:r>
            <a:r>
              <a:rPr>
                <a:solidFill>
                  <a:srgbClr val="4070A0"/>
                </a:solidFill>
                <a:latin typeface="Courier"/>
              </a:rPr>
              <a:t>{</a:t>
            </a:r>
            <a:r>
              <a:rPr>
                <a:latin typeface="Courier"/>
              </a:rPr>
              <a:t>no_consent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contradictions to resolve first — In R</a:t>
            </a:r>
          </a:p>
        </p:txBody>
      </p:sp>
      <p:sp>
        <p:nvSpPr>
          <p:cNvPr id="3" name="Content Placeholder 2"/>
          <p:cNvSpPr>
            <a:spLocks noGrp="1"/>
          </p:cNvSpPr>
          <p:nvPr>
            <p:ph idx="1"/>
          </p:nvPr>
        </p:nvSpPr>
        <p:spPr/>
        <p:txBody>
          <a:bodyPr/>
          <a:lstStyle/>
          <a:p>
            <a:pPr lvl="0" indent="0">
              <a:buNone/>
            </a:pPr>
            <a:r>
              <a:rPr>
                <a:latin typeface="Courier"/>
              </a:rPr>
              <a:t>referrals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(days_to_first_service), </a:t>
            </a:r>
            <a:r>
              <a:rPr>
                <a:solidFill>
                  <a:srgbClr val="4070A0"/>
                </a:solidFill>
                <a:latin typeface="Courier"/>
              </a:rPr>
              <a:t>!</a:t>
            </a:r>
            <a:r>
              <a:rPr>
                <a:latin typeface="Courier"/>
              </a:rPr>
              <a:t>referral_accepted) </a:t>
            </a:r>
            <a:r>
              <a:rPr>
                <a:solidFill>
                  <a:srgbClr val="4070A0"/>
                </a:solidFill>
                <a:latin typeface="Courier"/>
              </a:rPr>
              <a:t>|&gt;</a:t>
            </a:r>
            <a:br/>
            <a:r>
              <a:rPr>
                <a:latin typeface="Courier"/>
              </a:rPr>
              <a:t>  </a:t>
            </a:r>
            <a:r>
              <a:rPr>
                <a:solidFill>
                  <a:srgbClr val="06287E"/>
                </a:solidFill>
                <a:latin typeface="Courier"/>
              </a:rPr>
              <a:t>count</a:t>
            </a:r>
            <a:r>
              <a:rPr>
                <a:latin typeface="Courier"/>
              </a:rPr>
              <a:t>(referral_made, consent_to_refer)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contradictions to resolve first</a:t>
            </a:r>
          </a:p>
        </p:txBody>
      </p:sp>
      <p:sp>
        <p:nvSpPr>
          <p:cNvPr id="3" name="Content Placeholder 2"/>
          <p:cNvSpPr>
            <a:spLocks noGrp="1"/>
          </p:cNvSpPr>
          <p:nvPr>
            <p:ph idx="1"/>
          </p:nvPr>
        </p:nvSpPr>
        <p:spPr/>
        <p:txBody>
          <a:bodyPr/>
          <a:lstStyle/>
          <a:p>
            <a:pPr lvl="0"/>
            <a:r>
              <a:rPr/>
              <a:t>Eleven cases record a time to first service on a referral that was never accepted — Six of them show no referral made…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pathway loses cases at every gate.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https://data-analysis.cassion.dev/courses/protection-and-gbv-data/prot-03-the-consent-gate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212 cases that are not a failure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88.5% of these cases consented to a referral. The 212 that did not are outside the performance denominator, because a person declining a referral is exercising a right rather than revealing a service gap — and counting them as failures does two wrong things at once.</vt:lpwstr>
  </property>
</Properties>
</file>