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88,5 % de ces cas ont consenti à un référencement. Les 212 qui ne l’ont pas fait sont hors du dénominateur de performance, car une personne qui refuse un référencement exerce un droit plutôt que de révéler une lacune de service — et les compter comme des échecs fait deux erreurs à la fois.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cascade du premier cours du module 4, dans un autre secteur — des dénominateurs enchaînés, chaque porte mesurée face à la précédente. L’arithmétique est la même. La première porte ne l’est pas.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212 cas sans consentement peuvent être comptés de trois façons, et une seule est défendable. Comme des échecs. L’aboutissement de bout en bout devient 717 / 1 850 = 38,8 %. Cela traite la décision d’une personne comme un manquement du programme. Comme des exclusions. L’aboutissement devient 717 / 1 638 = 43,8 % sur les cas ayant consenti. C’est le chiffre de performance. Comme un constat à part entière. 11,5 % ont refusé, et </a:t>
            </a:r>
            <a:r>
              <a:rPr i="1"/>
              <a:t>pourquoi</a:t>
            </a:r>
            <a:r>
              <a:rPr/>
              <a:t> est une question de conception du service qui mérite d’être posée séparément.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Compter un cas sans consentement comme un échec du circuit fait deux erreurs à la fois. Cela fausse la performance de cinq points, et cela enregistre la décision autonome d’une personne comme un défaut du système qui lui a offert un choix. Les deux comptent et la seconde davantage. Un indicateur qui traite le refus comme un échec crée une pression sur les travailleurs sociaux pour obtenir le consentement, ce qui est l’inverse du sens même du consentement éclairé.</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Publiez le taux de consentement comme une ligne à part. Un taux de consentement qui baisse est un signal sur la confiance envers le service, et il est invisible si le consentement ne sert jamais que de filtre.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situations où ce raisonnement ne s’applique pas, à énoncer pour que la règle ne soit pas sur-appliquée. Les cas de protection de l’enfance concernant un jeune enfant relèvent d’une détermination de l’intérêt supérieur plutôt que du consentement de l’enfant, et le champ de consentement enregistre la décision de l’accompagnant. La logique du dénominateur est la même et le fondement éthique est différent. Les urgences vitales donnent lieu à un référencement salvateur sans attendre un consentement au transfert de données. Ces cas figurent dans le circuit et la colonne de consentement ne les gouverne pas.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Vérifiez si le taux de consentement diffère par catégorie avant d’appliquer une règle unique à toutes. Là où il diffère, la décision de dénominateur peut devoir différer aussi, et le rapport doit dire quels cas ont été traités de quelle façon.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Onze cas consignent un délai jusqu’au premier service sur un référencement qui n’a jamais été accepté. Six d’entre eux ne portent aucun référencement effectué, et un n’avait pas de consentement. Ce sont des contradictions logiques et elles doivent être résolues avant qu’un taux d’aboutissement quelconque soit crédible, car chacune est simultanément un numérateur et un non-dénominateur. La résolution est un jugement et doit être consignée. Croire la date de service implique que les champs du circuit sont peu fiables ; croire les champs du circuit implique que la date de service est une faute de saisie. Dites ce que vous avez cru et combien de cas cela a déplacés.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circuit perd des cas à chaque porte. La leçon suivante trouve la porte où la plus grande part se perd, et le groupe de personnes pour qui chaque porte est pire.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3-the-consent-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212 cas qui ne sont pas un échec</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88,5 % de ces cas ont consenti à un référencement. Les 212 qui ne l’ont pas fait sont hors du dénominateur de performance, car une personne qui refuse un référencement exerce un droit plutôt que de révéler une lacune de service — et les compter comme des échecs fait deux erreurs à la fois.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circuit compte quatre portes</a:t>
            </a:r>
          </a:p>
          <a:p>
            <a:pPr lvl="0"/>
            <a:r>
              <a:rPr/>
              <a:t>Le consentement n’est pas une mesure de performance</a:t>
            </a:r>
          </a:p>
          <a:p>
            <a:pPr lvl="0"/>
            <a:r>
              <a:rPr/>
              <a:t>Rapportez les trois nombres</a:t>
            </a:r>
          </a:p>
          <a:p>
            <a:pPr lvl="0"/>
            <a:r>
              <a:rPr/>
              <a:t>Là où le consentement n’est pas la porte</a:t>
            </a:r>
          </a:p>
          <a:p>
            <a:pPr lvl="0"/>
            <a:r>
              <a:rPr/>
              <a:t>Les contradictions à résoudre d’abord</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circuit compte quatre portes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latin typeface="Courier"/>
              </a:rPr>
              <a:t>gates </a:t>
            </a:r>
            <a:r>
              <a:rPr>
                <a:solidFill>
                  <a:srgbClr val="666666"/>
                </a:solidFill>
                <a:latin typeface="Courier"/>
              </a:rPr>
              <a:t>=</a:t>
            </a:r>
            <a:r>
              <a:rPr>
                <a:latin typeface="Courier"/>
              </a:rPr>
              <a:t> {</a:t>
            </a:r>
            <a:br/>
            <a:r>
              <a:rPr>
                <a:latin typeface="Courier"/>
              </a:rPr>
              <a:t>    </a:t>
            </a:r>
            <a:r>
              <a:rPr>
                <a:solidFill>
                  <a:srgbClr val="4070A0"/>
                </a:solidFill>
                <a:latin typeface="Courier"/>
              </a:rPr>
              <a:t>"cases recorded"</a:t>
            </a:r>
            <a:r>
              <a:rPr>
                <a:latin typeface="Courier"/>
              </a:rPr>
              <a:t>: </a:t>
            </a:r>
            <a:r>
              <a:rPr>
                <a:solidFill>
                  <a:srgbClr val="008000"/>
                </a:solidFill>
                <a:latin typeface="Courier"/>
              </a:rPr>
              <a:t>len</a:t>
            </a:r>
            <a:r>
              <a:rPr>
                <a:latin typeface="Courier"/>
              </a:rPr>
              <a:t>(referrals),</a:t>
            </a:r>
            <a:br/>
            <a:r>
              <a:rPr>
                <a:latin typeface="Courier"/>
              </a:rPr>
              <a:t>    </a:t>
            </a:r>
            <a:r>
              <a:rPr>
                <a:solidFill>
                  <a:srgbClr val="4070A0"/>
                </a:solidFill>
                <a:latin typeface="Courier"/>
              </a:rPr>
              <a:t>"consented to referral"</a:t>
            </a:r>
            <a:r>
              <a:rPr>
                <a:latin typeface="Courier"/>
              </a:rPr>
              <a:t>: referrals[</a:t>
            </a:r>
            <a:r>
              <a:rPr>
                <a:solidFill>
                  <a:srgbClr val="4070A0"/>
                </a:solidFill>
                <a:latin typeface="Courier"/>
              </a:rPr>
              <a:t>"consent_to_refer"</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"referral made"</a:t>
            </a:r>
            <a:r>
              <a:rPr>
                <a:latin typeface="Courier"/>
              </a:rPr>
              <a:t>: (referrals[</a:t>
            </a:r>
            <a:r>
              <a:rPr>
                <a:solidFill>
                  <a:srgbClr val="4070A0"/>
                </a:solidFill>
                <a:latin typeface="Courier"/>
              </a:rPr>
              <a:t>"consent_to_refer"</a:t>
            </a:r>
            <a:r>
              <a:rPr>
                <a:latin typeface="Courier"/>
              </a:rPr>
              <a:t>] </a:t>
            </a:r>
            <a:r>
              <a:rPr>
                <a:solidFill>
                  <a:srgbClr val="666666"/>
                </a:solidFill>
                <a:latin typeface="Courier"/>
              </a:rPr>
              <a:t>&amp;</a:t>
            </a:r>
            <a:br/>
            <a:r>
              <a:rPr>
                <a:latin typeface="Courier"/>
              </a:rPr>
              <a:t>                      referrals[</a:t>
            </a:r>
            <a:r>
              <a:rPr>
                <a:solidFill>
                  <a:srgbClr val="4070A0"/>
                </a:solidFill>
                <a:latin typeface="Courier"/>
              </a:rPr>
              <a:t>"referral_made"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"referral accepted"</a:t>
            </a:r>
            <a:r>
              <a:rPr>
                <a:latin typeface="Courier"/>
              </a:rPr>
              <a:t>: (referrals[</a:t>
            </a:r>
            <a:r>
              <a:rPr>
                <a:solidFill>
                  <a:srgbClr val="4070A0"/>
                </a:solidFill>
                <a:latin typeface="Courier"/>
              </a:rPr>
              <a:t>"referral_made"</a:t>
            </a:r>
            <a:r>
              <a:rPr>
                <a:latin typeface="Courier"/>
              </a:rPr>
              <a:t>] </a:t>
            </a:r>
            <a:r>
              <a:rPr>
                <a:solidFill>
                  <a:srgbClr val="666666"/>
                </a:solidFill>
                <a:latin typeface="Courier"/>
              </a:rPr>
              <a:t>&amp;</a:t>
            </a:r>
            <a:br/>
            <a:r>
              <a:rPr>
                <a:latin typeface="Courier"/>
              </a:rPr>
              <a:t>                          referrals[</a:t>
            </a:r>
            <a:r>
              <a:rPr>
                <a:solidFill>
                  <a:srgbClr val="4070A0"/>
                </a:solidFill>
                <a:latin typeface="Courier"/>
              </a:rPr>
              <a:t>"referral_accepted"</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"reached a service"</a:t>
            </a:r>
            <a:r>
              <a:rPr>
                <a:latin typeface="Courier"/>
              </a:rPr>
              <a:t>: (referrals[</a:t>
            </a:r>
            <a:r>
              <a:rPr>
                <a:solidFill>
                  <a:srgbClr val="4070A0"/>
                </a:solidFill>
                <a:latin typeface="Courier"/>
              </a:rPr>
              <a:t>"referral_accepted"</a:t>
            </a:r>
            <a:r>
              <a:rPr>
                <a:latin typeface="Courier"/>
              </a:rPr>
              <a:t>] </a:t>
            </a:r>
            <a:r>
              <a:rPr>
                <a:solidFill>
                  <a:srgbClr val="666666"/>
                </a:solidFill>
                <a:latin typeface="Courier"/>
              </a:rPr>
              <a:t>&amp;</a:t>
            </a:r>
            <a:br/>
            <a:r>
              <a:rPr>
                <a:latin typeface="Courier"/>
              </a:rPr>
              <a:t>                          referrals[</a:t>
            </a:r>
            <a:r>
              <a:rPr>
                <a:solidFill>
                  <a:srgbClr val="4070A0"/>
                </a:solidFill>
                <a:latin typeface="Courier"/>
              </a:rPr>
              <a:t>"days_to_first_service"</a:t>
            </a:r>
            <a:r>
              <a:rPr>
                <a:latin typeface="Courier"/>
              </a:rPr>
              <a:t>].notna()).</a:t>
            </a:r>
            <a:r>
              <a:rPr>
                <a:solidFill>
                  <a:srgbClr val="008000"/>
                </a:solidFill>
                <a:latin typeface="Courier"/>
              </a:rPr>
              <a:t>sum</a:t>
            </a:r>
            <a:r>
              <a:rPr>
                <a:latin typeface="Courier"/>
              </a:rPr>
              <a:t>(),</a:t>
            </a:r>
            <a:br/>
            <a:r>
              <a:rPr>
                <a:latin typeface="Courier"/>
              </a:rPr>
              <a:t>}</a:t>
            </a:r>
            <a:br/>
            <a:r>
              <a:rPr b="1">
                <a:solidFill>
                  <a:srgbClr val="007020"/>
                </a:solidFill>
                <a:latin typeface="Courier"/>
              </a:rPr>
              <a:t>for</a:t>
            </a:r>
            <a:r>
              <a:rPr>
                <a:latin typeface="Courier"/>
              </a:rPr>
              <a:t> name, count </a:t>
            </a:r>
            <a:r>
              <a:rPr b="1">
                <a:solidFill>
                  <a:srgbClr val="007020"/>
                </a:solidFill>
                <a:latin typeface="Courier"/>
              </a:rPr>
              <a:t>in</a:t>
            </a:r>
            <a:r>
              <a:rPr>
                <a:latin typeface="Courier"/>
              </a:rPr>
              <a:t> gates.items():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:24}</a:t>
            </a:r>
            <a:r>
              <a:rPr>
                <a:solidFill>
                  <a:srgbClr val="BB6688"/>
                </a:solidFill>
                <a:latin typeface="Courier"/>
              </a:rPr>
              <a:t> </a:t>
            </a:r>
            <a:r>
              <a:rPr>
                <a:solidFill>
                  <a:srgbClr val="4070A0"/>
                </a:solidFill>
                <a:latin typeface="Courier"/>
              </a:rPr>
              <a:t>{</a:t>
            </a:r>
            <a:r>
              <a:rPr>
                <a:latin typeface="Courier"/>
              </a:rPr>
              <a:t>count</a:t>
            </a:r>
            <a:r>
              <a:rPr>
                <a:solidFill>
                  <a:srgbClr val="4070A0"/>
                </a:solidFill>
                <a:latin typeface="Courier"/>
              </a:rPr>
              <a:t>:&gt;5}</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circuit compte quatre portes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cases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made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a:t>
            </a:r>
            <a:br/>
            <a:r>
              <a:rPr>
                <a:latin typeface="Courier"/>
              </a:rPr>
              <a:t>  </a:t>
            </a:r>
            <a:r>
              <a:rPr>
                <a:solidFill>
                  <a:srgbClr val="7D9029"/>
                </a:solidFill>
                <a:latin typeface="Courier"/>
              </a:rPr>
              <a:t>accepted =</a:t>
            </a:r>
            <a:r>
              <a:rPr>
                <a:latin typeface="Courier"/>
              </a:rPr>
              <a:t> </a:t>
            </a:r>
            <a:r>
              <a:rPr>
                <a:solidFill>
                  <a:srgbClr val="06287E"/>
                </a:solidFill>
                <a:latin typeface="Courier"/>
              </a:rPr>
              <a:t>sum</a:t>
            </a:r>
            <a:r>
              <a:rPr>
                <a:latin typeface="Courier"/>
              </a:rPr>
              <a:t>(referral_made </a:t>
            </a:r>
            <a:r>
              <a:rPr>
                <a:solidFill>
                  <a:srgbClr val="4070A0"/>
                </a:solidFill>
                <a:latin typeface="Courier"/>
              </a:rPr>
              <a:t>&amp;</a:t>
            </a:r>
            <a:r>
              <a:rPr>
                <a:latin typeface="Courier"/>
              </a:rPr>
              <a:t> referral_accepted),</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circuit compte quatre portes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Porte</a:t>
                      </a:r>
                    </a:p>
                  </a:txBody>
                  <a:tcPr/>
                </a:tc>
                <a:tc>
                  <a:txBody>
                    <a:bodyPr/>
                    <a:lstStyle/>
                    <a:p>
                      <a:pPr lvl="0" indent="0" marL="0">
                        <a:buNone/>
                      </a:pPr>
                      <a:r>
                        <a:rPr/>
                        <a:t>Cas</a:t>
                      </a:r>
                    </a:p>
                  </a:txBody>
                  <a:tcPr/>
                </a:tc>
                <a:tc>
                  <a:txBody>
                    <a:bodyPr/>
                    <a:lstStyle/>
                    <a:p>
                      <a:pPr lvl="0" indent="0" marL="0">
                        <a:buNone/>
                      </a:pPr>
                      <a:r>
                        <a:rPr/>
                        <a:t>Part de la porte précédente</a:t>
                      </a:r>
                    </a:p>
                  </a:txBody>
                  <a:tcPr/>
                </a:tc>
              </a:tr>
              <a:tr h="0">
                <a:tc>
                  <a:txBody>
                    <a:bodyPr/>
                    <a:lstStyle/>
                    <a:p>
                      <a:pPr lvl="0" indent="0" marL="0">
                        <a:buNone/>
                      </a:pPr>
                      <a:r>
                        <a:rPr/>
                        <a:t>Cas enregistrés</a:t>
                      </a:r>
                    </a:p>
                  </a:txBody>
                </a:tc>
                <a:tc>
                  <a:txBody>
                    <a:bodyPr/>
                    <a:lstStyle/>
                    <a:p>
                      <a:pPr lvl="0" indent="0" marL="0">
                        <a:buNone/>
                      </a:pPr>
                      <a:r>
                        <a:rPr/>
                        <a:t>1 850</a:t>
                      </a:r>
                    </a:p>
                  </a:txBody>
                </a:tc>
                <a:tc>
                  <a:txBody>
                    <a:bodyPr/>
                    <a:lstStyle/>
                    <a:p>
                      <a:pPr lvl="0" indent="0" marL="0">
                        <a:buNone/>
                      </a:pPr>
                      <a:r>
                        <a:rPr/>
                        <a:t>—</a:t>
                      </a:r>
                    </a:p>
                  </a:txBody>
                </a:tc>
              </a:tr>
              <a:tr h="0">
                <a:tc>
                  <a:txBody>
                    <a:bodyPr/>
                    <a:lstStyle/>
                    <a:p>
                      <a:pPr lvl="0" indent="0" marL="0">
                        <a:buNone/>
                      </a:pPr>
                      <a:r>
                        <a:rPr b="1"/>
                        <a:t>Consentement au référencement</a:t>
                      </a:r>
                    </a:p>
                  </a:txBody>
                </a:tc>
                <a:tc>
                  <a:txBody>
                    <a:bodyPr/>
                    <a:lstStyle/>
                    <a:p>
                      <a:pPr lvl="0" indent="0" marL="0">
                        <a:buNone/>
                      </a:pPr>
                      <a:r>
                        <a:rPr/>
                        <a:t>1 638</a:t>
                      </a:r>
                    </a:p>
                  </a:txBody>
                </a:tc>
                <a:tc>
                  <a:txBody>
                    <a:bodyPr/>
                    <a:lstStyle/>
                    <a:p>
                      <a:pPr lvl="0" indent="0" marL="0">
                        <a:buNone/>
                      </a:pPr>
                      <a:r>
                        <a:rPr b="1"/>
                        <a:t>88,5 %</a:t>
                      </a:r>
                    </a:p>
                  </a:txBody>
                </a:tc>
              </a:tr>
              <a:tr h="0">
                <a:tc>
                  <a:txBody>
                    <a:bodyPr/>
                    <a:lstStyle/>
                    <a:p>
                      <a:pPr lvl="0" indent="0" marL="0">
                        <a:buNone/>
                      </a:pPr>
                      <a:r>
                        <a:rPr/>
                        <a:t>Référencement effectué</a:t>
                      </a:r>
                    </a:p>
                  </a:txBody>
                </a:tc>
                <a:tc>
                  <a:txBody>
                    <a:bodyPr/>
                    <a:lstStyle/>
                    <a:p>
                      <a:pPr lvl="0" indent="0" marL="0">
                        <a:buNone/>
                      </a:pPr>
                      <a:r>
                        <a:rPr/>
                        <a:t>1 142</a:t>
                      </a:r>
                    </a:p>
                  </a:txBody>
                </a:tc>
                <a:tc>
                  <a:txBody>
                    <a:bodyPr/>
                    <a:lstStyle/>
                    <a:p>
                      <a:pPr lvl="0" indent="0" marL="0">
                        <a:buNone/>
                      </a:pPr>
                      <a:r>
                        <a:rPr/>
                        <a:t>69,7 %</a:t>
                      </a:r>
                    </a:p>
                  </a:txBody>
                </a:tc>
              </a:tr>
              <a:tr h="0">
                <a:tc>
                  <a:txBody>
                    <a:bodyPr/>
                    <a:lstStyle/>
                    <a:p>
                      <a:pPr lvl="0" indent="0" marL="0">
                        <a:buNone/>
                      </a:pPr>
                      <a:r>
                        <a:rPr/>
                        <a:t>Référencement accepté</a:t>
                      </a:r>
                    </a:p>
                  </a:txBody>
                </a:tc>
                <a:tc>
                  <a:txBody>
                    <a:bodyPr/>
                    <a:lstStyle/>
                    <a:p>
                      <a:pPr lvl="0" indent="0" marL="0">
                        <a:buNone/>
                      </a:pPr>
                      <a:r>
                        <a:rPr/>
                        <a:t>757</a:t>
                      </a:r>
                    </a:p>
                  </a:txBody>
                </a:tc>
                <a:tc>
                  <a:txBody>
                    <a:bodyPr/>
                    <a:lstStyle/>
                    <a:p>
                      <a:pPr lvl="0" indent="0" marL="0">
                        <a:buNone/>
                      </a:pPr>
                      <a:r>
                        <a:rPr/>
                        <a:t>66,3 %</a:t>
                      </a:r>
                    </a:p>
                  </a:txBody>
                </a:tc>
              </a:tr>
              <a:tr h="0">
                <a:tc>
                  <a:txBody>
                    <a:bodyPr/>
                    <a:lstStyle/>
                    <a:p>
                      <a:pPr lvl="0" indent="0" marL="0">
                        <a:buNone/>
                      </a:pPr>
                      <a:r>
                        <a:rPr/>
                        <a:t>Service atteint</a:t>
                      </a:r>
                    </a:p>
                  </a:txBody>
                </a:tc>
                <a:tc>
                  <a:txBody>
                    <a:bodyPr/>
                    <a:lstStyle/>
                    <a:p>
                      <a:pPr lvl="0" indent="0" marL="0">
                        <a:buNone/>
                      </a:pPr>
                      <a:r>
                        <a:rPr/>
                        <a:t>717</a:t>
                      </a:r>
                    </a:p>
                  </a:txBody>
                </a:tc>
                <a:tc>
                  <a:txBody>
                    <a:bodyPr/>
                    <a:lstStyle/>
                    <a:p>
                      <a:pPr lvl="0" indent="0" marL="0">
                        <a:buNone/>
                      </a:pPr>
                      <a:r>
                        <a:rPr/>
                        <a:t>94,7 %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consentement n’est pas une mesure de performance</a:t>
            </a:r>
          </a:p>
        </p:txBody>
      </p:sp>
      <p:sp>
        <p:nvSpPr>
          <p:cNvPr id="3" name="Content Placeholder 2"/>
          <p:cNvSpPr>
            <a:spLocks noGrp="1"/>
          </p:cNvSpPr>
          <p:nvPr>
            <p:ph idx="1"/>
          </p:nvPr>
        </p:nvSpPr>
        <p:spPr/>
        <p:txBody>
          <a:bodyPr/>
          <a:lstStyle/>
          <a:p>
            <a:pPr lvl="0"/>
            <a:r>
              <a:rPr/>
              <a:t>Comme des échecs — L’aboutissement de bout en bout devient 717 / 1 850 = 38,8 %</a:t>
            </a:r>
          </a:p>
          <a:p>
            <a:pPr lvl="0"/>
            <a:r>
              <a:rPr/>
              <a:t>Comme des exclusions — L’aboutissement devient 717 / 1 638 = 43,8 % sur les cas ayant consenti</a:t>
            </a:r>
          </a:p>
          <a:p>
            <a:pPr lvl="0"/>
            <a:r>
              <a:rPr/>
              <a:t>Comme un constat à part entière — 11,5 % ont refusé, et </a:t>
            </a:r>
            <a:r>
              <a:rPr i="1"/>
              <a:t>pourquoi</a:t>
            </a:r>
            <a:r>
              <a:rPr/>
              <a:t> est une question de conception du service qui mérite…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consentement n’est pas une mesure de performance — En Python</a:t>
            </a:r>
          </a:p>
        </p:txBody>
      </p:sp>
      <p:sp>
        <p:nvSpPr>
          <p:cNvPr id="3" name="Content Placeholder 2"/>
          <p:cNvSpPr>
            <a:spLocks noGrp="1"/>
          </p:cNvSpPr>
          <p:nvPr>
            <p:ph idx="1"/>
          </p:nvPr>
        </p:nvSpPr>
        <p:spPr/>
        <p:txBody>
          <a:bodyPr/>
          <a:lstStyle/>
          <a:p>
            <a:pPr lvl="0" indent="0">
              <a:buNone/>
            </a:pPr>
            <a:r>
              <a:rPr>
                <a:latin typeface="Courier"/>
              </a:rPr>
              <a:t>consenting </a:t>
            </a:r>
            <a:r>
              <a:rPr>
                <a:solidFill>
                  <a:srgbClr val="666666"/>
                </a:solidFill>
                <a:latin typeface="Courier"/>
              </a:rPr>
              <a:t>=</a:t>
            </a:r>
            <a:r>
              <a:rPr>
                <a:latin typeface="Courier"/>
              </a:rPr>
              <a:t> referrals[</a:t>
            </a:r>
            <a:r>
              <a:rPr>
                <a:solidFill>
                  <a:srgbClr val="4070A0"/>
                </a:solidFill>
                <a:latin typeface="Courier"/>
              </a:rPr>
              <a:t>"consent_to_refer"</a:t>
            </a:r>
            <a:r>
              <a:rPr>
                <a:latin typeface="Courier"/>
              </a:rPr>
              <a:t>]</a:t>
            </a:r>
            <a:br/>
            <a:r>
              <a:rPr>
                <a:latin typeface="Courier"/>
              </a:rPr>
              <a:t>reached </a:t>
            </a:r>
            <a:r>
              <a:rPr>
                <a:solidFill>
                  <a:srgbClr val="666666"/>
                </a:solidFill>
                <a:latin typeface="Courier"/>
              </a:rPr>
              <a:t>=</a:t>
            </a:r>
            <a:r>
              <a:rPr>
                <a:latin typeface="Courier"/>
              </a:rPr>
              <a:t> referrals[</a:t>
            </a:r>
            <a:r>
              <a:rPr>
                <a:solidFill>
                  <a:srgbClr val="4070A0"/>
                </a:solidFill>
                <a:latin typeface="Courier"/>
              </a:rPr>
              <a:t>"referral_accepted"</a:t>
            </a:r>
            <a:r>
              <a:rPr>
                <a:latin typeface="Courier"/>
              </a:rPr>
              <a:t>] </a:t>
            </a:r>
            <a:r>
              <a:rPr>
                <a:solidFill>
                  <a:srgbClr val="666666"/>
                </a:solidFill>
                <a:latin typeface="Courier"/>
              </a:rPr>
              <a:t>&amp;</a:t>
            </a:r>
            <a:r>
              <a:rPr>
                <a:latin typeface="Courier"/>
              </a:rPr>
              <a:t> referrals[</a:t>
            </a:r>
            <a:r>
              <a:rPr>
                <a:solidFill>
                  <a:srgbClr val="4070A0"/>
                </a:solidFill>
                <a:latin typeface="Courier"/>
              </a:rPr>
              <a:t>"days_to_first_service"</a:t>
            </a:r>
            <a:r>
              <a:rPr>
                <a:latin typeface="Courier"/>
              </a:rPr>
              <a:t>].notna()</a:t>
            </a:r>
            <a:br/>
            <a:br/>
            <a:r>
              <a:rPr>
                <a:solidFill>
                  <a:srgbClr val="008000"/>
                </a:solidFill>
                <a:latin typeface="Courier"/>
              </a:rPr>
              <a:t>print</a:t>
            </a:r>
            <a:r>
              <a:rPr>
                <a:latin typeface="Courier"/>
              </a:rPr>
              <a:t>(</a:t>
            </a:r>
            <a:r>
              <a:rPr>
                <a:solidFill>
                  <a:srgbClr val="BB6688"/>
                </a:solidFill>
                <a:latin typeface="Courier"/>
              </a:rPr>
              <a:t>f"on all cases:        </a:t>
            </a:r>
            <a:r>
              <a:rPr>
                <a:solidFill>
                  <a:srgbClr val="4070A0"/>
                </a:solidFill>
                <a:latin typeface="Courier"/>
              </a:rPr>
              <a:t>{</a:t>
            </a:r>
            <a:r>
              <a:rPr>
                <a:latin typeface="Courier"/>
              </a:rPr>
              <a:t>reached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(referrals)</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f"on consenting cases: </a:t>
            </a:r>
            <a:r>
              <a:rPr>
                <a:solidFill>
                  <a:srgbClr val="4070A0"/>
                </a:solidFill>
                <a:latin typeface="Courier"/>
              </a:rPr>
              <a:t>{</a:t>
            </a:r>
            <a:r>
              <a:rPr>
                <a:latin typeface="Courier"/>
              </a:rPr>
              <a:t>reached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consenting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f"declined:            </a:t>
            </a:r>
            <a:r>
              <a:rPr>
                <a:solidFill>
                  <a:srgbClr val="4070A0"/>
                </a:solidFill>
                <a:latin typeface="Courier"/>
              </a:rPr>
              <a:t>{</a:t>
            </a:r>
            <a:r>
              <a:rPr>
                <a:latin typeface="Courier"/>
              </a:rPr>
              <a:t>(</a:t>
            </a:r>
            <a:r>
              <a:rPr>
                <a:solidFill>
                  <a:srgbClr val="666666"/>
                </a:solidFill>
                <a:latin typeface="Courier"/>
              </a:rPr>
              <a:t>~</a:t>
            </a:r>
            <a:r>
              <a:rPr>
                <a:latin typeface="Courier"/>
              </a:rPr>
              <a:t>consenting)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a:t>
            </a:r>
            <a:r>
              <a:rPr>
                <a:solidFill>
                  <a:srgbClr val="666666"/>
                </a:solidFill>
                <a:latin typeface="Courier"/>
              </a:rPr>
              <a:t>~</a:t>
            </a:r>
            <a:r>
              <a:rPr>
                <a:latin typeface="Courier"/>
              </a:rPr>
              <a:t>consenting)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consentement n’est pas une mesure de performance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all_cases =</a:t>
            </a:r>
            <a:r>
              <a:rPr>
                <a:latin typeface="Courier"/>
              </a:rPr>
              <a:t> </a:t>
            </a:r>
            <a:r>
              <a:rPr>
                <a:solidFill>
                  <a:srgbClr val="06287E"/>
                </a:solidFill>
                <a:latin typeface="Courier"/>
              </a:rPr>
              <a:t>mean</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consenting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 </a:t>
            </a:r>
            <a:r>
              <a:rPr>
                <a:solidFill>
                  <a:srgbClr val="4070A0"/>
                </a:solidFill>
                <a:latin typeface="Courier"/>
              </a:rPr>
              <a:t>/</a:t>
            </a:r>
            <a:r>
              <a:rPr>
                <a:latin typeface="Courier"/>
              </a:rPr>
              <a:t> </a:t>
            </a:r>
            <a:r>
              <a:rPr>
                <a:solidFill>
                  <a:srgbClr val="06287E"/>
                </a:solidFill>
                <a:latin typeface="Courier"/>
              </a:rPr>
              <a:t>sum</a:t>
            </a:r>
            <a:r>
              <a:rPr>
                <a:latin typeface="Courier"/>
              </a:rPr>
              <a:t>(consent_to_refer)</a:t>
            </a:r>
            <a:b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consentement n’est pas une mesure de performance</a:t>
            </a:r>
          </a:p>
        </p:txBody>
      </p:sp>
      <p:sp>
        <p:nvSpPr>
          <p:cNvPr id="3" name="Content Placeholder 2"/>
          <p:cNvSpPr>
            <a:spLocks noGrp="1"/>
          </p:cNvSpPr>
          <p:nvPr>
            <p:ph idx="1"/>
          </p:nvPr>
        </p:nvSpPr>
        <p:spPr/>
        <p:txBody>
          <a:bodyPr/>
          <a:lstStyle/>
          <a:p>
            <a:pPr lvl="0"/>
            <a:r>
              <a:rPr/>
              <a:t>Compter un cas sans consentement comme un échec du circuit fait deux erreurs à la fois — Cela fausse la performance de…</a:t>
            </a:r>
          </a:p>
          <a:p>
            <a:pPr lvl="0"/>
            <a:r>
              <a:rPr/>
              <a:t>Les deux comptent et la seconde davantage — Un indicateur qui traite le refus comme un échec crée une pression sur les…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trois nombres — Exemple</a:t>
            </a:r>
          </a:p>
        </p:txBody>
      </p:sp>
      <p:sp>
        <p:nvSpPr>
          <p:cNvPr id="3" name="Content Placeholder 2"/>
          <p:cNvSpPr>
            <a:spLocks noGrp="1"/>
          </p:cNvSpPr>
          <p:nvPr>
            <p:ph idx="1"/>
          </p:nvPr>
        </p:nvSpPr>
        <p:spPr/>
        <p:txBody>
          <a:bodyPr/>
          <a:lstStyle/>
          <a:p>
            <a:pPr lvl="0" indent="0">
              <a:buNone/>
            </a:pPr>
            <a:r>
              <a:rPr>
                <a:latin typeface="Courier"/>
              </a:rPr>
              <a:t>Referral pathway, 1,850 cases
  Consented to referral            88.5%   1,638
  Declined                         11.5%     212     reported separately
  Reached a service, of consenting 43.8%     717
  Reached a service, of all cases  38.8%             for reference only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trois nombres</a:t>
            </a:r>
          </a:p>
        </p:txBody>
      </p:sp>
      <p:sp>
        <p:nvSpPr>
          <p:cNvPr id="3" name="Content Placeholder 2"/>
          <p:cNvSpPr>
            <a:spLocks noGrp="1"/>
          </p:cNvSpPr>
          <p:nvPr>
            <p:ph idx="1"/>
          </p:nvPr>
        </p:nvSpPr>
        <p:spPr/>
        <p:txBody>
          <a:bodyPr/>
          <a:lstStyle/>
          <a:p>
            <a:pPr lvl="0"/>
            <a:r>
              <a:rPr/>
              <a:t>Publiez le taux de consentement comme une ligne à part — Un taux de consentement qui baisse est un signal sur la…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 consentement n’est pas la porte</a:t>
            </a:r>
          </a:p>
        </p:txBody>
      </p:sp>
      <p:sp>
        <p:nvSpPr>
          <p:cNvPr id="3" name="Content Placeholder 2"/>
          <p:cNvSpPr>
            <a:spLocks noGrp="1"/>
          </p:cNvSpPr>
          <p:nvPr>
            <p:ph idx="1"/>
          </p:nvPr>
        </p:nvSpPr>
        <p:spPr/>
        <p:txBody>
          <a:bodyPr/>
          <a:lstStyle/>
          <a:p>
            <a:pPr lvl="0"/>
            <a:r>
              <a:rPr/>
              <a:t>Les cas de protection de l’enfance concernant un jeune enfant — relèvent d’une détermination de l’intérêt supérieur…</a:t>
            </a:r>
          </a:p>
          <a:p>
            <a:pPr lvl="0"/>
            <a:r>
              <a:rPr/>
              <a:t>Les urgences vitales — donnent lieu à un référencement salvateur sans attendre un consentement au transfert de données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 consentement n’est pas la porte — En Python</a:t>
            </a:r>
          </a:p>
        </p:txBody>
      </p:sp>
      <p:sp>
        <p:nvSpPr>
          <p:cNvPr id="3" name="Content Placeholder 2"/>
          <p:cNvSpPr>
            <a:spLocks noGrp="1"/>
          </p:cNvSpPr>
          <p:nvPr>
            <p:ph idx="1"/>
          </p:nvPr>
        </p:nvSpPr>
        <p:spPr/>
        <p:txBody>
          <a:bodyPr/>
          <a:lstStyle/>
          <a:p>
            <a:pPr lvl="0" indent="0">
              <a:buNone/>
            </a:pPr>
            <a:r>
              <a:rPr>
                <a:latin typeface="Courier"/>
              </a:rPr>
              <a:t>by_category </a:t>
            </a:r>
            <a:r>
              <a:rPr>
                <a:solidFill>
                  <a:srgbClr val="666666"/>
                </a:solidFill>
                <a:latin typeface="Courier"/>
              </a:rPr>
              <a:t>=</a:t>
            </a:r>
            <a:r>
              <a:rPr>
                <a:latin typeface="Courier"/>
              </a:rPr>
              <a:t> referrals.groupby(</a:t>
            </a:r>
            <a:r>
              <a:rPr>
                <a:solidFill>
                  <a:srgbClr val="4070A0"/>
                </a:solidFill>
                <a:latin typeface="Courier"/>
              </a:rPr>
              <a:t>"case_category"</a:t>
            </a:r>
            <a:r>
              <a:rPr>
                <a:latin typeface="Courier"/>
              </a:rPr>
              <a:t>)[</a:t>
            </a:r>
            <a:r>
              <a:rPr>
                <a:solidFill>
                  <a:srgbClr val="4070A0"/>
                </a:solidFill>
                <a:latin typeface="Courier"/>
              </a:rPr>
              <a:t>"consent_to_refer"</a:t>
            </a:r>
            <a:r>
              <a:rPr>
                <a:latin typeface="Courier"/>
              </a:rPr>
              <a:t>].agg(</a:t>
            </a:r>
            <a:br/>
            <a:r>
              <a:rPr>
                <a:latin typeface="Courier"/>
              </a:rPr>
              <a:t>    [</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((by_category </a:t>
            </a:r>
            <a:r>
              <a:rPr>
                <a:solidFill>
                  <a:srgbClr val="666666"/>
                </a:solidFill>
                <a:latin typeface="Courier"/>
              </a:rPr>
              <a:t>*</a:t>
            </a:r>
            <a:r>
              <a:rPr>
                <a:latin typeface="Courier"/>
              </a:rPr>
              <a:t> [</a:t>
            </a:r>
            <a:r>
              <a:rPr>
                <a:solidFill>
                  <a:srgbClr val="40A070"/>
                </a:solidFill>
                <a:latin typeface="Courier"/>
              </a:rPr>
              <a:t>100</a:t>
            </a:r>
            <a:r>
              <a:rPr>
                <a:latin typeface="Courier"/>
              </a:rPr>
              <a:t>, </a:t>
            </a:r>
            <a:r>
              <a:rPr>
                <a:solidFill>
                  <a:srgbClr val="40A070"/>
                </a:solidFill>
                <a:latin typeface="Courier"/>
              </a:rPr>
              <a:t>1</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 consentement n’est pas la porte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consent =</a:t>
            </a:r>
            <a:r>
              <a:rPr>
                <a:latin typeface="Courier"/>
              </a:rPr>
              <a:t> </a:t>
            </a:r>
            <a:r>
              <a:rPr>
                <a:solidFill>
                  <a:srgbClr val="06287E"/>
                </a:solidFill>
                <a:latin typeface="Courier"/>
              </a:rPr>
              <a:t>mean</a:t>
            </a:r>
            <a:r>
              <a:rPr>
                <a:latin typeface="Courier"/>
              </a:rPr>
              <a:t>(consent_to_refer),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.by =</a:t>
            </a:r>
            <a:r>
              <a:rPr>
                <a:latin typeface="Courier"/>
              </a:rPr>
              <a:t> case_category)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Là où le consentement n’est pas la porte</a:t>
            </a:r>
          </a:p>
        </p:txBody>
      </p:sp>
      <p:sp>
        <p:nvSpPr>
          <p:cNvPr id="3" name="Content Placeholder 2"/>
          <p:cNvSpPr>
            <a:spLocks noGrp="1"/>
          </p:cNvSpPr>
          <p:nvPr>
            <p:ph idx="1"/>
          </p:nvPr>
        </p:nvSpPr>
        <p:spPr/>
        <p:txBody>
          <a:bodyPr/>
          <a:lstStyle/>
          <a:p>
            <a:pPr lvl="0"/>
            <a:r>
              <a:rPr/>
              <a:t>Vérifiez si le taux de consentement diffère par catégorie avant d’appliquer une règle unique à toutes — Là où il…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contradictions à résoudre d’abord — En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(referrals[</a:t>
            </a:r>
            <a:r>
              <a:rPr>
                <a:solidFill>
                  <a:srgbClr val="4070A0"/>
                </a:solidFill>
                <a:latin typeface="Courier"/>
              </a:rPr>
              <a:t>"days_to_first_service"</a:t>
            </a:r>
            <a:r>
              <a:rPr>
                <a:latin typeface="Courier"/>
              </a:rPr>
              <a:t>].notna() </a:t>
            </a:r>
            <a:r>
              <a:rPr>
                <a:solidFill>
                  <a:srgbClr val="666666"/>
                </a:solidFill>
                <a:latin typeface="Courier"/>
              </a:rPr>
              <a:t>&amp;</a:t>
            </a:r>
            <a:br/>
            <a:r>
              <a:rPr>
                <a:latin typeface="Courier"/>
              </a:rPr>
              <a:t>              </a:t>
            </a:r>
            <a:r>
              <a:rPr>
                <a:solidFill>
                  <a:srgbClr val="666666"/>
                </a:solidFill>
                <a:latin typeface="Courier"/>
              </a:rPr>
              <a:t>~</a:t>
            </a:r>
            <a:r>
              <a:rPr>
                <a:latin typeface="Courier"/>
              </a:rPr>
              <a:t>referrals[</a:t>
            </a:r>
            <a:r>
              <a:rPr>
                <a:solidFill>
                  <a:srgbClr val="4070A0"/>
                </a:solidFill>
                <a:latin typeface="Courier"/>
              </a:rPr>
              <a:t>"referral_accepted"</a:t>
            </a:r>
            <a:r>
              <a:rPr>
                <a:latin typeface="Courier"/>
              </a:rPr>
              <a:t>])</a:t>
            </a:r>
            <a:br/>
            <a:r>
              <a:rPr>
                <a:latin typeface="Courier"/>
              </a:rPr>
              <a:t>no_referral </a:t>
            </a:r>
            <a:r>
              <a:rPr>
                <a:solidFill>
                  <a:srgbClr val="666666"/>
                </a:solidFill>
                <a:latin typeface="Courier"/>
              </a:rPr>
              <a:t>=</a:t>
            </a:r>
            <a:r>
              <a:rPr>
                <a:latin typeface="Courier"/>
              </a:rPr>
              <a:t> impossible </a:t>
            </a:r>
            <a:r>
              <a:rPr>
                <a:solidFill>
                  <a:srgbClr val="666666"/>
                </a:solidFill>
                <a:latin typeface="Courier"/>
              </a:rPr>
              <a:t>&amp;</a:t>
            </a:r>
            <a:r>
              <a:rPr>
                <a:latin typeface="Courier"/>
              </a:rPr>
              <a:t> </a:t>
            </a:r>
            <a:r>
              <a:rPr>
                <a:solidFill>
                  <a:srgbClr val="666666"/>
                </a:solidFill>
                <a:latin typeface="Courier"/>
              </a:rPr>
              <a:t>~</a:t>
            </a:r>
            <a:r>
              <a:rPr>
                <a:latin typeface="Courier"/>
              </a:rPr>
              <a:t>referrals[</a:t>
            </a:r>
            <a:r>
              <a:rPr>
                <a:solidFill>
                  <a:srgbClr val="4070A0"/>
                </a:solidFill>
                <a:latin typeface="Courier"/>
              </a:rPr>
              <a:t>"referral_made"</a:t>
            </a:r>
            <a:r>
              <a:rPr>
                <a:latin typeface="Courier"/>
              </a:rPr>
              <a:t>]</a:t>
            </a:r>
            <a:br/>
            <a:r>
              <a:rPr>
                <a:latin typeface="Courier"/>
              </a:rPr>
              <a:t>no_consent </a:t>
            </a:r>
            <a:r>
              <a:rPr>
                <a:solidFill>
                  <a:srgbClr val="666666"/>
                </a:solidFill>
                <a:latin typeface="Courier"/>
              </a:rPr>
              <a:t>=</a:t>
            </a:r>
            <a:r>
              <a:rPr>
                <a:latin typeface="Courier"/>
              </a:rPr>
              <a:t> impossible </a:t>
            </a:r>
            <a:r>
              <a:rPr>
                <a:solidFill>
                  <a:srgbClr val="666666"/>
                </a:solidFill>
                <a:latin typeface="Courier"/>
              </a:rPr>
              <a:t>&amp;</a:t>
            </a:r>
            <a:r>
              <a:rPr>
                <a:latin typeface="Courier"/>
              </a:rPr>
              <a:t> </a:t>
            </a:r>
            <a:r>
              <a:rPr>
                <a:solidFill>
                  <a:srgbClr val="666666"/>
                </a:solidFill>
                <a:latin typeface="Courier"/>
              </a:rPr>
              <a:t>~</a:t>
            </a:r>
            <a:r>
              <a:rPr>
                <a:latin typeface="Courier"/>
              </a:rPr>
              <a:t>referrals[</a:t>
            </a:r>
            <a:r>
              <a:rPr>
                <a:solidFill>
                  <a:srgbClr val="4070A0"/>
                </a:solidFill>
                <a:latin typeface="Courier"/>
              </a:rPr>
              <a:t>"consent_to_refer"</a:t>
            </a:r>
            <a:r>
              <a:rPr>
                <a:latin typeface="Courier"/>
              </a:rPr>
              <a:t>]</a:t>
            </a:r>
            <a:br/>
            <a:br/>
            <a:r>
              <a:rPr>
                <a:solidFill>
                  <a:srgbClr val="008000"/>
                </a:solidFill>
                <a:latin typeface="Courier"/>
              </a:rPr>
              <a:t>print</a:t>
            </a:r>
            <a:r>
              <a:rPr>
                <a:latin typeface="Courier"/>
              </a:rPr>
              <a:t>(</a:t>
            </a:r>
            <a:r>
              <a:rPr>
                <a:solidFill>
                  <a:srgbClr val="BB6688"/>
                </a:solidFill>
                <a:latin typeface="Courier"/>
              </a:rPr>
              <a:t>f"time to service but referral not accepted: </a:t>
            </a:r>
            <a:r>
              <a:rPr>
                <a:solidFill>
                  <a:srgbClr val="4070A0"/>
                </a:solidFill>
                <a:latin typeface="Courier"/>
              </a:rPr>
              <a:t>{</a:t>
            </a:r>
            <a:r>
              <a:rPr>
                <a:latin typeface="Courier"/>
              </a:rPr>
              <a:t>impossible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no referral was made at all:    </a:t>
            </a:r>
            <a:r>
              <a:rPr>
                <a:solidFill>
                  <a:srgbClr val="4070A0"/>
                </a:solidFill>
                <a:latin typeface="Courier"/>
              </a:rPr>
              <a:t>{</a:t>
            </a:r>
            <a:r>
              <a:rPr>
                <a:latin typeface="Courier"/>
              </a:rPr>
              <a:t>no_referral</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there was no consent:           </a:t>
            </a:r>
            <a:r>
              <a:rPr>
                <a:solidFill>
                  <a:srgbClr val="4070A0"/>
                </a:solidFill>
                <a:latin typeface="Courier"/>
              </a:rPr>
              <a:t>{</a:t>
            </a:r>
            <a:r>
              <a:rPr>
                <a:latin typeface="Courier"/>
              </a:rPr>
              <a:t>no_consent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contradictions à résoudre d’abord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(days_to_first_service), </a:t>
            </a:r>
            <a:r>
              <a:rPr>
                <a:solidFill>
                  <a:srgbClr val="4070A0"/>
                </a:solidFill>
                <a:latin typeface="Courier"/>
              </a:rPr>
              <a:t>!</a:t>
            </a:r>
            <a:r>
              <a:rPr>
                <a:latin typeface="Courier"/>
              </a:rPr>
              <a:t>referral_accepted) </a:t>
            </a:r>
            <a:r>
              <a:rPr>
                <a:solidFill>
                  <a:srgbClr val="4070A0"/>
                </a:solidFill>
                <a:latin typeface="Courier"/>
              </a:rPr>
              <a:t>|&gt;</a:t>
            </a:r>
            <a:br/>
            <a:r>
              <a:rPr>
                <a:latin typeface="Courier"/>
              </a:rPr>
              <a:t>  </a:t>
            </a:r>
            <a:r>
              <a:rPr>
                <a:solidFill>
                  <a:srgbClr val="06287E"/>
                </a:solidFill>
                <a:latin typeface="Courier"/>
              </a:rPr>
              <a:t>count</a:t>
            </a:r>
            <a:r>
              <a:rPr>
                <a:latin typeface="Courier"/>
              </a:rPr>
              <a:t>(referral_made, consent_to_refer)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contradictions à résoudre d’abord</a:t>
            </a:r>
          </a:p>
        </p:txBody>
      </p:sp>
      <p:sp>
        <p:nvSpPr>
          <p:cNvPr id="3" name="Content Placeholder 2"/>
          <p:cNvSpPr>
            <a:spLocks noGrp="1"/>
          </p:cNvSpPr>
          <p:nvPr>
            <p:ph idx="1"/>
          </p:nvPr>
        </p:nvSpPr>
        <p:spPr/>
        <p:txBody>
          <a:bodyPr/>
          <a:lstStyle/>
          <a:p>
            <a:pPr lvl="0"/>
            <a:r>
              <a:rPr/>
              <a:t>Onze cas consignent un délai jusqu’au premier service sur un référencement qui n’a jamais été accepté — Six d’entre eux…</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circuit perd des cas à chaque porte.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https://data-analysis.cassion.dev/fr/cours/protection-and-gbv-data/prot-03-the-consent-gate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212 cas qui ne sont pas un échec</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88,5 % de ces cas ont consenti à un référencement. Les 212 qui ne l’ont pas fait sont hors du dénominateur de performance, car une personne qui refuse un référencement exerce un droit plutôt que de révéler une lacune de service — et les compter comme des échecs fait deux erreurs à la fois.</vt:lpwstr>
  </property>
</Properties>
</file>