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notesMasters/notesMaster1.xml" ContentType="application/vnd.openxmlformats-officedocument.presentationml.notesMaster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package/2006/relationships/metadata/extended-properties" Target="docProps/app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autoCompressPictures="0" saveSubsetFonts="1">
  <p:sldMasterIdLst>
    <p:sldMasterId id="2147483648" r:id="rId1"/>
  </p:sldMasterIdLst>
  <p:notesMasterIdLst>
    <p:notesMasterId r:id="rId2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9144000" cy="5143500" type="screen16x9"/>
  <p:notesSz cx="6858000" cy="9144000"/>
  <p:defaultTextStyle>
    <a:defPPr>
      <a:defRPr lang="en-US"/>
    </a:defPPr>
    <a:lvl1pPr algn="l" defTabSz="4572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4572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4572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4572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4572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4572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4572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4572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4572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p="http://schemas.openxmlformats.org/presentationml/2006/main" xmlns:r="http://schemas.openxmlformats.org/officeDocument/2006/relationships">
  <p:normalViewPr>
    <p:restoredLeft autoAdjust="0" sz="15643"/>
    <p:restoredTop autoAdjust="0" sz="94694"/>
  </p:normalViewPr>
  <p:slideViewPr>
    <p:cSldViewPr snapToGrid="0" snapToObjects="1">
      <p:cViewPr varScale="1">
        <p:scale>
          <a:sx d="100" n="161"/>
          <a:sy d="100" n="161"/>
        </p:scale>
        <p:origin x="560" y="200"/>
      </p:cViewPr>
      <p:guideLst>
        <p:guide orient="horz" pos="1620"/>
        <p:guide pos="2880"/>
      </p:guideLst>
    </p:cSldViewPr>
  </p:slideViewPr>
  <p:outlineViewPr>
    <p:cViewPr>
      <p:scale>
        <a:sx d="100" n="33"/>
        <a:sy d="100" n="33"/>
      </p:scale>
      <p:origin x="0" y="0"/>
    </p:cViewPr>
  </p:outlineViewPr>
  <p:notesTextViewPr>
    <p:cViewPr>
      <p:scale>
        <a:sx d="100" n="100"/>
        <a:sy d="100" n="100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2" Type="http://schemas.openxmlformats.org/officeDocument/2006/relationships/slide" Target="slides/slide1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slide" Target="slides/slide4.xml" /><Relationship Id="rId6" Type="http://schemas.openxmlformats.org/officeDocument/2006/relationships/slide" Target="slides/slide5.xml" /><Relationship Id="rId7" Type="http://schemas.openxmlformats.org/officeDocument/2006/relationships/slide" Target="slides/slide6.xml" /><Relationship Id="rId8" Type="http://schemas.openxmlformats.org/officeDocument/2006/relationships/slide" Target="slides/slide7.xml" /><Relationship Id="rId9" Type="http://schemas.openxmlformats.org/officeDocument/2006/relationships/slide" Target="slides/slide8.xml" /><Relationship Id="rId10" Type="http://schemas.openxmlformats.org/officeDocument/2006/relationships/slide" Target="slides/slide9.xml" /><Relationship Id="rId11" Type="http://schemas.openxmlformats.org/officeDocument/2006/relationships/slide" Target="slides/slide10.xml" /><Relationship Id="rId12" Type="http://schemas.openxmlformats.org/officeDocument/2006/relationships/slide" Target="slides/slide11.xml" /><Relationship Id="rId13" Type="http://schemas.openxmlformats.org/officeDocument/2006/relationships/slide" Target="slides/slide12.xml" /><Relationship Id="rId14" Type="http://schemas.openxmlformats.org/officeDocument/2006/relationships/slide" Target="slides/slide13.xml" /><Relationship Id="rId15" Type="http://schemas.openxmlformats.org/officeDocument/2006/relationships/slide" Target="slides/slide14.xml" /><Relationship Id="rId16" Type="http://schemas.openxmlformats.org/officeDocument/2006/relationships/slide" Target="slides/slide15.xml" /><Relationship Id="rId17" Type="http://schemas.openxmlformats.org/officeDocument/2006/relationships/slide" Target="slides/slide16.xml" /><Relationship Id="rId18" Type="http://schemas.openxmlformats.org/officeDocument/2006/relationships/slide" Target="slides/slide17.xml" /><Relationship Id="rId19" Type="http://schemas.openxmlformats.org/officeDocument/2006/relationships/slide" Target="slides/slide18.xml" /><Relationship Id="rId20" Type="http://schemas.openxmlformats.org/officeDocument/2006/relationships/slide" Target="slides/slide19.xml" /><Relationship Id="rId21" Type="http://schemas.openxmlformats.org/officeDocument/2006/relationships/slide" Target="slides/slide20.xml" /><Relationship Id="rId22" Type="http://schemas.openxmlformats.org/officeDocument/2006/relationships/slide" Target="slides/slide21.xml" /><Relationship Id="rId23" Type="http://schemas.openxmlformats.org/officeDocument/2006/relationships/slide" Target="slides/slide22.xml" /><Relationship Id="rId24" Type="http://schemas.openxmlformats.org/officeDocument/2006/relationships/notesMaster" Target="notesMasters/notesMaster1.xml" /><Relationship Id="rId26" Type="http://schemas.openxmlformats.org/officeDocument/2006/relationships/viewProps" Target="viewProps.xml" /><Relationship Id="rId25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28" Type="http://schemas.openxmlformats.org/officeDocument/2006/relationships/tableStyles" Target="tableStyles.xml" /><Relationship Id="rId27" Type="http://schemas.openxmlformats.org/officeDocument/2006/relationships/theme" Target="theme/theme1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C1CCF-B725-44A7-AA57-5E433BD85C9F}" type="datetimeFigureOut">
              <a:rPr lang="en-US" smtClean="0"/>
              <a:t>1/2/22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BDFEC3-8487-43E8-A154-7C12CBC1FF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7097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?><Relationships xmlns="http://schemas.openxmlformats.org/package/2006/relationships"><Relationship Id="rId2" Type="http://schemas.openxmlformats.org/officeDocument/2006/relationships/slide" Target="../slides/slide2.xml" /><Relationship Id="rId1" Type="http://schemas.openxmlformats.org/officeDocument/2006/relationships/notesMaster" Target="../notesMasters/notesMaster1.xml" /></Relationships>
</file>

<file path=ppt/notesSlides/_rels/notesSlide2.xml.rels><?xml version="1.0" encoding="UTF-8"?><Relationships xmlns="http://schemas.openxmlformats.org/package/2006/relationships"><Relationship Id="rId2" Type="http://schemas.openxmlformats.org/officeDocument/2006/relationships/slide" Target="../slides/slide3.xml" /><Relationship Id="rId1" Type="http://schemas.openxmlformats.org/officeDocument/2006/relationships/notesMaster" Target="../notesMasters/notesMaster1.xml" /></Relationships>
</file>

<file path=ppt/notesSlides/_rels/notesSlide3.xml.rels><?xml version="1.0" encoding="UTF-8"?><Relationships xmlns="http://schemas.openxmlformats.org/package/2006/relationships"><Relationship Id="rId2" Type="http://schemas.openxmlformats.org/officeDocument/2006/relationships/slide" Target="../slides/slide7.xml" /><Relationship Id="rId1" Type="http://schemas.openxmlformats.org/officeDocument/2006/relationships/notesMaster" Target="../notesMasters/notesMaster1.xml" /></Relationships>
</file>

<file path=ppt/notesSlides/_rels/notesSlide4.xml.rels><?xml version="1.0" encoding="UTF-8"?><Relationships xmlns="http://schemas.openxmlformats.org/package/2006/relationships"><Relationship Id="rId2" Type="http://schemas.openxmlformats.org/officeDocument/2006/relationships/slide" Target="../slides/slide11.xml" /><Relationship Id="rId1" Type="http://schemas.openxmlformats.org/officeDocument/2006/relationships/notesMaster" Target="../notesMasters/notesMaster1.xml" /></Relationships>
</file>

<file path=ppt/notesSlides/_rels/notesSlide5.xml.rels><?xml version="1.0" encoding="UTF-8"?><Relationships xmlns="http://schemas.openxmlformats.org/package/2006/relationships"><Relationship Id="rId2" Type="http://schemas.openxmlformats.org/officeDocument/2006/relationships/slide" Target="../slides/slide15.xml" /><Relationship Id="rId1" Type="http://schemas.openxmlformats.org/officeDocument/2006/relationships/notesMaster" Target="../notesMasters/notesMaster1.xml" /></Relationships>
</file>

<file path=ppt/notesSlides/_rels/notesSlide6.xml.rels><?xml version="1.0" encoding="UTF-8"?><Relationships xmlns="http://schemas.openxmlformats.org/package/2006/relationships"><Relationship Id="rId2" Type="http://schemas.openxmlformats.org/officeDocument/2006/relationships/slide" Target="../slides/slide16.xml" /><Relationship Id="rId1" Type="http://schemas.openxmlformats.org/officeDocument/2006/relationships/notesMaster" Target="../notesMasters/notesMaster1.xml" /></Relationships>
</file>

<file path=ppt/notesSlides/_rels/notesSlide7.xml.rels><?xml version="1.0" encoding="UTF-8"?><Relationships xmlns="http://schemas.openxmlformats.org/package/2006/relationships"><Relationship Id="rId2" Type="http://schemas.openxmlformats.org/officeDocument/2006/relationships/slide" Target="../slides/slide19.xml" /><Relationship Id="rId1" Type="http://schemas.openxmlformats.org/officeDocument/2006/relationships/notesMaster" Target="../notesMasters/notesMaster1.xml" /></Relationships>
</file>

<file path=ppt/notesSlides/_rels/notesSlide8.xml.rels><?xml version="1.0" encoding="UTF-8"?><Relationships xmlns="http://schemas.openxmlformats.org/package/2006/relationships"><Relationship Id="rId2" Type="http://schemas.openxmlformats.org/officeDocument/2006/relationships/slide" Target="../slides/slide21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Cases reporting a disability complete at 26.7% against 46.2%. The gap is not at the service door — consent is identical at 89% and 88.5% — it opens at the gate where a caseworker decides whether to make the referral at all.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2</a:t>
            </a:fld>
            <a:endParaRPr lang="en-US"/>
          </a:p>
        </p:txBody>
      </p:sp>
    </p:spTree>
  </p:cSld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An end-to-end completion rate of 43.8% tells you the pathway is leaking. It does not tell you where, and the four gates lose very different amounts.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3</a:t>
            </a:fld>
            <a:endParaRPr lang="en-US"/>
          </a:p>
        </p:txBody>
      </p:sp>
    </p:spTree>
  </p:cSld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The two middle gates lose almost everything. Once a referral is accepted, 94.7% of cases reach the service — the receiving end works. The failure is upstream: a referral that is never made, and a referral that is made and refused. Those are two different problems with two different owners. A single completion rate hides which one you have, and a programme reading 43.8% would reasonably invest in the service that is not the bottleneck.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7</a:t>
            </a:fld>
            <a:endParaRPr lang="en-US"/>
          </a:p>
        </p:txBody>
      </p:sp>
    </p:spTree>
  </p:cSld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Livelihood support completes at a third of the rate health does, and it fails at both middle gates equally — half the referrals are never made and half of those made are refused. That is the signature of a service that is known to be oversubscribed: caseworkers stop referring to it because they know the answer. Areas range from 29.7% to 53.8%, a spread wide enough to act on and narrow enough that no area is fine.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11</a:t>
            </a:fld>
            <a:endParaRPr lang="en-US"/>
          </a:p>
        </p:txBody>
      </p:sp>
    </p:spTree>
  </p:cSld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Consent is identical — 89.0% against 88.5%. People with disabilities are exactly as willing to be referred. The gap opens at the two gates the </a:t>
            </a:r>
            <a:r>
              <a:rPr i="1"/>
              <a:t>service system</a:t>
            </a:r>
            <a:r>
              <a:rPr/>
              <a:t> controls. A referral is made for 54.5% of them against 71.9%, and accepted for 56.4% against 67.3%. By the service door the difference has compounded to nineteen points. Locating the gap at a specific gate turns an observation into an action. “Outcomes are worse for people with disabilities” is a finding nobody can act on. “Caseworkers make a referral for 55% of them against 72%, and receiving services accept 56% against 67%” names two conversations with two named parties.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15</a:t>
            </a:fld>
            <a:endParaRPr lang="en-US"/>
          </a:p>
        </p:txBody>
      </p:sp>
    </p:spTree>
  </p:cSld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Three checks, and the first will change your numbers. The disability column has four values. One area recorded </a:t>
            </a:r>
            <a:r>
              <a:rPr>
                <a:latin typeface="Courier"/>
              </a:rPr>
              <a:t>Yes</a:t>
            </a:r>
            <a:r>
              <a:rPr/>
              <a:t> and </a:t>
            </a:r>
            <a:r>
              <a:rPr>
                <a:latin typeface="Courier"/>
              </a:rPr>
              <a:t>No</a:t>
            </a:r>
            <a:r>
              <a:rPr/>
              <a:t> instead of </a:t>
            </a:r>
            <a:r>
              <a:rPr>
                <a:latin typeface="Courier"/>
              </a:rPr>
              <a:t>true</a:t>
            </a:r>
            <a:r>
              <a:rPr/>
              <a:t> and </a:t>
            </a:r>
            <a:r>
              <a:rPr>
                <a:latin typeface="Courier"/>
              </a:rPr>
              <a:t>false</a:t>
            </a:r>
            <a:r>
              <a:rPr/>
              <a:t>, so a naive grouping produces four categories, two of them too small to interpret and one of them silently dropped by a boolean filter.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16</a:t>
            </a:fld>
            <a:endParaRPr lang="en-US"/>
          </a:p>
        </p:txBody>
      </p:sp>
    </p:spTree>
  </p:cSld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Disability is self-reported and under-reported. 227 of 1,850 is 12.3%, below most population estimates. The gap is real; the denominator is a group who disclosed, and people who did not disclose are counted in the comparison group. That biases the gap downward — so 19 points is a floor. Check the cell sizes before disaggregating further. Disability by area by service is exactly the four-way table the last lesson refused to publish.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19</a:t>
            </a:fld>
            <a:endParaRPr lang="en-US"/>
          </a:p>
        </p:txBody>
      </p:sp>
    </p:spTree>
  </p:cSld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The pathway ends when a case reaches a service. What happens after that is a case that someone has to carry, and the next unit is the register that records who is carrying how many.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BDFEC3-8487-43E8-A154-7C12CBC1FFF2}" type="slidenum">
              <a:rPr lang="en-US"/>
              <a:t>21</a:t>
            </a:fld>
            <a:endParaRPr lang="en-US"/>
          </a:p>
        </p:txBody>
      </p:sp>
    </p:spTree>
  </p:cSld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357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46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069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886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9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21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01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956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899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147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529045"/>
      </p:ext>
    </p:extLst>
  </p:cSld>
  <p:clrMapOvr>
    <a:masterClrMapping/>
  </p:clrMapOvr>
</p:sldLayout>
</file>

<file path=ppt/slideMasters/_rels/slideMaster1.xml.rels><?xml version="1.0" encoding="UTF-8"?><Relationships xmlns="http://schemas.openxmlformats.org/package/2006/relationships"><Relationship Id="rId8" Target="../slideLayouts/slideLayout8.xml" Type="http://schemas.openxmlformats.org/officeDocument/2006/relationships/slideLayout" /><Relationship Id="rId3" Target="../slideLayouts/slideLayout3.xml" Type="http://schemas.openxmlformats.org/officeDocument/2006/relationships/slideLayout" /><Relationship Id="rId7" Target="../slideLayouts/slideLayout7.xml" Type="http://schemas.openxmlformats.org/officeDocument/2006/relationships/slideLayout" /><Relationship Id="rId12" Target="../theme/theme1.xml" Type="http://schemas.openxmlformats.org/officeDocument/2006/relationships/theme" /><Relationship Id="rId2" Target="../slideLayouts/slideLayout2.xml" Type="http://schemas.openxmlformats.org/officeDocument/2006/relationships/slideLayout" /><Relationship Id="rId1" Target="../slideLayouts/slideLayout1.xml" Type="http://schemas.openxmlformats.org/officeDocument/2006/relationships/slideLayout" /><Relationship Id="rId6" Target="../slideLayouts/slideLayout6.xml" Type="http://schemas.openxmlformats.org/officeDocument/2006/relationships/slideLayout" /><Relationship Id="rId11" Target="../slideLayouts/slideLayout11.xml" Type="http://schemas.openxmlformats.org/officeDocument/2006/relationships/slideLayout" /><Relationship Id="rId5" Target="../slideLayouts/slideLayout5.xml" Type="http://schemas.openxmlformats.org/officeDocument/2006/relationships/slideLayout" /><Relationship Id="rId10" Target="../slideLayouts/slideLayout10.xml" Type="http://schemas.openxmlformats.org/officeDocument/2006/relationships/slideLayout" /><Relationship Id="rId4" Target="../slideLayouts/slideLayout4.xml" Type="http://schemas.openxmlformats.org/officeDocument/2006/relationships/slideLayout" /><Relationship Id="rId9" Target="../slideLayouts/slideLayout9.xml" Type="http://schemas.openxmlformats.org/officeDocument/2006/relationships/slideLayout" 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anchor="ctr" bIns="45720" lIns="91440" rIns="91440" rtlCol="0" tIns="45720" vert="horz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idx="1" type="body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bIns="45720" lIns="91440" rIns="91440" rtlCol="0" tIns="45720" vert="horz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idx="2" sz="half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1EB5C9-1307-BA42-ABA2-0BC069CD8E7F}" type="datetimeFigureOut">
              <a:rPr lang="en-US" smtClean="0"/>
              <a:t>1/2/22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idx="3" sz="quarter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idx="4" sz="quarter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anchor="ctr" bIns="45720" lIns="91440" rIns="91440" rtlCol="0" tIns="45720" vert="horz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EF2332-01BF-834F-8236-50238282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200875"/>
      </p:ext>
    </p:extLst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342900" eaLnBrk="1" hangingPunct="1" latinLnBrk="0" rtl="0">
        <a:spcBef>
          <a:spcPct val="0"/>
        </a:spcBef>
        <a:buNone/>
        <a:defRPr kern="1200" sz="33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342900" eaLnBrk="1" hangingPunct="1" indent="-342900" latinLnBrk="0" marL="342900" rtl="0">
        <a:spcBef>
          <a:spcPct val="20000"/>
        </a:spcBef>
        <a:buFont typeface="Arial"/>
        <a:buChar char="•"/>
        <a:defRPr kern="1200" sz="2400">
          <a:solidFill>
            <a:schemeClr val="tx1"/>
          </a:solidFill>
          <a:latin typeface="+mn-lt"/>
          <a:ea typeface="+mn-ea"/>
          <a:cs typeface="+mn-cs"/>
        </a:defRPr>
      </a:lvl1pPr>
      <a:lvl2pPr algn="l" defTabSz="342900" eaLnBrk="1" hangingPunct="1" indent="-342900" latinLnBrk="0" marL="685800" rtl="0">
        <a:spcBef>
          <a:spcPct val="20000"/>
        </a:spcBef>
        <a:buFont typeface="Arial"/>
        <a:buChar char="–"/>
        <a:defRPr kern="1200" sz="2100">
          <a:solidFill>
            <a:schemeClr val="tx1"/>
          </a:solidFill>
          <a:latin typeface="+mn-lt"/>
          <a:ea typeface="+mn-ea"/>
          <a:cs typeface="+mn-cs"/>
        </a:defRPr>
      </a:lvl2pPr>
      <a:lvl3pPr algn="l" defTabSz="342900" eaLnBrk="1" hangingPunct="1" indent="-342900" latinLnBrk="0" marL="1028700" rtl="0">
        <a:spcBef>
          <a:spcPct val="20000"/>
        </a:spcBef>
        <a:buFont typeface="Arial"/>
        <a:buChar char="•"/>
        <a:defRPr kern="1200" sz="1800">
          <a:solidFill>
            <a:schemeClr val="tx1"/>
          </a:solidFill>
          <a:latin typeface="+mn-lt"/>
          <a:ea typeface="+mn-ea"/>
          <a:cs typeface="+mn-cs"/>
        </a:defRPr>
      </a:lvl3pPr>
      <a:lvl4pPr algn="l" defTabSz="342900" eaLnBrk="1" hangingPunct="1" indent="-342900" latinLnBrk="0" marL="1371600" rtl="0">
        <a:spcBef>
          <a:spcPct val="20000"/>
        </a:spcBef>
        <a:buFont typeface="Arial"/>
        <a:buChar char="–"/>
        <a:defRPr kern="1200" sz="1500">
          <a:solidFill>
            <a:schemeClr val="tx1"/>
          </a:solidFill>
          <a:latin typeface="+mn-lt"/>
          <a:ea typeface="+mn-ea"/>
          <a:cs typeface="+mn-cs"/>
        </a:defRPr>
      </a:lvl4pPr>
      <a:lvl5pPr algn="l" defTabSz="342900" eaLnBrk="1" hangingPunct="1" indent="-342900" latinLnBrk="0" marL="1714500" rtl="0">
        <a:spcBef>
          <a:spcPct val="20000"/>
        </a:spcBef>
        <a:buFont typeface="Arial"/>
        <a:buChar char="»"/>
        <a:defRPr kern="1200" sz="1500">
          <a:solidFill>
            <a:schemeClr val="tx1"/>
          </a:solidFill>
          <a:latin typeface="+mn-lt"/>
          <a:ea typeface="+mn-ea"/>
          <a:cs typeface="+mn-cs"/>
        </a:defRPr>
      </a:lvl5pPr>
      <a:lvl6pPr algn="l" defTabSz="342900" eaLnBrk="1" hangingPunct="1" indent="-342900" latinLnBrk="0" marL="2057400" rtl="0">
        <a:spcBef>
          <a:spcPct val="20000"/>
        </a:spcBef>
        <a:buFont typeface="Arial"/>
        <a:buChar char="•"/>
        <a:defRPr kern="1200" sz="1500">
          <a:solidFill>
            <a:schemeClr val="tx1"/>
          </a:solidFill>
          <a:latin typeface="+mn-lt"/>
          <a:ea typeface="+mn-ea"/>
          <a:cs typeface="+mn-cs"/>
        </a:defRPr>
      </a:lvl6pPr>
      <a:lvl7pPr algn="l" defTabSz="342900" eaLnBrk="1" hangingPunct="1" indent="-342900" latinLnBrk="0" marL="2400300" rtl="0">
        <a:spcBef>
          <a:spcPct val="20000"/>
        </a:spcBef>
        <a:buFont typeface="Arial"/>
        <a:buChar char="•"/>
        <a:defRPr kern="1200" sz="1500">
          <a:solidFill>
            <a:schemeClr val="tx1"/>
          </a:solidFill>
          <a:latin typeface="+mn-lt"/>
          <a:ea typeface="+mn-ea"/>
          <a:cs typeface="+mn-cs"/>
        </a:defRPr>
      </a:lvl7pPr>
      <a:lvl8pPr algn="l" defTabSz="342900" eaLnBrk="1" hangingPunct="1" indent="-342900" latinLnBrk="0" marL="2743200" rtl="0">
        <a:spcBef>
          <a:spcPct val="20000"/>
        </a:spcBef>
        <a:buFont typeface="Arial"/>
        <a:buChar char="•"/>
        <a:defRPr kern="1200" sz="1500">
          <a:solidFill>
            <a:schemeClr val="tx1"/>
          </a:solidFill>
          <a:latin typeface="+mn-lt"/>
          <a:ea typeface="+mn-ea"/>
          <a:cs typeface="+mn-cs"/>
        </a:defRPr>
      </a:lvl8pPr>
      <a:lvl9pPr algn="l" defTabSz="342900" eaLnBrk="1" hangingPunct="1" indent="-342900" latinLnBrk="0" marL="3086100" rtl="0">
        <a:spcBef>
          <a:spcPct val="20000"/>
        </a:spcBef>
        <a:buFont typeface="Arial"/>
        <a:buChar char="•"/>
        <a:defRPr kern="1200" sz="15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342900" eaLnBrk="1" hangingPunct="1" latinLnBrk="0" marL="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1pPr>
      <a:lvl2pPr algn="l" defTabSz="342900" eaLnBrk="1" hangingPunct="1" latinLnBrk="0" marL="3429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2pPr>
      <a:lvl3pPr algn="l" defTabSz="342900" eaLnBrk="1" hangingPunct="1" latinLnBrk="0" marL="6858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3pPr>
      <a:lvl4pPr algn="l" defTabSz="342900" eaLnBrk="1" hangingPunct="1" latinLnBrk="0" marL="10287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4pPr>
      <a:lvl5pPr algn="l" defTabSz="342900" eaLnBrk="1" hangingPunct="1" latinLnBrk="0" marL="13716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5pPr>
      <a:lvl6pPr algn="l" defTabSz="342900" eaLnBrk="1" hangingPunct="1" latinLnBrk="0" marL="17145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6pPr>
      <a:lvl7pPr algn="l" defTabSz="342900" eaLnBrk="1" hangingPunct="1" latinLnBrk="0" marL="20574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7pPr>
      <a:lvl8pPr algn="l" defTabSz="342900" eaLnBrk="1" hangingPunct="1" latinLnBrk="0" marL="24003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8pPr>
      <a:lvl9pPr algn="l" defTabSz="342900" eaLnBrk="1" hangingPunct="1" latinLnBrk="0" marL="2743200" rtl="0">
        <a:defRPr kern="1200" sz="135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?><Relationships xmlns="http://schemas.openxmlformats.org/package/2006/relationships"><Relationship Id="rId1" Type="http://schemas.openxmlformats.org/officeDocument/2006/relationships/slideLayout" Target="../slideLayouts/slideLayout1.xml" /></Relationships>
</file>

<file path=ppt/slides/_rels/slide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1.xml" /></Relationships>
</file>

<file path=ppt/slides/_rels/slide3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2.xml" /></Relationships>
</file>

<file path=ppt/slides/_rels/slide4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6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7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3.xml" /></Relationships>
</file>

<file path=ppt/slides/_rels/slide8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9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0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4.xml" /></Relationships>
</file>

<file path=ppt/slides/_rels/slide1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3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4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5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5.xml" /></Relationships>
</file>

<file path=ppt/slides/_rels/slide16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6.xml" /></Relationships>
</file>

<file path=ppt/slides/_rels/slide17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8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9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7.xml" /></Relationships>
</file>

<file path=ppt/slides/_rels/slide20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21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notesSlide" Target="../notesSlides/notesSlide8.xml" /></Relationships>
</file>

<file path=ppt/slides/_rels/slide22.xml.rels><?xml version="1.0" encoding="UTF-8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hyperlink" Target="https://data-analysis.cassion.dev/courses/protection-and-gbv-data/prot-04-where-the-pathway-leaks" TargetMode="Externa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pPr lvl="0" indent="0" marL="0">
              <a:buNone/>
            </a:pPr>
            <a:r>
              <a:rPr/>
              <a:t>The gap opens before the referral is made</a:t>
            </a:r>
          </a:p>
        </p:txBody>
      </p:sp>
      <p:sp>
        <p:nvSpPr>
          <p:cNvPr id="3" name="Subtitle 2"/>
          <p:cNvSpPr>
            <a:spLocks noGrp="1"/>
          </p:cNvSpPr>
          <p:nvPr>
            <p:ph idx="1" type="subTitle"/>
          </p:nvPr>
        </p:nvSpPr>
        <p:spPr>
          <a:xfrm>
            <a:off x="1371600" y="2914650"/>
            <a:ext cx="6400800" cy="1314450"/>
          </a:xfrm>
        </p:spPr>
        <p:txBody>
          <a:bodyPr/>
          <a:lstStyle/>
          <a:p>
            <a:pPr lvl="0" indent="0" marL="0">
              <a:buNone/>
            </a:pPr>
            <a:r>
              <a:rPr/>
              <a:t>Cases reporting a disability complete at 26.7% against 46.2%. The gap is not at the service door — consent is identical at 89% and 88.5% — it opens at the gate where a caseworker decides whether to make the referral at all.</a:t>
            </a:r>
            <a:br/>
            <a:br/>
            <a:r>
              <a:rPr/>
              <a:t>Pierre Robentz Cassion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idx="10" sz="half" type="dt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Lesson 4 of 8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What this lesson covers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/>
              <a:t>Find the gate, not the total</a:t>
            </a:r>
          </a:p>
          <a:p>
            <a:pPr lvl="0"/>
            <a:r>
              <a:rPr/>
              <a:t>Which service, and which area</a:t>
            </a:r>
          </a:p>
          <a:p>
            <a:pPr lvl="0"/>
            <a:r>
              <a:rPr/>
              <a:t>The gap that matters</a:t>
            </a:r>
          </a:p>
          <a:p>
            <a:pPr lvl="0"/>
            <a:r>
              <a:rPr/>
              <a:t>Before publishing it</a:t>
            </a:r>
          </a:p>
          <a:p>
            <a:pPr lvl="0"/>
            <a:r>
              <a:rPr/>
              <a:t>Report the gates, not the total</a:t>
            </a:r>
          </a:p>
          <a:p>
            <a:pPr lvl="0"/>
            <a:r>
              <a:rPr/>
              <a:t>What comes next</a:t>
            </a:r>
          </a:p>
        </p:txBody>
      </p:sp>
    </p:spTree>
  </p:cSld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Find the gate, not the total — In Python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 b="1">
                <a:solidFill>
                  <a:srgbClr val="008000"/>
                </a:solidFill>
                <a:latin typeface="Courier"/>
              </a:rPr>
              <a:t>import</a:t>
            </a:r>
            <a:r>
              <a:rPr>
                <a:latin typeface="Courier"/>
              </a:rPr>
              <a:t> pandas </a:t>
            </a:r>
            <a:r>
              <a:rPr b="1">
                <a:solidFill>
                  <a:srgbClr val="008000"/>
                </a:solidFill>
                <a:latin typeface="Courier"/>
              </a:rPr>
              <a:t>as</a:t>
            </a:r>
            <a:r>
              <a:rPr>
                <a:latin typeface="Courier"/>
              </a:rPr>
              <a:t> pd</a:t>
            </a:r>
            <a:br/>
            <a:br/>
            <a:r>
              <a:rPr>
                <a:latin typeface="Courier"/>
              </a:rPr>
              <a:t>referrals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pd.read_csv(</a:t>
            </a:r>
            <a:r>
              <a:rPr>
                <a:solidFill>
                  <a:srgbClr val="4070A0"/>
                </a:solidFill>
                <a:latin typeface="Courier"/>
              </a:rPr>
              <a:t>"protection-referrals-2024.v1.csv"</a:t>
            </a:r>
            <a:r>
              <a:rPr>
                <a:latin typeface="Courier"/>
              </a:rPr>
              <a:t>)</a:t>
            </a:r>
            <a:br/>
            <a:br/>
            <a:r>
              <a:rPr b="1">
                <a:solidFill>
                  <a:srgbClr val="007020"/>
                </a:solidFill>
                <a:latin typeface="Courier"/>
              </a:rPr>
              <a:t>def</a:t>
            </a:r>
            <a:r>
              <a:rPr>
                <a:latin typeface="Courier"/>
              </a:rPr>
              <a:t> cascade(frame):</a:t>
            </a:r>
            <a:br/>
            <a:r>
              <a:rPr>
                <a:latin typeface="Courier"/>
              </a:rPr>
              <a:t>    consented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frame[frame[</a:t>
            </a:r>
            <a:r>
              <a:rPr>
                <a:solidFill>
                  <a:srgbClr val="4070A0"/>
                </a:solidFill>
                <a:latin typeface="Courier"/>
              </a:rPr>
              <a:t>"consent_to_refer"</a:t>
            </a:r>
            <a:r>
              <a:rPr>
                <a:latin typeface="Courier"/>
              </a:rPr>
              <a:t>]]</a:t>
            </a:r>
            <a:br/>
            <a:r>
              <a:rPr>
                <a:latin typeface="Courier"/>
              </a:rPr>
              <a:t>    made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consented[consented[</a:t>
            </a:r>
            <a:r>
              <a:rPr>
                <a:solidFill>
                  <a:srgbClr val="4070A0"/>
                </a:solidFill>
                <a:latin typeface="Courier"/>
              </a:rPr>
              <a:t>"referral_made"</a:t>
            </a:r>
            <a:r>
              <a:rPr>
                <a:latin typeface="Courier"/>
              </a:rPr>
              <a:t>]]</a:t>
            </a:r>
            <a:br/>
            <a:r>
              <a:rPr>
                <a:latin typeface="Courier"/>
              </a:rPr>
              <a:t>    accepted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made[made[</a:t>
            </a:r>
            <a:r>
              <a:rPr>
                <a:solidFill>
                  <a:srgbClr val="4070A0"/>
                </a:solidFill>
                <a:latin typeface="Courier"/>
              </a:rPr>
              <a:t>"referral_accepted"</a:t>
            </a:r>
            <a:r>
              <a:rPr>
                <a:latin typeface="Courier"/>
              </a:rPr>
              <a:t>]]</a:t>
            </a:r>
            <a:br/>
            <a:r>
              <a:rPr>
                <a:latin typeface="Courier"/>
              </a:rPr>
              <a:t>    reached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accepted[accepted[</a:t>
            </a:r>
            <a:r>
              <a:rPr>
                <a:solidFill>
                  <a:srgbClr val="4070A0"/>
                </a:solidFill>
                <a:latin typeface="Courier"/>
              </a:rPr>
              <a:t>"days_to_first_service"</a:t>
            </a:r>
            <a:r>
              <a:rPr>
                <a:latin typeface="Courier"/>
              </a:rPr>
              <a:t>].notna()]</a:t>
            </a:r>
            <a:br/>
            <a:r>
              <a:rPr>
                <a:latin typeface="Courier"/>
              </a:rPr>
              <a:t>    </a:t>
            </a:r>
            <a:r>
              <a:rPr b="1">
                <a:solidFill>
                  <a:srgbClr val="007020"/>
                </a:solidFill>
                <a:latin typeface="Courier"/>
              </a:rPr>
              <a:t>return</a:t>
            </a:r>
            <a:r>
              <a:rPr>
                <a:latin typeface="Courier"/>
              </a:rPr>
              <a:t> pd.Series({</a:t>
            </a:r>
            <a:br/>
            <a:r>
              <a:rPr>
                <a:latin typeface="Courier"/>
              </a:rPr>
              <a:t>        </a:t>
            </a:r>
            <a:r>
              <a:rPr>
                <a:solidFill>
                  <a:srgbClr val="4070A0"/>
                </a:solidFill>
                <a:latin typeface="Courier"/>
              </a:rPr>
              <a:t>"n"</a:t>
            </a:r>
            <a:r>
              <a:rPr>
                <a:latin typeface="Courier"/>
              </a:rPr>
              <a:t>: </a:t>
            </a:r>
            <a:r>
              <a:rPr>
                <a:solidFill>
                  <a:srgbClr val="008000"/>
                </a:solidFill>
                <a:latin typeface="Courier"/>
              </a:rPr>
              <a:t>len</a:t>
            </a:r>
            <a:r>
              <a:rPr>
                <a:latin typeface="Courier"/>
              </a:rPr>
              <a:t>(frame), </a:t>
            </a:r>
            <a:r>
              <a:rPr>
                <a:solidFill>
                  <a:srgbClr val="4070A0"/>
                </a:solidFill>
                <a:latin typeface="Courier"/>
              </a:rPr>
              <a:t>"consented"</a:t>
            </a:r>
            <a:r>
              <a:rPr>
                <a:latin typeface="Courier"/>
              </a:rPr>
              <a:t>: </a:t>
            </a:r>
            <a:r>
              <a:rPr>
                <a:solidFill>
                  <a:srgbClr val="008000"/>
                </a:solidFill>
                <a:latin typeface="Courier"/>
              </a:rPr>
              <a:t>len</a:t>
            </a:r>
            <a:r>
              <a:rPr>
                <a:latin typeface="Courier"/>
              </a:rPr>
              <a:t>(consented), </a:t>
            </a:r>
            <a:r>
              <a:rPr>
                <a:solidFill>
                  <a:srgbClr val="4070A0"/>
                </a:solidFill>
                <a:latin typeface="Courier"/>
              </a:rPr>
              <a:t>"made"</a:t>
            </a:r>
            <a:r>
              <a:rPr>
                <a:latin typeface="Courier"/>
              </a:rPr>
              <a:t>: </a:t>
            </a:r>
            <a:r>
              <a:rPr>
                <a:solidFill>
                  <a:srgbClr val="008000"/>
                </a:solidFill>
                <a:latin typeface="Courier"/>
              </a:rPr>
              <a:t>len</a:t>
            </a:r>
            <a:r>
              <a:rPr>
                <a:latin typeface="Courier"/>
              </a:rPr>
              <a:t>(made),</a:t>
            </a:r>
            <a:br/>
            <a:r>
              <a:rPr>
                <a:latin typeface="Courier"/>
              </a:rPr>
              <a:t>        </a:t>
            </a:r>
            <a:r>
              <a:rPr>
                <a:solidFill>
                  <a:srgbClr val="4070A0"/>
                </a:solidFill>
                <a:latin typeface="Courier"/>
              </a:rPr>
              <a:t>"accepted"</a:t>
            </a:r>
            <a:r>
              <a:rPr>
                <a:latin typeface="Courier"/>
              </a:rPr>
              <a:t>: </a:t>
            </a:r>
            <a:r>
              <a:rPr>
                <a:solidFill>
                  <a:srgbClr val="008000"/>
                </a:solidFill>
                <a:latin typeface="Courier"/>
              </a:rPr>
              <a:t>len</a:t>
            </a:r>
            <a:r>
              <a:rPr>
                <a:latin typeface="Courier"/>
              </a:rPr>
              <a:t>(accepted), </a:t>
            </a:r>
            <a:r>
              <a:rPr>
                <a:solidFill>
                  <a:srgbClr val="4070A0"/>
                </a:solidFill>
                <a:latin typeface="Courier"/>
              </a:rPr>
              <a:t>"reached"</a:t>
            </a:r>
            <a:r>
              <a:rPr>
                <a:latin typeface="Courier"/>
              </a:rPr>
              <a:t>: </a:t>
            </a:r>
            <a:r>
              <a:rPr>
                <a:solidFill>
                  <a:srgbClr val="008000"/>
                </a:solidFill>
                <a:latin typeface="Courier"/>
              </a:rPr>
              <a:t>len</a:t>
            </a:r>
            <a:r>
              <a:rPr>
                <a:latin typeface="Courier"/>
              </a:rPr>
              <a:t>(reached),</a:t>
            </a:r>
            <a:br/>
            <a:r>
              <a:rPr>
                <a:latin typeface="Courier"/>
              </a:rPr>
              <a:t>    })</a:t>
            </a:r>
            <a:br/>
            <a:br/>
            <a:r>
              <a:rPr>
                <a:latin typeface="Courier"/>
              </a:rPr>
              <a:t>totals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cascade(referrals)</a:t>
            </a:r>
            <a:br/>
            <a:r>
              <a:rPr>
                <a:solidFill>
                  <a:srgbClr val="008000"/>
                </a:solidFill>
                <a:latin typeface="Courier"/>
              </a:rPr>
              <a:t>print</a:t>
            </a:r>
            <a:r>
              <a:rPr>
                <a:latin typeface="Courier"/>
              </a:rPr>
              <a:t>(totals)</a:t>
            </a:r>
          </a:p>
        </p:txBody>
      </p:sp>
    </p:spTree>
  </p:cSld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Find the gate, not the total — In Python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solidFill>
                  <a:srgbClr val="008000"/>
                </a:solidFill>
                <a:latin typeface="Courier"/>
              </a:rPr>
              <a:t>print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4070A0"/>
                </a:solidFill>
                <a:latin typeface="Courier"/>
              </a:rPr>
              <a:t>"\nloss at each gate:"</a:t>
            </a:r>
            <a:r>
              <a:rPr>
                <a:latin typeface="Courier"/>
              </a:rPr>
              <a:t>)</a:t>
            </a:r>
            <a:br/>
            <a:r>
              <a:rPr>
                <a:solidFill>
                  <a:srgbClr val="008000"/>
                </a:solidFill>
                <a:latin typeface="Courier"/>
              </a:rPr>
              <a:t>print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BB6688"/>
                </a:solidFill>
                <a:latin typeface="Courier"/>
              </a:rPr>
              <a:t>f"  consent:  </a:t>
            </a:r>
            <a:r>
              <a:rPr>
                <a:solidFill>
                  <a:srgbClr val="4070A0"/>
                </a:solidFill>
                <a:latin typeface="Courier"/>
              </a:rPr>
              <a:t>{</a:t>
            </a:r>
            <a:r>
              <a:rPr>
                <a:solidFill>
                  <a:srgbClr val="40A070"/>
                </a:solidFill>
                <a:latin typeface="Courier"/>
              </a:rPr>
              <a:t>1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666666"/>
                </a:solidFill>
                <a:latin typeface="Courier"/>
              </a:rPr>
              <a:t>-</a:t>
            </a:r>
            <a:r>
              <a:rPr>
                <a:latin typeface="Courier"/>
              </a:rPr>
              <a:t> totals[</a:t>
            </a:r>
            <a:r>
              <a:rPr>
                <a:solidFill>
                  <a:srgbClr val="4070A0"/>
                </a:solidFill>
                <a:latin typeface="Courier"/>
              </a:rPr>
              <a:t>'consented'</a:t>
            </a:r>
            <a:r>
              <a:rPr>
                <a:latin typeface="Courier"/>
              </a:rPr>
              <a:t>] </a:t>
            </a:r>
            <a:r>
              <a:rPr>
                <a:solidFill>
                  <a:srgbClr val="666666"/>
                </a:solidFill>
                <a:latin typeface="Courier"/>
              </a:rPr>
              <a:t>/</a:t>
            </a:r>
            <a:r>
              <a:rPr>
                <a:latin typeface="Courier"/>
              </a:rPr>
              <a:t> totals[</a:t>
            </a:r>
            <a:r>
              <a:rPr>
                <a:solidFill>
                  <a:srgbClr val="4070A0"/>
                </a:solidFill>
                <a:latin typeface="Courier"/>
              </a:rPr>
              <a:t>'n'</a:t>
            </a:r>
            <a:r>
              <a:rPr>
                <a:latin typeface="Courier"/>
              </a:rPr>
              <a:t>]</a:t>
            </a:r>
            <a:r>
              <a:rPr>
                <a:solidFill>
                  <a:srgbClr val="4070A0"/>
                </a:solidFill>
                <a:latin typeface="Courier"/>
              </a:rPr>
              <a:t>:.1%}</a:t>
            </a:r>
            <a:r>
              <a:rPr>
                <a:solidFill>
                  <a:srgbClr val="BB6688"/>
                </a:solidFill>
                <a:latin typeface="Courier"/>
              </a:rPr>
              <a:t>"</a:t>
            </a:r>
            <a:r>
              <a:rPr>
                <a:latin typeface="Courier"/>
              </a:rPr>
              <a:t>)</a:t>
            </a:r>
            <a:br/>
            <a:r>
              <a:rPr>
                <a:solidFill>
                  <a:srgbClr val="008000"/>
                </a:solidFill>
                <a:latin typeface="Courier"/>
              </a:rPr>
              <a:t>print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BB6688"/>
                </a:solidFill>
                <a:latin typeface="Courier"/>
              </a:rPr>
              <a:t>f"  referral: </a:t>
            </a:r>
            <a:r>
              <a:rPr>
                <a:solidFill>
                  <a:srgbClr val="4070A0"/>
                </a:solidFill>
                <a:latin typeface="Courier"/>
              </a:rPr>
              <a:t>{</a:t>
            </a:r>
            <a:r>
              <a:rPr>
                <a:solidFill>
                  <a:srgbClr val="40A070"/>
                </a:solidFill>
                <a:latin typeface="Courier"/>
              </a:rPr>
              <a:t>1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666666"/>
                </a:solidFill>
                <a:latin typeface="Courier"/>
              </a:rPr>
              <a:t>-</a:t>
            </a:r>
            <a:r>
              <a:rPr>
                <a:latin typeface="Courier"/>
              </a:rPr>
              <a:t> totals[</a:t>
            </a:r>
            <a:r>
              <a:rPr>
                <a:solidFill>
                  <a:srgbClr val="4070A0"/>
                </a:solidFill>
                <a:latin typeface="Courier"/>
              </a:rPr>
              <a:t>'made'</a:t>
            </a:r>
            <a:r>
              <a:rPr>
                <a:latin typeface="Courier"/>
              </a:rPr>
              <a:t>] </a:t>
            </a:r>
            <a:r>
              <a:rPr>
                <a:solidFill>
                  <a:srgbClr val="666666"/>
                </a:solidFill>
                <a:latin typeface="Courier"/>
              </a:rPr>
              <a:t>/</a:t>
            </a:r>
            <a:r>
              <a:rPr>
                <a:latin typeface="Courier"/>
              </a:rPr>
              <a:t> totals[</a:t>
            </a:r>
            <a:r>
              <a:rPr>
                <a:solidFill>
                  <a:srgbClr val="4070A0"/>
                </a:solidFill>
                <a:latin typeface="Courier"/>
              </a:rPr>
              <a:t>'consented'</a:t>
            </a:r>
            <a:r>
              <a:rPr>
                <a:latin typeface="Courier"/>
              </a:rPr>
              <a:t>]</a:t>
            </a:r>
            <a:r>
              <a:rPr>
                <a:solidFill>
                  <a:srgbClr val="4070A0"/>
                </a:solidFill>
                <a:latin typeface="Courier"/>
              </a:rPr>
              <a:t>:.1%}</a:t>
            </a:r>
            <a:r>
              <a:rPr>
                <a:solidFill>
                  <a:srgbClr val="BB6688"/>
                </a:solidFill>
                <a:latin typeface="Courier"/>
              </a:rPr>
              <a:t>"</a:t>
            </a:r>
            <a:r>
              <a:rPr>
                <a:latin typeface="Courier"/>
              </a:rPr>
              <a:t>)</a:t>
            </a:r>
            <a:br/>
            <a:r>
              <a:rPr>
                <a:solidFill>
                  <a:srgbClr val="008000"/>
                </a:solidFill>
                <a:latin typeface="Courier"/>
              </a:rPr>
              <a:t>print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BB6688"/>
                </a:solidFill>
                <a:latin typeface="Courier"/>
              </a:rPr>
              <a:t>f"  accepted: </a:t>
            </a:r>
            <a:r>
              <a:rPr>
                <a:solidFill>
                  <a:srgbClr val="4070A0"/>
                </a:solidFill>
                <a:latin typeface="Courier"/>
              </a:rPr>
              <a:t>{</a:t>
            </a:r>
            <a:r>
              <a:rPr>
                <a:solidFill>
                  <a:srgbClr val="40A070"/>
                </a:solidFill>
                <a:latin typeface="Courier"/>
              </a:rPr>
              <a:t>1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666666"/>
                </a:solidFill>
                <a:latin typeface="Courier"/>
              </a:rPr>
              <a:t>-</a:t>
            </a:r>
            <a:r>
              <a:rPr>
                <a:latin typeface="Courier"/>
              </a:rPr>
              <a:t> totals[</a:t>
            </a:r>
            <a:r>
              <a:rPr>
                <a:solidFill>
                  <a:srgbClr val="4070A0"/>
                </a:solidFill>
                <a:latin typeface="Courier"/>
              </a:rPr>
              <a:t>'accepted'</a:t>
            </a:r>
            <a:r>
              <a:rPr>
                <a:latin typeface="Courier"/>
              </a:rPr>
              <a:t>] </a:t>
            </a:r>
            <a:r>
              <a:rPr>
                <a:solidFill>
                  <a:srgbClr val="666666"/>
                </a:solidFill>
                <a:latin typeface="Courier"/>
              </a:rPr>
              <a:t>/</a:t>
            </a:r>
            <a:r>
              <a:rPr>
                <a:latin typeface="Courier"/>
              </a:rPr>
              <a:t> totals[</a:t>
            </a:r>
            <a:r>
              <a:rPr>
                <a:solidFill>
                  <a:srgbClr val="4070A0"/>
                </a:solidFill>
                <a:latin typeface="Courier"/>
              </a:rPr>
              <a:t>'made'</a:t>
            </a:r>
            <a:r>
              <a:rPr>
                <a:latin typeface="Courier"/>
              </a:rPr>
              <a:t>]</a:t>
            </a:r>
            <a:r>
              <a:rPr>
                <a:solidFill>
                  <a:srgbClr val="4070A0"/>
                </a:solidFill>
                <a:latin typeface="Courier"/>
              </a:rPr>
              <a:t>:.1%}</a:t>
            </a:r>
            <a:r>
              <a:rPr>
                <a:solidFill>
                  <a:srgbClr val="BB6688"/>
                </a:solidFill>
                <a:latin typeface="Courier"/>
              </a:rPr>
              <a:t>"</a:t>
            </a:r>
            <a:r>
              <a:rPr>
                <a:latin typeface="Courier"/>
              </a:rPr>
              <a:t>)</a:t>
            </a:r>
            <a:br/>
            <a:r>
              <a:rPr>
                <a:solidFill>
                  <a:srgbClr val="008000"/>
                </a:solidFill>
                <a:latin typeface="Courier"/>
              </a:rPr>
              <a:t>print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BB6688"/>
                </a:solidFill>
                <a:latin typeface="Courier"/>
              </a:rPr>
              <a:t>f"  service:  </a:t>
            </a:r>
            <a:r>
              <a:rPr>
                <a:solidFill>
                  <a:srgbClr val="4070A0"/>
                </a:solidFill>
                <a:latin typeface="Courier"/>
              </a:rPr>
              <a:t>{</a:t>
            </a:r>
            <a:r>
              <a:rPr>
                <a:solidFill>
                  <a:srgbClr val="40A070"/>
                </a:solidFill>
                <a:latin typeface="Courier"/>
              </a:rPr>
              <a:t>1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666666"/>
                </a:solidFill>
                <a:latin typeface="Courier"/>
              </a:rPr>
              <a:t>-</a:t>
            </a:r>
            <a:r>
              <a:rPr>
                <a:latin typeface="Courier"/>
              </a:rPr>
              <a:t> totals[</a:t>
            </a:r>
            <a:r>
              <a:rPr>
                <a:solidFill>
                  <a:srgbClr val="4070A0"/>
                </a:solidFill>
                <a:latin typeface="Courier"/>
              </a:rPr>
              <a:t>'reached'</a:t>
            </a:r>
            <a:r>
              <a:rPr>
                <a:latin typeface="Courier"/>
              </a:rPr>
              <a:t>] </a:t>
            </a:r>
            <a:r>
              <a:rPr>
                <a:solidFill>
                  <a:srgbClr val="666666"/>
                </a:solidFill>
                <a:latin typeface="Courier"/>
              </a:rPr>
              <a:t>/</a:t>
            </a:r>
            <a:r>
              <a:rPr>
                <a:latin typeface="Courier"/>
              </a:rPr>
              <a:t> totals[</a:t>
            </a:r>
            <a:r>
              <a:rPr>
                <a:solidFill>
                  <a:srgbClr val="4070A0"/>
                </a:solidFill>
                <a:latin typeface="Courier"/>
              </a:rPr>
              <a:t>'accepted'</a:t>
            </a:r>
            <a:r>
              <a:rPr>
                <a:latin typeface="Courier"/>
              </a:rPr>
              <a:t>]</a:t>
            </a:r>
            <a:r>
              <a:rPr>
                <a:solidFill>
                  <a:srgbClr val="4070A0"/>
                </a:solidFill>
                <a:latin typeface="Courier"/>
              </a:rPr>
              <a:t>:.1%}</a:t>
            </a:r>
            <a:r>
              <a:rPr>
                <a:solidFill>
                  <a:srgbClr val="BB6688"/>
                </a:solidFill>
                <a:latin typeface="Courier"/>
              </a:rPr>
              <a:t>"</a:t>
            </a:r>
            <a:r>
              <a:rPr>
                <a:latin typeface="Courier"/>
              </a:rPr>
              <a:t>)</a:t>
            </a:r>
          </a:p>
        </p:txBody>
      </p:sp>
    </p:spTree>
  </p:cSld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Find the gate, not the total — In 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solidFill>
                  <a:srgbClr val="06287E"/>
                </a:solidFill>
                <a:latin typeface="Courier"/>
              </a:rPr>
              <a:t>library</a:t>
            </a:r>
            <a:r>
              <a:rPr>
                <a:latin typeface="Courier"/>
              </a:rPr>
              <a:t>(dplyr)</a:t>
            </a:r>
            <a:br/>
            <a:br/>
            <a:r>
              <a:rPr>
                <a:latin typeface="Courier"/>
              </a:rPr>
              <a:t>referrals </a:t>
            </a:r>
            <a:r>
              <a:rPr>
                <a:solidFill>
                  <a:srgbClr val="4070A0"/>
                </a:solidFill>
                <a:latin typeface="Courier"/>
              </a:rPr>
              <a:t>|&gt;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summarise</a:t>
            </a:r>
            <a:r>
              <a:rPr>
                <a:latin typeface="Courier"/>
              </a:rPr>
              <a:t>(</a:t>
            </a:r>
            <a:br/>
            <a:r>
              <a:rPr>
                <a:latin typeface="Courier"/>
              </a:rPr>
              <a:t>  </a:t>
            </a:r>
            <a:r>
              <a:rPr>
                <a:solidFill>
                  <a:srgbClr val="7D9029"/>
                </a:solidFill>
                <a:latin typeface="Courier"/>
              </a:rPr>
              <a:t>n 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n</a:t>
            </a:r>
            <a:r>
              <a:rPr>
                <a:latin typeface="Courier"/>
              </a:rPr>
              <a:t>(),</a:t>
            </a:r>
            <a:br/>
            <a:r>
              <a:rPr>
                <a:latin typeface="Courier"/>
              </a:rPr>
              <a:t>  </a:t>
            </a:r>
            <a:r>
              <a:rPr>
                <a:solidFill>
                  <a:srgbClr val="7D9029"/>
                </a:solidFill>
                <a:latin typeface="Courier"/>
              </a:rPr>
              <a:t>consented 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sum</a:t>
            </a:r>
            <a:r>
              <a:rPr>
                <a:latin typeface="Courier"/>
              </a:rPr>
              <a:t>(consent_to_refer),</a:t>
            </a:r>
            <a:br/>
            <a:r>
              <a:rPr>
                <a:latin typeface="Courier"/>
              </a:rPr>
              <a:t>  </a:t>
            </a:r>
            <a:r>
              <a:rPr>
                <a:solidFill>
                  <a:srgbClr val="7D9029"/>
                </a:solidFill>
                <a:latin typeface="Courier"/>
              </a:rPr>
              <a:t>made 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sum</a:t>
            </a:r>
            <a:r>
              <a:rPr>
                <a:latin typeface="Courier"/>
              </a:rPr>
              <a:t>(consent_to_refer </a:t>
            </a:r>
            <a:r>
              <a:rPr>
                <a:solidFill>
                  <a:srgbClr val="4070A0"/>
                </a:solidFill>
                <a:latin typeface="Courier"/>
              </a:rPr>
              <a:t>&amp;</a:t>
            </a:r>
            <a:r>
              <a:rPr>
                <a:latin typeface="Courier"/>
              </a:rPr>
              <a:t> referral_made),</a:t>
            </a:r>
            <a:br/>
            <a:r>
              <a:rPr>
                <a:latin typeface="Courier"/>
              </a:rPr>
              <a:t>  </a:t>
            </a:r>
            <a:r>
              <a:rPr>
                <a:solidFill>
                  <a:srgbClr val="7D9029"/>
                </a:solidFill>
                <a:latin typeface="Courier"/>
              </a:rPr>
              <a:t>accepted 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sum</a:t>
            </a:r>
            <a:r>
              <a:rPr>
                <a:latin typeface="Courier"/>
              </a:rPr>
              <a:t>(referral_made </a:t>
            </a:r>
            <a:r>
              <a:rPr>
                <a:solidFill>
                  <a:srgbClr val="4070A0"/>
                </a:solidFill>
                <a:latin typeface="Courier"/>
              </a:rPr>
              <a:t>&amp;</a:t>
            </a:r>
            <a:r>
              <a:rPr>
                <a:latin typeface="Courier"/>
              </a:rPr>
              <a:t> referral_accepted),</a:t>
            </a:r>
            <a:br/>
            <a:r>
              <a:rPr>
                <a:latin typeface="Courier"/>
              </a:rPr>
              <a:t>  </a:t>
            </a:r>
            <a:r>
              <a:rPr>
                <a:solidFill>
                  <a:srgbClr val="7D9029"/>
                </a:solidFill>
                <a:latin typeface="Courier"/>
              </a:rPr>
              <a:t>reached 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sum</a:t>
            </a:r>
            <a:r>
              <a:rPr>
                <a:latin typeface="Courier"/>
              </a:rPr>
              <a:t>(referral_accepted </a:t>
            </a:r>
            <a:r>
              <a:rPr>
                <a:solidFill>
                  <a:srgbClr val="4070A0"/>
                </a:solidFill>
                <a:latin typeface="Courier"/>
              </a:rPr>
              <a:t>&amp;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70A0"/>
                </a:solidFill>
                <a:latin typeface="Courier"/>
              </a:rPr>
              <a:t>!</a:t>
            </a:r>
            <a:r>
              <a:rPr>
                <a:solidFill>
                  <a:srgbClr val="06287E"/>
                </a:solidFill>
                <a:latin typeface="Courier"/>
              </a:rPr>
              <a:t>is.na</a:t>
            </a:r>
            <a:r>
              <a:rPr>
                <a:latin typeface="Courier"/>
              </a:rPr>
              <a:t>(days_to_first_service))</a:t>
            </a:r>
            <a:br/>
            <a:r>
              <a:rPr>
                <a:latin typeface="Courier"/>
              </a:rPr>
              <a:t>)</a:t>
            </a:r>
          </a:p>
        </p:txBody>
      </p:sp>
    </p:spTree>
  </p:cSld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Find the gate, not the total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457200" y="1193800"/>
          <a:ext cx="8229600" cy="33909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Gate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Lost here</a:t>
                      </a: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Consent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11.5% — a decision, not a loss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 b="1"/>
                        <a:t>Referral made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 b="1"/>
                        <a:t>30.3%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 b="1"/>
                        <a:t>Referral accepted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 b="1"/>
                        <a:t>33.7%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Reached the service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5.3%</a:t>
                      </a:r>
                    </a:p>
                  </a:txBody>
                </a:tc>
              </a:tr>
            </a:tbl>
          </a:graphicData>
        </a:graphic>
      </p:graphicFrame>
    </p:spTree>
  </p:cSld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Find the gate, not the total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/>
              <a:t>The two middle gates lose almost everything — Once a referral is accepted, 94.7% of cases reach the service — the…</a:t>
            </a:r>
          </a:p>
        </p:txBody>
      </p:sp>
    </p:spTree>
  </p:cSld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Which service, and which area — In Python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urier"/>
              </a:rPr>
              <a:t>by_service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referrals.groupby(</a:t>
            </a:r>
            <a:r>
              <a:rPr>
                <a:solidFill>
                  <a:srgbClr val="4070A0"/>
                </a:solidFill>
                <a:latin typeface="Courier"/>
              </a:rPr>
              <a:t>"service_requested"</a:t>
            </a:r>
            <a:r>
              <a:rPr>
                <a:latin typeface="Courier"/>
              </a:rPr>
              <a:t>).</a:t>
            </a:r>
            <a:r>
              <a:rPr>
                <a:solidFill>
                  <a:srgbClr val="008000"/>
                </a:solidFill>
                <a:latin typeface="Courier"/>
              </a:rPr>
              <a:t>apply</a:t>
            </a:r>
            <a:r>
              <a:rPr>
                <a:latin typeface="Courier"/>
              </a:rPr>
              <a:t>(cascade,</a:t>
            </a:r>
            <a:br/>
            <a:r>
              <a:rPr>
                <a:latin typeface="Courier"/>
              </a:rPr>
              <a:t>                                                          include_groups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solidFill>
                  <a:srgbClr val="19177C"/>
                </a:solidFill>
                <a:latin typeface="Courier"/>
              </a:rPr>
              <a:t>False</a:t>
            </a:r>
            <a:r>
              <a:rPr>
                <a:latin typeface="Courier"/>
              </a:rPr>
              <a:t>)</a:t>
            </a:r>
            <a:br/>
            <a:r>
              <a:rPr>
                <a:latin typeface="Courier"/>
              </a:rPr>
              <a:t>by_service[</a:t>
            </a:r>
            <a:r>
              <a:rPr>
                <a:solidFill>
                  <a:srgbClr val="4070A0"/>
                </a:solidFill>
                <a:latin typeface="Courier"/>
              </a:rPr>
              <a:t>"completion"</a:t>
            </a:r>
            <a:r>
              <a:rPr>
                <a:latin typeface="Courier"/>
              </a:rPr>
              <a:t>]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by_service[</a:t>
            </a:r>
            <a:r>
              <a:rPr>
                <a:solidFill>
                  <a:srgbClr val="4070A0"/>
                </a:solidFill>
                <a:latin typeface="Courier"/>
              </a:rPr>
              <a:t>"reached"</a:t>
            </a:r>
            <a:r>
              <a:rPr>
                <a:latin typeface="Courier"/>
              </a:rPr>
              <a:t>] </a:t>
            </a:r>
            <a:r>
              <a:rPr>
                <a:solidFill>
                  <a:srgbClr val="666666"/>
                </a:solidFill>
                <a:latin typeface="Courier"/>
              </a:rPr>
              <a:t>/</a:t>
            </a:r>
            <a:r>
              <a:rPr>
                <a:latin typeface="Courier"/>
              </a:rPr>
              <a:t> by_service[</a:t>
            </a:r>
            <a:r>
              <a:rPr>
                <a:solidFill>
                  <a:srgbClr val="4070A0"/>
                </a:solidFill>
                <a:latin typeface="Courier"/>
              </a:rPr>
              <a:t>"consented"</a:t>
            </a:r>
            <a:r>
              <a:rPr>
                <a:latin typeface="Courier"/>
              </a:rPr>
              <a:t>]</a:t>
            </a:r>
            <a:br/>
            <a:r>
              <a:rPr>
                <a:solidFill>
                  <a:srgbClr val="008000"/>
                </a:solidFill>
                <a:latin typeface="Courier"/>
              </a:rPr>
              <a:t>print</a:t>
            </a:r>
            <a:r>
              <a:rPr>
                <a:latin typeface="Courier"/>
              </a:rPr>
              <a:t>((by_service[</a:t>
            </a:r>
            <a:r>
              <a:rPr>
                <a:solidFill>
                  <a:srgbClr val="4070A0"/>
                </a:solidFill>
                <a:latin typeface="Courier"/>
              </a:rPr>
              <a:t>"completion"</a:t>
            </a:r>
            <a:r>
              <a:rPr>
                <a:latin typeface="Courier"/>
              </a:rPr>
              <a:t>] </a:t>
            </a:r>
            <a:r>
              <a:rPr>
                <a:solidFill>
                  <a:srgbClr val="666666"/>
                </a:solidFill>
                <a:latin typeface="Courier"/>
              </a:rPr>
              <a:t>*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A070"/>
                </a:solidFill>
                <a:latin typeface="Courier"/>
              </a:rPr>
              <a:t>100</a:t>
            </a:r>
            <a:r>
              <a:rPr>
                <a:latin typeface="Courier"/>
              </a:rPr>
              <a:t>).</a:t>
            </a:r>
            <a:r>
              <a:rPr>
                <a:solidFill>
                  <a:srgbClr val="008000"/>
                </a:solidFill>
                <a:latin typeface="Courier"/>
              </a:rPr>
              <a:t>round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40A070"/>
                </a:solidFill>
                <a:latin typeface="Courier"/>
              </a:rPr>
              <a:t>1</a:t>
            </a:r>
            <a:r>
              <a:rPr>
                <a:latin typeface="Courier"/>
              </a:rPr>
              <a:t>).sort_values())</a:t>
            </a:r>
          </a:p>
        </p:txBody>
      </p:sp>
    </p:spTree>
  </p:cSld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Which service, and which area — In 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urier"/>
              </a:rPr>
              <a:t>referrals </a:t>
            </a:r>
            <a:r>
              <a:rPr>
                <a:solidFill>
                  <a:srgbClr val="4070A0"/>
                </a:solidFill>
                <a:latin typeface="Courier"/>
              </a:rPr>
              <a:t>|&gt;</a:t>
            </a:r>
            <a:br/>
            <a:r>
              <a:rPr>
                <a:latin typeface="Courier"/>
              </a:rPr>
              <a:t>  </a:t>
            </a:r>
            <a:r>
              <a:rPr>
                <a:solidFill>
                  <a:srgbClr val="06287E"/>
                </a:solidFill>
                <a:latin typeface="Courier"/>
              </a:rPr>
              <a:t>summarise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7D9029"/>
                </a:solidFill>
                <a:latin typeface="Courier"/>
              </a:rPr>
              <a:t>consented 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sum</a:t>
            </a:r>
            <a:r>
              <a:rPr>
                <a:latin typeface="Courier"/>
              </a:rPr>
              <a:t>(consent_to_refer),</a:t>
            </a:r>
            <a:br/>
            <a:r>
              <a:rPr>
                <a:latin typeface="Courier"/>
              </a:rPr>
              <a:t>            </a:t>
            </a:r>
            <a:r>
              <a:rPr>
                <a:solidFill>
                  <a:srgbClr val="7D9029"/>
                </a:solidFill>
                <a:latin typeface="Courier"/>
              </a:rPr>
              <a:t>reached 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sum</a:t>
            </a:r>
            <a:r>
              <a:rPr>
                <a:latin typeface="Courier"/>
              </a:rPr>
              <a:t>(referral_accepted </a:t>
            </a:r>
            <a:r>
              <a:rPr>
                <a:solidFill>
                  <a:srgbClr val="4070A0"/>
                </a:solidFill>
                <a:latin typeface="Courier"/>
              </a:rPr>
              <a:t>&amp;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70A0"/>
                </a:solidFill>
                <a:latin typeface="Courier"/>
              </a:rPr>
              <a:t>!</a:t>
            </a:r>
            <a:r>
              <a:rPr>
                <a:solidFill>
                  <a:srgbClr val="06287E"/>
                </a:solidFill>
                <a:latin typeface="Courier"/>
              </a:rPr>
              <a:t>is.na</a:t>
            </a:r>
            <a:r>
              <a:rPr>
                <a:latin typeface="Courier"/>
              </a:rPr>
              <a:t>(days_to_first_service)),</a:t>
            </a:r>
            <a:br/>
            <a:r>
              <a:rPr>
                <a:latin typeface="Courier"/>
              </a:rPr>
              <a:t>            </a:t>
            </a:r>
            <a:r>
              <a:rPr>
                <a:solidFill>
                  <a:srgbClr val="7D9029"/>
                </a:solidFill>
                <a:latin typeface="Courier"/>
              </a:rPr>
              <a:t>.by =</a:t>
            </a:r>
            <a:r>
              <a:rPr>
                <a:latin typeface="Courier"/>
              </a:rPr>
              <a:t> service_requested) </a:t>
            </a:r>
            <a:r>
              <a:rPr>
                <a:solidFill>
                  <a:srgbClr val="4070A0"/>
                </a:solidFill>
                <a:latin typeface="Courier"/>
              </a:rPr>
              <a:t>|&gt;</a:t>
            </a:r>
            <a:br/>
            <a:r>
              <a:rPr>
                <a:latin typeface="Courier"/>
              </a:rPr>
              <a:t>  </a:t>
            </a:r>
            <a:r>
              <a:rPr>
                <a:solidFill>
                  <a:srgbClr val="06287E"/>
                </a:solidFill>
                <a:latin typeface="Courier"/>
              </a:rPr>
              <a:t>mutate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7D9029"/>
                </a:solidFill>
                <a:latin typeface="Courier"/>
              </a:rPr>
              <a:t>completion =</a:t>
            </a:r>
            <a:r>
              <a:rPr>
                <a:latin typeface="Courier"/>
              </a:rPr>
              <a:t> reached </a:t>
            </a:r>
            <a:r>
              <a:rPr>
                <a:solidFill>
                  <a:srgbClr val="4070A0"/>
                </a:solidFill>
                <a:latin typeface="Courier"/>
              </a:rPr>
              <a:t>/</a:t>
            </a:r>
            <a:r>
              <a:rPr>
                <a:latin typeface="Courier"/>
              </a:rPr>
              <a:t> consented) </a:t>
            </a:r>
            <a:r>
              <a:rPr>
                <a:solidFill>
                  <a:srgbClr val="4070A0"/>
                </a:solidFill>
                <a:latin typeface="Courier"/>
              </a:rPr>
              <a:t>|&gt;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arrange</a:t>
            </a:r>
            <a:r>
              <a:rPr>
                <a:latin typeface="Courier"/>
              </a:rPr>
              <a:t>(completion)</a:t>
            </a:r>
          </a:p>
        </p:txBody>
      </p:sp>
    </p:spTree>
  </p:cSld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Which service, and which area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457200" y="1193800"/>
          <a:ext cx="8229600" cy="33909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/>
                <a:gridCol w="2057400"/>
                <a:gridCol w="2057400"/>
                <a:gridCol w="2057400"/>
              </a:tblGrid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Service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Completion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Referral made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Accepted</a:t>
                      </a: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 b="1"/>
                        <a:t>Livelihood support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 b="1"/>
                        <a:t>20.7%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49%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47%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Legal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30.0%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61%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50%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Safety and security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33.8%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61%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58%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Psychosocial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53.2%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77%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72%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 b="1"/>
                        <a:t>Health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 b="1"/>
                        <a:t>57.6%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81%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76%</a:t>
                      </a:r>
                    </a:p>
                  </a:txBody>
                </a:tc>
              </a:tr>
            </a:tbl>
          </a:graphicData>
        </a:graphic>
      </p:graphicFrame>
    </p:spTree>
  </p:cSld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Which service, and which area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/>
              <a:t>Livelihood support completes at a third of the rate health does — and it fails at both middle gates equally — half the…</a:t>
            </a:r>
          </a:p>
        </p:txBody>
      </p:sp>
    </p:spTree>
  </p:cSld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The gap that matters — In Python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urier"/>
              </a:rPr>
              <a:t>disability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referrals[</a:t>
            </a:r>
            <a:r>
              <a:rPr>
                <a:solidFill>
                  <a:srgbClr val="4070A0"/>
                </a:solidFill>
                <a:latin typeface="Courier"/>
              </a:rPr>
              <a:t>"disability_reported"</a:t>
            </a:r>
            <a:r>
              <a:rPr>
                <a:latin typeface="Courier"/>
              </a:rPr>
              <a:t>].isin([</a:t>
            </a:r>
            <a:r>
              <a:rPr>
                <a:solidFill>
                  <a:srgbClr val="19177C"/>
                </a:solidFill>
                <a:latin typeface="Courier"/>
              </a:rPr>
              <a:t>True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70A0"/>
                </a:solidFill>
                <a:latin typeface="Courier"/>
              </a:rPr>
              <a:t>"true"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70A0"/>
                </a:solidFill>
                <a:latin typeface="Courier"/>
              </a:rPr>
              <a:t>"Yes"</a:t>
            </a:r>
            <a:r>
              <a:rPr>
                <a:latin typeface="Courier"/>
              </a:rPr>
              <a:t>])</a:t>
            </a:r>
            <a:br/>
            <a:r>
              <a:rPr>
                <a:latin typeface="Courier"/>
              </a:rPr>
              <a:t>no_disability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referrals[</a:t>
            </a:r>
            <a:r>
              <a:rPr>
                <a:solidFill>
                  <a:srgbClr val="4070A0"/>
                </a:solidFill>
                <a:latin typeface="Courier"/>
              </a:rPr>
              <a:t>"disability_reported"</a:t>
            </a:r>
            <a:r>
              <a:rPr>
                <a:latin typeface="Courier"/>
              </a:rPr>
              <a:t>].isin([</a:t>
            </a:r>
            <a:r>
              <a:rPr>
                <a:solidFill>
                  <a:srgbClr val="19177C"/>
                </a:solidFill>
                <a:latin typeface="Courier"/>
              </a:rPr>
              <a:t>False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70A0"/>
                </a:solidFill>
                <a:latin typeface="Courier"/>
              </a:rPr>
              <a:t>"false"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70A0"/>
                </a:solidFill>
                <a:latin typeface="Courier"/>
              </a:rPr>
              <a:t>"No"</a:t>
            </a:r>
            <a:r>
              <a:rPr>
                <a:latin typeface="Courier"/>
              </a:rPr>
              <a:t>])</a:t>
            </a:r>
            <a:br/>
            <a:br/>
            <a:r>
              <a:rPr b="1">
                <a:solidFill>
                  <a:srgbClr val="007020"/>
                </a:solidFill>
                <a:latin typeface="Courier"/>
              </a:rPr>
              <a:t>for</a:t>
            </a:r>
            <a:r>
              <a:rPr>
                <a:latin typeface="Courier"/>
              </a:rPr>
              <a:t> label, mask </a:t>
            </a:r>
            <a:r>
              <a:rPr b="1">
                <a:solidFill>
                  <a:srgbClr val="007020"/>
                </a:solidFill>
                <a:latin typeface="Courier"/>
              </a:rPr>
              <a:t>in</a:t>
            </a:r>
            <a:r>
              <a:rPr>
                <a:latin typeface="Courier"/>
              </a:rPr>
              <a:t> [(</a:t>
            </a:r>
            <a:r>
              <a:rPr>
                <a:solidFill>
                  <a:srgbClr val="4070A0"/>
                </a:solidFill>
                <a:latin typeface="Courier"/>
              </a:rPr>
              <a:t>"reported"</a:t>
            </a:r>
            <a:r>
              <a:rPr>
                <a:latin typeface="Courier"/>
              </a:rPr>
              <a:t>, disability), (</a:t>
            </a:r>
            <a:r>
              <a:rPr>
                <a:solidFill>
                  <a:srgbClr val="4070A0"/>
                </a:solidFill>
                <a:latin typeface="Courier"/>
              </a:rPr>
              <a:t>"not reported"</a:t>
            </a:r>
            <a:r>
              <a:rPr>
                <a:latin typeface="Courier"/>
              </a:rPr>
              <a:t>, no_disability)]:</a:t>
            </a:r>
            <a:br/>
            <a:r>
              <a:rPr>
                <a:latin typeface="Courier"/>
              </a:rPr>
              <a:t>    row 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latin typeface="Courier"/>
              </a:rPr>
              <a:t> cascade(referrals[mask])</a:t>
            </a:r>
            <a:br/>
            <a:r>
              <a:rPr>
                <a:latin typeface="Courier"/>
              </a:rPr>
              <a:t>    </a:t>
            </a:r>
            <a:r>
              <a:rPr>
                <a:solidFill>
                  <a:srgbClr val="008000"/>
                </a:solidFill>
                <a:latin typeface="Courier"/>
              </a:rPr>
              <a:t>print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BB6688"/>
                </a:solidFill>
                <a:latin typeface="Courier"/>
              </a:rPr>
              <a:t>f"</a:t>
            </a:r>
            <a:r>
              <a:rPr>
                <a:solidFill>
                  <a:srgbClr val="4070A0"/>
                </a:solidFill>
                <a:latin typeface="Courier"/>
              </a:rPr>
              <a:t>{</a:t>
            </a:r>
            <a:r>
              <a:rPr>
                <a:latin typeface="Courier"/>
              </a:rPr>
              <a:t>label</a:t>
            </a:r>
            <a:r>
              <a:rPr>
                <a:solidFill>
                  <a:srgbClr val="4070A0"/>
                </a:solidFill>
                <a:latin typeface="Courier"/>
              </a:rPr>
              <a:t>:14}</a:t>
            </a:r>
            <a:r>
              <a:rPr>
                <a:solidFill>
                  <a:srgbClr val="BB6688"/>
                </a:solidFill>
                <a:latin typeface="Courier"/>
              </a:rPr>
              <a:t> n=</a:t>
            </a:r>
            <a:r>
              <a:rPr>
                <a:solidFill>
                  <a:srgbClr val="4070A0"/>
                </a:solidFill>
                <a:latin typeface="Courier"/>
              </a:rPr>
              <a:t>{</a:t>
            </a:r>
            <a:r>
              <a:rPr>
                <a:latin typeface="Courier"/>
              </a:rPr>
              <a:t>row[</a:t>
            </a:r>
            <a:r>
              <a:rPr>
                <a:solidFill>
                  <a:srgbClr val="4070A0"/>
                </a:solidFill>
                <a:latin typeface="Courier"/>
              </a:rPr>
              <a:t>'n'</a:t>
            </a:r>
            <a:r>
              <a:rPr>
                <a:latin typeface="Courier"/>
              </a:rPr>
              <a:t>]</a:t>
            </a:r>
            <a:r>
              <a:rPr>
                <a:solidFill>
                  <a:srgbClr val="4070A0"/>
                </a:solidFill>
                <a:latin typeface="Courier"/>
              </a:rPr>
              <a:t>:&gt;5}</a:t>
            </a:r>
            <a:r>
              <a:rPr>
                <a:solidFill>
                  <a:srgbClr val="BB6688"/>
                </a:solidFill>
                <a:latin typeface="Courier"/>
              </a:rPr>
              <a:t>  "</a:t>
            </a:r>
            <a:br/>
            <a:r>
              <a:rPr>
                <a:latin typeface="Courier"/>
              </a:rPr>
              <a:t>          </a:t>
            </a:r>
            <a:r>
              <a:rPr>
                <a:solidFill>
                  <a:srgbClr val="BB6688"/>
                </a:solidFill>
                <a:latin typeface="Courier"/>
              </a:rPr>
              <a:t>f"consent </a:t>
            </a:r>
            <a:r>
              <a:rPr>
                <a:solidFill>
                  <a:srgbClr val="4070A0"/>
                </a:solidFill>
                <a:latin typeface="Courier"/>
              </a:rPr>
              <a:t>{</a:t>
            </a:r>
            <a:r>
              <a:rPr>
                <a:latin typeface="Courier"/>
              </a:rPr>
              <a:t>row[</a:t>
            </a:r>
            <a:r>
              <a:rPr>
                <a:solidFill>
                  <a:srgbClr val="4070A0"/>
                </a:solidFill>
                <a:latin typeface="Courier"/>
              </a:rPr>
              <a:t>'consented'</a:t>
            </a:r>
            <a:r>
              <a:rPr>
                <a:latin typeface="Courier"/>
              </a:rPr>
              <a:t>] </a:t>
            </a:r>
            <a:r>
              <a:rPr>
                <a:solidFill>
                  <a:srgbClr val="666666"/>
                </a:solidFill>
                <a:latin typeface="Courier"/>
              </a:rPr>
              <a:t>/</a:t>
            </a:r>
            <a:r>
              <a:rPr>
                <a:latin typeface="Courier"/>
              </a:rPr>
              <a:t> row[</a:t>
            </a:r>
            <a:r>
              <a:rPr>
                <a:solidFill>
                  <a:srgbClr val="4070A0"/>
                </a:solidFill>
                <a:latin typeface="Courier"/>
              </a:rPr>
              <a:t>'n'</a:t>
            </a:r>
            <a:r>
              <a:rPr>
                <a:latin typeface="Courier"/>
              </a:rPr>
              <a:t>]</a:t>
            </a:r>
            <a:r>
              <a:rPr>
                <a:solidFill>
                  <a:srgbClr val="4070A0"/>
                </a:solidFill>
                <a:latin typeface="Courier"/>
              </a:rPr>
              <a:t>:.1%}</a:t>
            </a:r>
            <a:r>
              <a:rPr>
                <a:solidFill>
                  <a:srgbClr val="BB6688"/>
                </a:solidFill>
                <a:latin typeface="Courier"/>
              </a:rPr>
              <a:t>  "</a:t>
            </a:r>
            <a:br/>
            <a:r>
              <a:rPr>
                <a:latin typeface="Courier"/>
              </a:rPr>
              <a:t>          </a:t>
            </a:r>
            <a:r>
              <a:rPr>
                <a:solidFill>
                  <a:srgbClr val="BB6688"/>
                </a:solidFill>
                <a:latin typeface="Courier"/>
              </a:rPr>
              <a:t>f"made </a:t>
            </a:r>
            <a:r>
              <a:rPr>
                <a:solidFill>
                  <a:srgbClr val="4070A0"/>
                </a:solidFill>
                <a:latin typeface="Courier"/>
              </a:rPr>
              <a:t>{</a:t>
            </a:r>
            <a:r>
              <a:rPr>
                <a:latin typeface="Courier"/>
              </a:rPr>
              <a:t>row[</a:t>
            </a:r>
            <a:r>
              <a:rPr>
                <a:solidFill>
                  <a:srgbClr val="4070A0"/>
                </a:solidFill>
                <a:latin typeface="Courier"/>
              </a:rPr>
              <a:t>'made'</a:t>
            </a:r>
            <a:r>
              <a:rPr>
                <a:latin typeface="Courier"/>
              </a:rPr>
              <a:t>] </a:t>
            </a:r>
            <a:r>
              <a:rPr>
                <a:solidFill>
                  <a:srgbClr val="666666"/>
                </a:solidFill>
                <a:latin typeface="Courier"/>
              </a:rPr>
              <a:t>/</a:t>
            </a:r>
            <a:r>
              <a:rPr>
                <a:latin typeface="Courier"/>
              </a:rPr>
              <a:t> row[</a:t>
            </a:r>
            <a:r>
              <a:rPr>
                <a:solidFill>
                  <a:srgbClr val="4070A0"/>
                </a:solidFill>
                <a:latin typeface="Courier"/>
              </a:rPr>
              <a:t>'consented'</a:t>
            </a:r>
            <a:r>
              <a:rPr>
                <a:latin typeface="Courier"/>
              </a:rPr>
              <a:t>]</a:t>
            </a:r>
            <a:r>
              <a:rPr>
                <a:solidFill>
                  <a:srgbClr val="4070A0"/>
                </a:solidFill>
                <a:latin typeface="Courier"/>
              </a:rPr>
              <a:t>:.1%}</a:t>
            </a:r>
            <a:r>
              <a:rPr>
                <a:solidFill>
                  <a:srgbClr val="BB6688"/>
                </a:solidFill>
                <a:latin typeface="Courier"/>
              </a:rPr>
              <a:t>  "</a:t>
            </a:r>
            <a:br/>
            <a:r>
              <a:rPr>
                <a:latin typeface="Courier"/>
              </a:rPr>
              <a:t>          </a:t>
            </a:r>
            <a:r>
              <a:rPr>
                <a:solidFill>
                  <a:srgbClr val="BB6688"/>
                </a:solidFill>
                <a:latin typeface="Courier"/>
              </a:rPr>
              <a:t>f"accepted </a:t>
            </a:r>
            <a:r>
              <a:rPr>
                <a:solidFill>
                  <a:srgbClr val="4070A0"/>
                </a:solidFill>
                <a:latin typeface="Courier"/>
              </a:rPr>
              <a:t>{</a:t>
            </a:r>
            <a:r>
              <a:rPr>
                <a:latin typeface="Courier"/>
              </a:rPr>
              <a:t>row[</a:t>
            </a:r>
            <a:r>
              <a:rPr>
                <a:solidFill>
                  <a:srgbClr val="4070A0"/>
                </a:solidFill>
                <a:latin typeface="Courier"/>
              </a:rPr>
              <a:t>'accepted'</a:t>
            </a:r>
            <a:r>
              <a:rPr>
                <a:latin typeface="Courier"/>
              </a:rPr>
              <a:t>] </a:t>
            </a:r>
            <a:r>
              <a:rPr>
                <a:solidFill>
                  <a:srgbClr val="666666"/>
                </a:solidFill>
                <a:latin typeface="Courier"/>
              </a:rPr>
              <a:t>/</a:t>
            </a:r>
            <a:r>
              <a:rPr>
                <a:latin typeface="Courier"/>
              </a:rPr>
              <a:t> row[</a:t>
            </a:r>
            <a:r>
              <a:rPr>
                <a:solidFill>
                  <a:srgbClr val="4070A0"/>
                </a:solidFill>
                <a:latin typeface="Courier"/>
              </a:rPr>
              <a:t>'made'</a:t>
            </a:r>
            <a:r>
              <a:rPr>
                <a:latin typeface="Courier"/>
              </a:rPr>
              <a:t>]</a:t>
            </a:r>
            <a:r>
              <a:rPr>
                <a:solidFill>
                  <a:srgbClr val="4070A0"/>
                </a:solidFill>
                <a:latin typeface="Courier"/>
              </a:rPr>
              <a:t>:.1%}</a:t>
            </a:r>
            <a:r>
              <a:rPr>
                <a:solidFill>
                  <a:srgbClr val="BB6688"/>
                </a:solidFill>
                <a:latin typeface="Courier"/>
              </a:rPr>
              <a:t>  "</a:t>
            </a:r>
            <a:br/>
            <a:r>
              <a:rPr>
                <a:latin typeface="Courier"/>
              </a:rPr>
              <a:t>          </a:t>
            </a:r>
            <a:r>
              <a:rPr>
                <a:solidFill>
                  <a:srgbClr val="BB6688"/>
                </a:solidFill>
                <a:latin typeface="Courier"/>
              </a:rPr>
              <a:t>f"→ </a:t>
            </a:r>
            <a:r>
              <a:rPr>
                <a:solidFill>
                  <a:srgbClr val="4070A0"/>
                </a:solidFill>
                <a:latin typeface="Courier"/>
              </a:rPr>
              <a:t>{</a:t>
            </a:r>
            <a:r>
              <a:rPr>
                <a:latin typeface="Courier"/>
              </a:rPr>
              <a:t>row[</a:t>
            </a:r>
            <a:r>
              <a:rPr>
                <a:solidFill>
                  <a:srgbClr val="4070A0"/>
                </a:solidFill>
                <a:latin typeface="Courier"/>
              </a:rPr>
              <a:t>'reached'</a:t>
            </a:r>
            <a:r>
              <a:rPr>
                <a:latin typeface="Courier"/>
              </a:rPr>
              <a:t>] </a:t>
            </a:r>
            <a:r>
              <a:rPr>
                <a:solidFill>
                  <a:srgbClr val="666666"/>
                </a:solidFill>
                <a:latin typeface="Courier"/>
              </a:rPr>
              <a:t>/</a:t>
            </a:r>
            <a:r>
              <a:rPr>
                <a:latin typeface="Courier"/>
              </a:rPr>
              <a:t> row[</a:t>
            </a:r>
            <a:r>
              <a:rPr>
                <a:solidFill>
                  <a:srgbClr val="4070A0"/>
                </a:solidFill>
                <a:latin typeface="Courier"/>
              </a:rPr>
              <a:t>'consented'</a:t>
            </a:r>
            <a:r>
              <a:rPr>
                <a:latin typeface="Courier"/>
              </a:rPr>
              <a:t>]</a:t>
            </a:r>
            <a:r>
              <a:rPr>
                <a:solidFill>
                  <a:srgbClr val="4070A0"/>
                </a:solidFill>
                <a:latin typeface="Courier"/>
              </a:rPr>
              <a:t>:.1%}</a:t>
            </a:r>
            <a:r>
              <a:rPr>
                <a:solidFill>
                  <a:srgbClr val="BB6688"/>
                </a:solidFill>
                <a:latin typeface="Courier"/>
              </a:rPr>
              <a:t>"</a:t>
            </a:r>
            <a:r>
              <a:rPr>
                <a:latin typeface="Courier"/>
              </a:rPr>
              <a:t>)</a:t>
            </a:r>
          </a:p>
        </p:txBody>
      </p:sp>
    </p:spTree>
  </p:cSld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The gap that matters — In 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urier"/>
              </a:rPr>
              <a:t>referrals </a:t>
            </a:r>
            <a:r>
              <a:rPr>
                <a:solidFill>
                  <a:srgbClr val="4070A0"/>
                </a:solidFill>
                <a:latin typeface="Courier"/>
              </a:rPr>
              <a:t>|&gt;</a:t>
            </a:r>
            <a:br/>
            <a:r>
              <a:rPr>
                <a:latin typeface="Courier"/>
              </a:rPr>
              <a:t>  </a:t>
            </a:r>
            <a:r>
              <a:rPr>
                <a:solidFill>
                  <a:srgbClr val="06287E"/>
                </a:solidFill>
                <a:latin typeface="Courier"/>
              </a:rPr>
              <a:t>mutate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7D9029"/>
                </a:solidFill>
                <a:latin typeface="Courier"/>
              </a:rPr>
              <a:t>disability =</a:t>
            </a:r>
            <a:r>
              <a:rPr>
                <a:latin typeface="Courier"/>
              </a:rPr>
              <a:t> disability_reported </a:t>
            </a:r>
            <a:r>
              <a:rPr>
                <a:solidFill>
                  <a:srgbClr val="4070A0"/>
                </a:solidFill>
                <a:latin typeface="Courier"/>
              </a:rPr>
              <a:t>%in%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c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4070A0"/>
                </a:solidFill>
                <a:latin typeface="Courier"/>
              </a:rPr>
              <a:t>"true"</a:t>
            </a:r>
            <a:r>
              <a:rPr>
                <a:latin typeface="Courier"/>
              </a:rPr>
              <a:t>, </a:t>
            </a:r>
            <a:r>
              <a:rPr>
                <a:solidFill>
                  <a:srgbClr val="4070A0"/>
                </a:solidFill>
                <a:latin typeface="Courier"/>
              </a:rPr>
              <a:t>"Yes"</a:t>
            </a:r>
            <a:r>
              <a:rPr>
                <a:latin typeface="Courier"/>
              </a:rPr>
              <a:t>)) </a:t>
            </a:r>
            <a:r>
              <a:rPr>
                <a:solidFill>
                  <a:srgbClr val="4070A0"/>
                </a:solidFill>
                <a:latin typeface="Courier"/>
              </a:rPr>
              <a:t>|&gt;</a:t>
            </a:r>
            <a:br/>
            <a:r>
              <a:rPr>
                <a:latin typeface="Courier"/>
              </a:rPr>
              <a:t>  </a:t>
            </a:r>
            <a:r>
              <a:rPr>
                <a:solidFill>
                  <a:srgbClr val="06287E"/>
                </a:solidFill>
                <a:latin typeface="Courier"/>
              </a:rPr>
              <a:t>summarise</a:t>
            </a:r>
            <a:r>
              <a:rPr>
                <a:latin typeface="Courier"/>
              </a:rPr>
              <a:t>(</a:t>
            </a:r>
            <a:r>
              <a:rPr>
                <a:solidFill>
                  <a:srgbClr val="7D9029"/>
                </a:solidFill>
                <a:latin typeface="Courier"/>
              </a:rPr>
              <a:t>n 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n</a:t>
            </a:r>
            <a:r>
              <a:rPr>
                <a:latin typeface="Courier"/>
              </a:rPr>
              <a:t>(), </a:t>
            </a:r>
            <a:r>
              <a:rPr>
                <a:solidFill>
                  <a:srgbClr val="7D9029"/>
                </a:solidFill>
                <a:latin typeface="Courier"/>
              </a:rPr>
              <a:t>consented 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sum</a:t>
            </a:r>
            <a:r>
              <a:rPr>
                <a:latin typeface="Courier"/>
              </a:rPr>
              <a:t>(consent_to_refer),</a:t>
            </a:r>
            <a:br/>
            <a:r>
              <a:rPr>
                <a:latin typeface="Courier"/>
              </a:rPr>
              <a:t>            </a:t>
            </a:r>
            <a:r>
              <a:rPr>
                <a:solidFill>
                  <a:srgbClr val="7D9029"/>
                </a:solidFill>
                <a:latin typeface="Courier"/>
              </a:rPr>
              <a:t>made 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sum</a:t>
            </a:r>
            <a:r>
              <a:rPr>
                <a:latin typeface="Courier"/>
              </a:rPr>
              <a:t>(consent_to_refer </a:t>
            </a:r>
            <a:r>
              <a:rPr>
                <a:solidFill>
                  <a:srgbClr val="4070A0"/>
                </a:solidFill>
                <a:latin typeface="Courier"/>
              </a:rPr>
              <a:t>&amp;</a:t>
            </a:r>
            <a:r>
              <a:rPr>
                <a:latin typeface="Courier"/>
              </a:rPr>
              <a:t> referral_made),</a:t>
            </a:r>
            <a:br/>
            <a:r>
              <a:rPr>
                <a:latin typeface="Courier"/>
              </a:rPr>
              <a:t>            </a:t>
            </a:r>
            <a:r>
              <a:rPr>
                <a:solidFill>
                  <a:srgbClr val="7D9029"/>
                </a:solidFill>
                <a:latin typeface="Courier"/>
              </a:rPr>
              <a:t>accepted 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sum</a:t>
            </a:r>
            <a:r>
              <a:rPr>
                <a:latin typeface="Courier"/>
              </a:rPr>
              <a:t>(referral_made </a:t>
            </a:r>
            <a:r>
              <a:rPr>
                <a:solidFill>
                  <a:srgbClr val="4070A0"/>
                </a:solidFill>
                <a:latin typeface="Courier"/>
              </a:rPr>
              <a:t>&amp;</a:t>
            </a:r>
            <a:r>
              <a:rPr>
                <a:latin typeface="Courier"/>
              </a:rPr>
              <a:t> referral_accepted),</a:t>
            </a:r>
            <a:br/>
            <a:r>
              <a:rPr>
                <a:latin typeface="Courier"/>
              </a:rPr>
              <a:t>            </a:t>
            </a:r>
            <a:r>
              <a:rPr>
                <a:solidFill>
                  <a:srgbClr val="7D9029"/>
                </a:solidFill>
                <a:latin typeface="Courier"/>
              </a:rPr>
              <a:t>reached =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sum</a:t>
            </a:r>
            <a:r>
              <a:rPr>
                <a:latin typeface="Courier"/>
              </a:rPr>
              <a:t>(referral_accepted </a:t>
            </a:r>
            <a:r>
              <a:rPr>
                <a:solidFill>
                  <a:srgbClr val="4070A0"/>
                </a:solidFill>
                <a:latin typeface="Courier"/>
              </a:rPr>
              <a:t>&amp;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4070A0"/>
                </a:solidFill>
                <a:latin typeface="Courier"/>
              </a:rPr>
              <a:t>!</a:t>
            </a:r>
            <a:r>
              <a:rPr>
                <a:solidFill>
                  <a:srgbClr val="06287E"/>
                </a:solidFill>
                <a:latin typeface="Courier"/>
              </a:rPr>
              <a:t>is.na</a:t>
            </a:r>
            <a:r>
              <a:rPr>
                <a:latin typeface="Courier"/>
              </a:rPr>
              <a:t>(days_to_first_service)),</a:t>
            </a:r>
            <a:br/>
            <a:r>
              <a:rPr>
                <a:latin typeface="Courier"/>
              </a:rPr>
              <a:t>            </a:t>
            </a:r>
            <a:r>
              <a:rPr>
                <a:solidFill>
                  <a:srgbClr val="7D9029"/>
                </a:solidFill>
                <a:latin typeface="Courier"/>
              </a:rPr>
              <a:t>.by =</a:t>
            </a:r>
            <a:r>
              <a:rPr>
                <a:latin typeface="Courier"/>
              </a:rPr>
              <a:t> disability)</a:t>
            </a:r>
          </a:p>
        </p:txBody>
      </p:sp>
    </p:spTree>
  </p:cSld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The gap that matters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457200" y="1193800"/>
          <a:ext cx="8229600" cy="33909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71600"/>
                <a:gridCol w="1371600"/>
                <a:gridCol w="1371600"/>
                <a:gridCol w="1371600"/>
                <a:gridCol w="1371600"/>
                <a:gridCol w="1371600"/>
              </a:tblGrid>
              <a:tr h="0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Consent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Referral made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Accepted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Completion</a:t>
                      </a:r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Disability reported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227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89.0%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 b="1"/>
                        <a:t>54.5%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 b="1"/>
                        <a:t>56.4%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 b="1"/>
                        <a:t>26.7%</a:t>
                      </a:r>
                    </a:p>
                  </a:txBody>
                </a:tc>
              </a:tr>
              <a:tr h="0"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Not reported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1,623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88.5%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71.9%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67.3%</a:t>
                      </a:r>
                    </a:p>
                  </a:txBody>
                </a:tc>
                <a:tc>
                  <a:txBody>
                    <a:bodyPr/>
                    <a:lstStyle/>
                    <a:p>
                      <a:pPr lvl="0" indent="0" marL="0">
                        <a:buNone/>
                      </a:pPr>
                      <a:r>
                        <a:rPr/>
                        <a:t>46.2%</a:t>
                      </a:r>
                    </a:p>
                  </a:txBody>
                </a:tc>
              </a:tr>
            </a:tbl>
          </a:graphicData>
        </a:graphic>
      </p:graphicFrame>
    </p:spTree>
  </p:cSld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The gap that matters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/>
              <a:t>Consent is identical — 89.0% against 88.5% — People with disabilities are exactly as willing to be referred</a:t>
            </a:r>
          </a:p>
          <a:p>
            <a:pPr lvl="0"/>
            <a:r>
              <a:rPr/>
              <a:t>Locating the gap at a specific gate turns an observation into an action — “Outcomes are worse for people with…</a:t>
            </a:r>
          </a:p>
        </p:txBody>
      </p:sp>
    </p:spTree>
  </p:cSld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Before publishing it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/>
              <a:t>The disability column has four values — One area recorded </a:t>
            </a:r>
            <a:r>
              <a:rPr>
                <a:latin typeface="Courier"/>
              </a:rPr>
              <a:t>Yes</a:t>
            </a:r>
            <a:r>
              <a:rPr/>
              <a:t> and </a:t>
            </a:r>
            <a:r>
              <a:rPr>
                <a:latin typeface="Courier"/>
              </a:rPr>
              <a:t>No</a:t>
            </a:r>
            <a:r>
              <a:rPr/>
              <a:t> instead of </a:t>
            </a:r>
            <a:r>
              <a:rPr>
                <a:latin typeface="Courier"/>
              </a:rPr>
              <a:t>true</a:t>
            </a:r>
            <a:r>
              <a:rPr/>
              <a:t> and </a:t>
            </a:r>
            <a:r>
              <a:rPr>
                <a:latin typeface="Courier"/>
              </a:rPr>
              <a:t>false</a:t>
            </a:r>
            <a:r>
              <a:rPr/>
              <a:t>, so a naive…</a:t>
            </a:r>
          </a:p>
        </p:txBody>
      </p:sp>
    </p:spTree>
  </p:cSld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Before publishing it — In Python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solidFill>
                  <a:srgbClr val="008000"/>
                </a:solidFill>
                <a:latin typeface="Courier"/>
              </a:rPr>
              <a:t>print</a:t>
            </a:r>
            <a:r>
              <a:rPr>
                <a:latin typeface="Courier"/>
              </a:rPr>
              <a:t>(referrals[</a:t>
            </a:r>
            <a:r>
              <a:rPr>
                <a:solidFill>
                  <a:srgbClr val="4070A0"/>
                </a:solidFill>
                <a:latin typeface="Courier"/>
              </a:rPr>
              <a:t>"disability_reported"</a:t>
            </a:r>
            <a:r>
              <a:rPr>
                <a:latin typeface="Courier"/>
              </a:rPr>
              <a:t>].value_counts(dropna</a:t>
            </a:r>
            <a:r>
              <a:rPr>
                <a:solidFill>
                  <a:srgbClr val="666666"/>
                </a:solidFill>
                <a:latin typeface="Courier"/>
              </a:rPr>
              <a:t>=</a:t>
            </a:r>
            <a:r>
              <a:rPr>
                <a:solidFill>
                  <a:srgbClr val="19177C"/>
                </a:solidFill>
                <a:latin typeface="Courier"/>
              </a:rPr>
              <a:t>False</a:t>
            </a:r>
            <a:r>
              <a:rPr>
                <a:latin typeface="Courier"/>
              </a:rPr>
              <a:t>))</a:t>
            </a:r>
          </a:p>
        </p:txBody>
      </p:sp>
    </p:spTree>
  </p:cSld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Before publishing it — In 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urier"/>
              </a:rPr>
              <a:t>referrals </a:t>
            </a:r>
            <a:r>
              <a:rPr>
                <a:solidFill>
                  <a:srgbClr val="4070A0"/>
                </a:solidFill>
                <a:latin typeface="Courier"/>
              </a:rPr>
              <a:t>|&gt;</a:t>
            </a:r>
            <a:r>
              <a:rPr>
                <a:latin typeface="Courier"/>
              </a:rPr>
              <a:t> </a:t>
            </a:r>
            <a:r>
              <a:rPr>
                <a:solidFill>
                  <a:srgbClr val="06287E"/>
                </a:solidFill>
                <a:latin typeface="Courier"/>
              </a:rPr>
              <a:t>count</a:t>
            </a:r>
            <a:r>
              <a:rPr>
                <a:latin typeface="Courier"/>
              </a:rPr>
              <a:t>(disability_reported)</a:t>
            </a:r>
          </a:p>
        </p:txBody>
      </p:sp>
    </p:spTree>
  </p:cSld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Before publishing it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/>
              <a:t>Disability is self-reported and under-reported — 227 of 1,850 is 12.3%, below most population estimates</a:t>
            </a:r>
          </a:p>
          <a:p>
            <a:pPr lvl="0"/>
            <a:r>
              <a:rPr/>
              <a:t>Check the cell sizes before disaggregating further — Disability by area by service is exactly the four-way table the…</a:t>
            </a:r>
          </a:p>
        </p:txBody>
      </p:sp>
    </p:spTree>
  </p:cSld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Report the gates, not the total — 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>
              <a:buNone/>
            </a:pPr>
            <a:r>
              <a:rPr>
                <a:latin typeface="Courier"/>
              </a:rPr>
              <a:t>Referral pathway, 1,638 consenting cases
  Referral made                   69.7%
  Accepted, of those made         66.3%
  Reached service, of accepted    94.7%
  End to end, of consenting       43.8%
  The pathway fails upstream. Once a referral is accepted 94.7% of cases
  reach a service; the losses are at referral-making and acceptance.
  Cases reporting a disability: 26.7% complete against 46.2%. Consent is
  identical (89.0% and 88.5%); the gap is entirely at referral-making
  (54.5% against 71.9%) and acceptance (56.4% against 67.3%).
  Disability is self-reported by 12.3% of cases. Non-disclosure places some
  people in the comparison group, so the gap is a lower bound.</a:t>
            </a:r>
          </a:p>
        </p:txBody>
      </p:sp>
    </p:spTree>
  </p:cSld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What comes next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/>
              <a:t>The pathway ends when a case reaches a service.</a:t>
            </a:r>
          </a:p>
        </p:txBody>
      </p:sp>
    </p:spTree>
  </p:cSld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Where this goes next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indent="0" marL="0">
              <a:buNone/>
            </a:pPr>
            <a:r>
              <a:rPr/>
              <a:t>Read the full lesson, with runnable code</a:t>
            </a:r>
          </a:p>
          <a:p>
            <a:pPr lvl="0" indent="0" marL="0">
              <a:buNone/>
            </a:pPr>
            <a:r>
              <a:rPr>
                <a:hlinkClick r:id="rId2"/>
              </a:rPr>
              <a:t>https://data-analysis.cassion.dev/courses/protection-and-gbv-data/prot-04-where-the-pathway-leaks</a:t>
            </a: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49</Words>
  <Application>Microsoft Macintosh PowerPoint</Application>
  <PresentationFormat>On-screen Show (16:9)</PresentationFormat>
  <Paragraphs>15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Presentation Title</vt:lpstr>
      <vt:lpstr>Slide Title</vt:lpstr>
      <vt:lpstr>Section header</vt:lpstr>
      <vt:lpstr>Slide Title for Two-Content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gap opens before the referral is made</dc:title>
  <dc:creator>Pierre Robentz Cassion</dc:creator>
  <cp:keywords/>
  <dcterms:created xsi:type="dcterms:W3CDTF">2026-07-28T00:00:00Z</dcterms:created>
  <dcterms:modified xsi:type="dcterms:W3CDTF">2026-07-28T00:00:00Z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ate">
    <vt:lpwstr>Lesson 4 of 8</vt:lpwstr>
  </property>
  <property fmtid="{D5CDD505-2E9C-101B-9397-08002B2CF9AE}" pid="3" name="subtitle">
    <vt:lpwstr>Cases reporting a disability complete at 26.7% against 46.2%. The gap is not at the service door — consent is identical at 89% and 88.5% — it opens at the gate where a caseworker decides whether to make the referral at all.</vt:lpwstr>
  </property>
</Properties>
</file>