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cas avec handicap signalé aboutissent à 26,7 % contre 46,2 %. L’écart n’est pas à la porte du service — le consentement est identique à 89 % et 88,5 % — il s’ouvre à la porte où un travailleur social décide de faire ou non le référencement.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taux d’aboutissement de bout en bout de 43,8 % vous dit que le circuit fuit. Il ne dit pas où, et les quatre portes perdent des quantités très différentes.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portes du milieu perdent presque tout. Une fois le référencement accepté, 94,7 % des cas atteignent le service — le bout récepteur fonctionne. La défaillance est en amont : un référencement jamais fait, et un référencement fait puis refusé. Ce sont deux problèmes différents avec deux responsables différents. Un taux d’aboutissement unique masque lequel vous avez, et un programme lisant 43,8 % investirait raisonnablement dans le service qui n’est pas le goulot.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L’appui aux moyens de subsistance aboutit au tiers du taux de la santé, et il échoue également aux deux portes du milieu — la moitié des référencements ne sont jamais faits et la moitié de ceux qui le sont sont refusés. C’est la signature d’un service connu pour être saturé : les travailleurs sociaux cessent d’y référer parce qu’ils connaissent la réponse. Les zones vont de 29,7 % à 53,8 %, un écart assez large pour agir et assez étroit pour qu’aucune zone n’aille bien.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consentement est identique — 89,0 % contre 88,5 %. Les personnes en situation de handicap sont exactement aussi disposées à être référées. L’écart s’ouvre aux deux portes que contrôle le </a:t>
            </a:r>
            <a:r>
              <a:rPr i="1"/>
              <a:t>système de services</a:t>
            </a:r>
            <a:r>
              <a:rPr/>
              <a:t>. Un référencement est fait pour 54,5 % d’entre elles contre 71,9 %, et accepté pour 56,4 % contre 67,3 %. À la porte du service, la différence s’est composée en dix-neuf points. Localiser l’écart à une porte précise transforme une observation en action. « Les résultats sont plus mauvais pour les personnes en situation de handicap » est un constat sur lequel personne ne peut agir. « Les travailleurs sociaux font un référencement pour 55 % d’entre elles contre 72 %, et les services receveurs en acceptent 56 % contre 67 % » nomme deux conversations avec deux parties nommées.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vérifications, et la première changera vos nombres. La colonne handicap a quatre valeurs. Une zone a saisi </a:t>
            </a:r>
            <a:r>
              <a:rPr>
                <a:latin typeface="Courier"/>
              </a:rPr>
              <a:t>Yes</a:t>
            </a:r>
            <a:r>
              <a:rPr/>
              <a:t> et </a:t>
            </a:r>
            <a:r>
              <a:rPr>
                <a:latin typeface="Courier"/>
              </a:rPr>
              <a:t>No</a:t>
            </a:r>
            <a:r>
              <a:rPr/>
              <a:t> au lieu de </a:t>
            </a:r>
            <a:r>
              <a:rPr>
                <a:latin typeface="Courier"/>
              </a:rPr>
              <a:t>true</a:t>
            </a:r>
            <a:r>
              <a:rPr/>
              <a:t> et </a:t>
            </a:r>
            <a:r>
              <a:rPr>
                <a:latin typeface="Courier"/>
              </a:rPr>
              <a:t>false</a:t>
            </a:r>
            <a:r>
              <a:rPr/>
              <a:t>, si bien qu’un groupement naïf produit quatre catégories, dont deux trop petites pour être interprétées et une silencieusement supprimée par un filtre booléen.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handicap est auto-déclaré et sous-déclaré. 227 sur 1 850 font 12,3 %, en dessous de la plupart des estimations de population. L’écart est réel ; le dénominateur est un groupe qui a déclaré, et les personnes qui ne l’ont pas fait sont comptées dans le groupe de comparaison. Cela biaise l’écart vers le bas — 19 points sont donc un plancher. Vérifiez la taille des cellules avant de désagréger davantage. Handicap par zone par service est exactement le tableau à quatre entrées que la leçon précédente a refusé de publier.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circuit s’arrête quand un cas atteint un service. Ce qui se passe ensuite est un dossier que quelqu’un doit porter, et l’unité suivante porte sur le registre qui enregistre qui en porte combien.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rotection-and-gbv-data/prot-04-where-the-pathway-leak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L’écart s’ouvre avant que le référencement ne soit fait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Les cas avec handicap signalé aboutissent à 26,7 % contre 46,2 %. L’écart n’est pas à la porte du service — le consentement est identique à 89 % et 88,5 % — il s’ouvre à la porte où un travailleur social décide de faire ou non le référencement.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Trouvez la porte, non le total</a:t>
            </a:r>
          </a:p>
          <a:p>
            <a:pPr lvl="0"/>
            <a:r>
              <a:rPr/>
              <a:t>Quel service, et quelle zone</a:t>
            </a:r>
          </a:p>
          <a:p>
            <a:pPr lvl="0"/>
            <a:r>
              <a:rPr/>
              <a:t>L’écart qui compte</a:t>
            </a:r>
          </a:p>
          <a:p>
            <a:pPr lvl="0"/>
            <a:r>
              <a:rPr/>
              <a:t>Avant de le publier</a:t>
            </a:r>
          </a:p>
          <a:p>
            <a:pPr lvl="0"/>
            <a:r>
              <a:rPr/>
              <a:t>Rapportez les portes, non le total</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Trouvez la porte, non le total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br/>
            <a:r>
              <a:rPr b="1">
                <a:solidFill>
                  <a:srgbClr val="007020"/>
                </a:solidFill>
                <a:latin typeface="Courier"/>
              </a:rPr>
              <a:t>def</a:t>
            </a:r>
            <a:r>
              <a:rPr>
                <a:latin typeface="Courier"/>
              </a:rPr>
              <a:t> cascade(frame):</a:t>
            </a:r>
            <a:br/>
            <a:r>
              <a:rPr>
                <a:latin typeface="Courier"/>
              </a:rPr>
              <a:t>    consented </a:t>
            </a:r>
            <a:r>
              <a:rPr>
                <a:solidFill>
                  <a:srgbClr val="666666"/>
                </a:solidFill>
                <a:latin typeface="Courier"/>
              </a:rPr>
              <a:t>=</a:t>
            </a:r>
            <a:r>
              <a:rPr>
                <a:latin typeface="Courier"/>
              </a:rPr>
              <a:t> frame[frame[</a:t>
            </a:r>
            <a:r>
              <a:rPr>
                <a:solidFill>
                  <a:srgbClr val="4070A0"/>
                </a:solidFill>
                <a:latin typeface="Courier"/>
              </a:rPr>
              <a:t>"consent_to_refer"</a:t>
            </a:r>
            <a:r>
              <a:rPr>
                <a:latin typeface="Courier"/>
              </a:rPr>
              <a:t>]]</a:t>
            </a:r>
            <a:br/>
            <a:r>
              <a:rPr>
                <a:latin typeface="Courier"/>
              </a:rPr>
              <a:t>    made </a:t>
            </a:r>
            <a:r>
              <a:rPr>
                <a:solidFill>
                  <a:srgbClr val="666666"/>
                </a:solidFill>
                <a:latin typeface="Courier"/>
              </a:rPr>
              <a:t>=</a:t>
            </a:r>
            <a:r>
              <a:rPr>
                <a:latin typeface="Courier"/>
              </a:rPr>
              <a:t> consented[consented[</a:t>
            </a:r>
            <a:r>
              <a:rPr>
                <a:solidFill>
                  <a:srgbClr val="4070A0"/>
                </a:solidFill>
                <a:latin typeface="Courier"/>
              </a:rPr>
              <a:t>"referral_made"</a:t>
            </a:r>
            <a:r>
              <a:rPr>
                <a:latin typeface="Courier"/>
              </a:rPr>
              <a:t>]]</a:t>
            </a:r>
            <a:br/>
            <a:r>
              <a:rPr>
                <a:latin typeface="Courier"/>
              </a:rPr>
              <a:t>    accepted </a:t>
            </a:r>
            <a:r>
              <a:rPr>
                <a:solidFill>
                  <a:srgbClr val="666666"/>
                </a:solidFill>
                <a:latin typeface="Courier"/>
              </a:rPr>
              <a:t>=</a:t>
            </a:r>
            <a:r>
              <a:rPr>
                <a:latin typeface="Courier"/>
              </a:rPr>
              <a:t> made[made[</a:t>
            </a:r>
            <a:r>
              <a:rPr>
                <a:solidFill>
                  <a:srgbClr val="4070A0"/>
                </a:solidFill>
                <a:latin typeface="Courier"/>
              </a:rPr>
              <a:t>"referral_accepted"</a:t>
            </a:r>
            <a:r>
              <a:rPr>
                <a:latin typeface="Courier"/>
              </a:rPr>
              <a:t>]]</a:t>
            </a:r>
            <a:br/>
            <a:r>
              <a:rPr>
                <a:latin typeface="Courier"/>
              </a:rPr>
              <a:t>    reached </a:t>
            </a:r>
            <a:r>
              <a:rPr>
                <a:solidFill>
                  <a:srgbClr val="666666"/>
                </a:solidFill>
                <a:latin typeface="Courier"/>
              </a:rPr>
              <a:t>=</a:t>
            </a:r>
            <a:r>
              <a:rPr>
                <a:latin typeface="Courier"/>
              </a:rPr>
              <a:t> accepted[accepted[</a:t>
            </a:r>
            <a:r>
              <a:rPr>
                <a:solidFill>
                  <a:srgbClr val="4070A0"/>
                </a:solidFill>
                <a:latin typeface="Courier"/>
              </a:rPr>
              <a:t>"days_to_first_service"</a:t>
            </a:r>
            <a:r>
              <a:rPr>
                <a:latin typeface="Courier"/>
              </a:rPr>
              <a:t>].notna()]</a:t>
            </a:r>
            <a:br/>
            <a:r>
              <a:rPr>
                <a:latin typeface="Courier"/>
              </a:rPr>
              <a:t>    </a:t>
            </a:r>
            <a:r>
              <a:rPr b="1">
                <a:solidFill>
                  <a:srgbClr val="007020"/>
                </a:solidFill>
                <a:latin typeface="Courier"/>
              </a:rPr>
              <a:t>return</a:t>
            </a:r>
            <a:r>
              <a:rPr>
                <a:latin typeface="Courier"/>
              </a:rPr>
              <a:t> pd.Series({</a:t>
            </a:r>
            <a:br/>
            <a:r>
              <a:rPr>
                <a:latin typeface="Courier"/>
              </a:rPr>
              <a:t>        </a:t>
            </a:r>
            <a:r>
              <a:rPr>
                <a:solidFill>
                  <a:srgbClr val="4070A0"/>
                </a:solidFill>
                <a:latin typeface="Courier"/>
              </a:rPr>
              <a:t>"n"</a:t>
            </a:r>
            <a:r>
              <a:rPr>
                <a:latin typeface="Courier"/>
              </a:rPr>
              <a:t>: </a:t>
            </a:r>
            <a:r>
              <a:rPr>
                <a:solidFill>
                  <a:srgbClr val="008000"/>
                </a:solidFill>
                <a:latin typeface="Courier"/>
              </a:rPr>
              <a:t>len</a:t>
            </a:r>
            <a:r>
              <a:rPr>
                <a:latin typeface="Courier"/>
              </a:rPr>
              <a:t>(frame), </a:t>
            </a:r>
            <a:r>
              <a:rPr>
                <a:solidFill>
                  <a:srgbClr val="4070A0"/>
                </a:solidFill>
                <a:latin typeface="Courier"/>
              </a:rPr>
              <a:t>"consented"</a:t>
            </a:r>
            <a:r>
              <a:rPr>
                <a:latin typeface="Courier"/>
              </a:rPr>
              <a:t>: </a:t>
            </a:r>
            <a:r>
              <a:rPr>
                <a:solidFill>
                  <a:srgbClr val="008000"/>
                </a:solidFill>
                <a:latin typeface="Courier"/>
              </a:rPr>
              <a:t>len</a:t>
            </a:r>
            <a:r>
              <a:rPr>
                <a:latin typeface="Courier"/>
              </a:rPr>
              <a:t>(consented), </a:t>
            </a:r>
            <a:r>
              <a:rPr>
                <a:solidFill>
                  <a:srgbClr val="4070A0"/>
                </a:solidFill>
                <a:latin typeface="Courier"/>
              </a:rPr>
              <a:t>"made"</a:t>
            </a:r>
            <a:r>
              <a:rPr>
                <a:latin typeface="Courier"/>
              </a:rPr>
              <a:t>: </a:t>
            </a:r>
            <a:r>
              <a:rPr>
                <a:solidFill>
                  <a:srgbClr val="008000"/>
                </a:solidFill>
                <a:latin typeface="Courier"/>
              </a:rPr>
              <a:t>len</a:t>
            </a:r>
            <a:r>
              <a:rPr>
                <a:latin typeface="Courier"/>
              </a:rPr>
              <a:t>(made),</a:t>
            </a:r>
            <a:br/>
            <a:r>
              <a:rPr>
                <a:latin typeface="Courier"/>
              </a:rPr>
              <a:t>        </a:t>
            </a:r>
            <a:r>
              <a:rPr>
                <a:solidFill>
                  <a:srgbClr val="4070A0"/>
                </a:solidFill>
                <a:latin typeface="Courier"/>
              </a:rPr>
              <a:t>"accepted"</a:t>
            </a:r>
            <a:r>
              <a:rPr>
                <a:latin typeface="Courier"/>
              </a:rPr>
              <a:t>: </a:t>
            </a:r>
            <a:r>
              <a:rPr>
                <a:solidFill>
                  <a:srgbClr val="008000"/>
                </a:solidFill>
                <a:latin typeface="Courier"/>
              </a:rPr>
              <a:t>len</a:t>
            </a:r>
            <a:r>
              <a:rPr>
                <a:latin typeface="Courier"/>
              </a:rPr>
              <a:t>(accepted), </a:t>
            </a:r>
            <a:r>
              <a:rPr>
                <a:solidFill>
                  <a:srgbClr val="4070A0"/>
                </a:solidFill>
                <a:latin typeface="Courier"/>
              </a:rPr>
              <a:t>"reached"</a:t>
            </a:r>
            <a:r>
              <a:rPr>
                <a:latin typeface="Courier"/>
              </a:rPr>
              <a:t>: </a:t>
            </a:r>
            <a:r>
              <a:rPr>
                <a:solidFill>
                  <a:srgbClr val="008000"/>
                </a:solidFill>
                <a:latin typeface="Courier"/>
              </a:rPr>
              <a:t>len</a:t>
            </a:r>
            <a:r>
              <a:rPr>
                <a:latin typeface="Courier"/>
              </a:rPr>
              <a:t>(reached),</a:t>
            </a:r>
            <a:br/>
            <a:r>
              <a:rPr>
                <a:latin typeface="Courier"/>
              </a:rPr>
              <a:t>    })</a:t>
            </a:r>
            <a:br/>
            <a:br/>
            <a:r>
              <a:rPr>
                <a:latin typeface="Courier"/>
              </a:rPr>
              <a:t>totals </a:t>
            </a:r>
            <a:r>
              <a:rPr>
                <a:solidFill>
                  <a:srgbClr val="666666"/>
                </a:solidFill>
                <a:latin typeface="Courier"/>
              </a:rPr>
              <a:t>=</a:t>
            </a:r>
            <a:r>
              <a:rPr>
                <a:latin typeface="Courier"/>
              </a:rPr>
              <a:t> cascade(referrals)</a:t>
            </a:r>
            <a:br/>
            <a:r>
              <a:rPr>
                <a:solidFill>
                  <a:srgbClr val="008000"/>
                </a:solidFill>
                <a:latin typeface="Courier"/>
              </a:rPr>
              <a:t>print</a:t>
            </a:r>
            <a:r>
              <a:rPr>
                <a:latin typeface="Courier"/>
              </a:rPr>
              <a:t>(totals)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Trouvez la porte, non le total — En Python (suite)</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"\nloss at each gate:"</a:t>
            </a:r>
            <a:r>
              <a:rPr>
                <a:latin typeface="Courier"/>
              </a:rPr>
              <a:t>)</a:t>
            </a:r>
            <a:br/>
            <a:r>
              <a:rPr>
                <a:solidFill>
                  <a:srgbClr val="008000"/>
                </a:solidFill>
                <a:latin typeface="Courier"/>
              </a:rPr>
              <a:t>print</a:t>
            </a:r>
            <a:r>
              <a:rPr>
                <a:latin typeface="Courier"/>
              </a:rPr>
              <a:t>(</a:t>
            </a:r>
            <a:r>
              <a:rPr>
                <a:solidFill>
                  <a:srgbClr val="BB6688"/>
                </a:solidFill>
                <a:latin typeface="Courier"/>
              </a:rPr>
              <a:t>f"  consent: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totals[</a:t>
            </a:r>
            <a:r>
              <a:rPr>
                <a:solidFill>
                  <a:srgbClr val="4070A0"/>
                </a:solidFill>
                <a:latin typeface="Courier"/>
              </a:rPr>
              <a:t>'consented'</a:t>
            </a:r>
            <a:r>
              <a:rPr>
                <a:latin typeface="Courier"/>
              </a:rPr>
              <a:t>] </a:t>
            </a:r>
            <a:r>
              <a:rPr>
                <a:solidFill>
                  <a:srgbClr val="666666"/>
                </a:solidFill>
                <a:latin typeface="Courier"/>
              </a:rPr>
              <a:t>/</a:t>
            </a:r>
            <a:r>
              <a:rPr>
                <a:latin typeface="Courier"/>
              </a:rPr>
              <a:t> totals[</a:t>
            </a:r>
            <a:r>
              <a:rPr>
                <a:solidFill>
                  <a:srgbClr val="4070A0"/>
                </a:solidFill>
                <a:latin typeface="Courier"/>
              </a:rPr>
              <a:t>'n'</a:t>
            </a:r>
            <a:r>
              <a:rPr>
                <a:latin typeface="Courier"/>
              </a:rPr>
              <a:t>]</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referral: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totals[</a:t>
            </a:r>
            <a:r>
              <a:rPr>
                <a:solidFill>
                  <a:srgbClr val="4070A0"/>
                </a:solidFill>
                <a:latin typeface="Courier"/>
              </a:rPr>
              <a:t>'made'</a:t>
            </a:r>
            <a:r>
              <a:rPr>
                <a:latin typeface="Courier"/>
              </a:rPr>
              <a:t>] </a:t>
            </a:r>
            <a:r>
              <a:rPr>
                <a:solidFill>
                  <a:srgbClr val="666666"/>
                </a:solidFill>
                <a:latin typeface="Courier"/>
              </a:rPr>
              <a:t>/</a:t>
            </a:r>
            <a:r>
              <a:rPr>
                <a:latin typeface="Courier"/>
              </a:rPr>
              <a:t> totals[</a:t>
            </a:r>
            <a:r>
              <a:rPr>
                <a:solidFill>
                  <a:srgbClr val="4070A0"/>
                </a:solidFill>
                <a:latin typeface="Courier"/>
              </a:rPr>
              <a:t>'consented'</a:t>
            </a:r>
            <a:r>
              <a:rPr>
                <a:latin typeface="Courier"/>
              </a:rPr>
              <a:t>]</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accepted: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totals[</a:t>
            </a:r>
            <a:r>
              <a:rPr>
                <a:solidFill>
                  <a:srgbClr val="4070A0"/>
                </a:solidFill>
                <a:latin typeface="Courier"/>
              </a:rPr>
              <a:t>'accepted'</a:t>
            </a:r>
            <a:r>
              <a:rPr>
                <a:latin typeface="Courier"/>
              </a:rPr>
              <a:t>] </a:t>
            </a:r>
            <a:r>
              <a:rPr>
                <a:solidFill>
                  <a:srgbClr val="666666"/>
                </a:solidFill>
                <a:latin typeface="Courier"/>
              </a:rPr>
              <a:t>/</a:t>
            </a:r>
            <a:r>
              <a:rPr>
                <a:latin typeface="Courier"/>
              </a:rPr>
              <a:t> totals[</a:t>
            </a:r>
            <a:r>
              <a:rPr>
                <a:solidFill>
                  <a:srgbClr val="4070A0"/>
                </a:solidFill>
                <a:latin typeface="Courier"/>
              </a:rPr>
              <a:t>'made'</a:t>
            </a:r>
            <a:r>
              <a:rPr>
                <a:latin typeface="Courier"/>
              </a:rPr>
              <a:t>]</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service: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totals[</a:t>
            </a:r>
            <a:r>
              <a:rPr>
                <a:solidFill>
                  <a:srgbClr val="4070A0"/>
                </a:solidFill>
                <a:latin typeface="Courier"/>
              </a:rPr>
              <a:t>'reached'</a:t>
            </a:r>
            <a:r>
              <a:rPr>
                <a:latin typeface="Courier"/>
              </a:rPr>
              <a:t>] </a:t>
            </a:r>
            <a:r>
              <a:rPr>
                <a:solidFill>
                  <a:srgbClr val="666666"/>
                </a:solidFill>
                <a:latin typeface="Courier"/>
              </a:rPr>
              <a:t>/</a:t>
            </a:r>
            <a:r>
              <a:rPr>
                <a:latin typeface="Courier"/>
              </a:rPr>
              <a:t> totals[</a:t>
            </a:r>
            <a:r>
              <a:rPr>
                <a:solidFill>
                  <a:srgbClr val="4070A0"/>
                </a:solidFill>
                <a:latin typeface="Courier"/>
              </a:rPr>
              <a:t>'accepted'</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Trouvez la porte, non le total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referrals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consented =</a:t>
            </a:r>
            <a:r>
              <a:rPr>
                <a:latin typeface="Courier"/>
              </a:rPr>
              <a:t> </a:t>
            </a:r>
            <a:r>
              <a:rPr>
                <a:solidFill>
                  <a:srgbClr val="06287E"/>
                </a:solidFill>
                <a:latin typeface="Courier"/>
              </a:rPr>
              <a:t>sum</a:t>
            </a:r>
            <a:r>
              <a:rPr>
                <a:latin typeface="Courier"/>
              </a:rPr>
              <a:t>(consent_to_refer),</a:t>
            </a:r>
            <a:br/>
            <a:r>
              <a:rPr>
                <a:latin typeface="Courier"/>
              </a:rPr>
              <a:t>  </a:t>
            </a:r>
            <a:r>
              <a:rPr>
                <a:solidFill>
                  <a:srgbClr val="7D9029"/>
                </a:solidFill>
                <a:latin typeface="Courier"/>
              </a:rPr>
              <a:t>made =</a:t>
            </a:r>
            <a:r>
              <a:rPr>
                <a:latin typeface="Courier"/>
              </a:rPr>
              <a:t> </a:t>
            </a:r>
            <a:r>
              <a:rPr>
                <a:solidFill>
                  <a:srgbClr val="06287E"/>
                </a:solidFill>
                <a:latin typeface="Courier"/>
              </a:rPr>
              <a:t>sum</a:t>
            </a:r>
            <a:r>
              <a:rPr>
                <a:latin typeface="Courier"/>
              </a:rPr>
              <a:t>(consent_to_refer </a:t>
            </a:r>
            <a:r>
              <a:rPr>
                <a:solidFill>
                  <a:srgbClr val="4070A0"/>
                </a:solidFill>
                <a:latin typeface="Courier"/>
              </a:rPr>
              <a:t>&amp;</a:t>
            </a:r>
            <a:r>
              <a:rPr>
                <a:latin typeface="Courier"/>
              </a:rPr>
              <a:t> referral_made),</a:t>
            </a:r>
            <a:br/>
            <a:r>
              <a:rPr>
                <a:latin typeface="Courier"/>
              </a:rPr>
              <a:t>  </a:t>
            </a:r>
            <a:r>
              <a:rPr>
                <a:solidFill>
                  <a:srgbClr val="7D9029"/>
                </a:solidFill>
                <a:latin typeface="Courier"/>
              </a:rPr>
              <a:t>accepted =</a:t>
            </a:r>
            <a:r>
              <a:rPr>
                <a:latin typeface="Courier"/>
              </a:rPr>
              <a:t> </a:t>
            </a:r>
            <a:r>
              <a:rPr>
                <a:solidFill>
                  <a:srgbClr val="06287E"/>
                </a:solidFill>
                <a:latin typeface="Courier"/>
              </a:rPr>
              <a:t>sum</a:t>
            </a:r>
            <a:r>
              <a:rPr>
                <a:latin typeface="Courier"/>
              </a:rPr>
              <a:t>(referral_made </a:t>
            </a:r>
            <a:r>
              <a:rPr>
                <a:solidFill>
                  <a:srgbClr val="4070A0"/>
                </a:solidFill>
                <a:latin typeface="Courier"/>
              </a:rPr>
              <a:t>&amp;</a:t>
            </a:r>
            <a:r>
              <a:rPr>
                <a:latin typeface="Courier"/>
              </a:rPr>
              <a:t> referral_accepted),</a:t>
            </a:r>
            <a:br/>
            <a:r>
              <a:rPr>
                <a:latin typeface="Courier"/>
              </a:rPr>
              <a:t>  </a:t>
            </a:r>
            <a:r>
              <a:rPr>
                <a:solidFill>
                  <a:srgbClr val="7D9029"/>
                </a:solidFill>
                <a:latin typeface="Courier"/>
              </a:rPr>
              <a:t>reached =</a:t>
            </a:r>
            <a:r>
              <a:rPr>
                <a:latin typeface="Courier"/>
              </a:rPr>
              <a:t> </a:t>
            </a:r>
            <a:r>
              <a:rPr>
                <a:solidFill>
                  <a:srgbClr val="06287E"/>
                </a:solidFill>
                <a:latin typeface="Courier"/>
              </a:rPr>
              <a:t>sum</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Trouvez la porte, non le total</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Porte</a:t>
                      </a:r>
                    </a:p>
                  </a:txBody>
                  <a:tcPr/>
                </a:tc>
                <a:tc>
                  <a:txBody>
                    <a:bodyPr/>
                    <a:lstStyle/>
                    <a:p>
                      <a:pPr lvl="0" indent="0" marL="0">
                        <a:buNone/>
                      </a:pPr>
                      <a:r>
                        <a:rPr/>
                        <a:t>Perte à ce point</a:t>
                      </a:r>
                    </a:p>
                  </a:txBody>
                  <a:tcPr/>
                </a:tc>
              </a:tr>
              <a:tr h="0">
                <a:tc>
                  <a:txBody>
                    <a:bodyPr/>
                    <a:lstStyle/>
                    <a:p>
                      <a:pPr lvl="0" indent="0" marL="0">
                        <a:buNone/>
                      </a:pPr>
                      <a:r>
                        <a:rPr/>
                        <a:t>Consentement</a:t>
                      </a:r>
                    </a:p>
                  </a:txBody>
                </a:tc>
                <a:tc>
                  <a:txBody>
                    <a:bodyPr/>
                    <a:lstStyle/>
                    <a:p>
                      <a:pPr lvl="0" indent="0" marL="0">
                        <a:buNone/>
                      </a:pPr>
                      <a:r>
                        <a:rPr/>
                        <a:t>11,5 % — une décision, non une perte</a:t>
                      </a:r>
                    </a:p>
                  </a:txBody>
                </a:tc>
              </a:tr>
              <a:tr h="0">
                <a:tc>
                  <a:txBody>
                    <a:bodyPr/>
                    <a:lstStyle/>
                    <a:p>
                      <a:pPr lvl="0" indent="0" marL="0">
                        <a:buNone/>
                      </a:pPr>
                      <a:r>
                        <a:rPr b="1"/>
                        <a:t>Référencement effectué</a:t>
                      </a:r>
                    </a:p>
                  </a:txBody>
                </a:tc>
                <a:tc>
                  <a:txBody>
                    <a:bodyPr/>
                    <a:lstStyle/>
                    <a:p>
                      <a:pPr lvl="0" indent="0" marL="0">
                        <a:buNone/>
                      </a:pPr>
                      <a:r>
                        <a:rPr b="1"/>
                        <a:t>30,3 %</a:t>
                      </a:r>
                    </a:p>
                  </a:txBody>
                </a:tc>
              </a:tr>
              <a:tr h="0">
                <a:tc>
                  <a:txBody>
                    <a:bodyPr/>
                    <a:lstStyle/>
                    <a:p>
                      <a:pPr lvl="0" indent="0" marL="0">
                        <a:buNone/>
                      </a:pPr>
                      <a:r>
                        <a:rPr b="1"/>
                        <a:t>Référencement accepté</a:t>
                      </a:r>
                    </a:p>
                  </a:txBody>
                </a:tc>
                <a:tc>
                  <a:txBody>
                    <a:bodyPr/>
                    <a:lstStyle/>
                    <a:p>
                      <a:pPr lvl="0" indent="0" marL="0">
                        <a:buNone/>
                      </a:pPr>
                      <a:r>
                        <a:rPr b="1"/>
                        <a:t>33,7 %</a:t>
                      </a:r>
                    </a:p>
                  </a:txBody>
                </a:tc>
              </a:tr>
              <a:tr h="0">
                <a:tc>
                  <a:txBody>
                    <a:bodyPr/>
                    <a:lstStyle/>
                    <a:p>
                      <a:pPr lvl="0" indent="0" marL="0">
                        <a:buNone/>
                      </a:pPr>
                      <a:r>
                        <a:rPr/>
                        <a:t>Service atteint</a:t>
                      </a:r>
                    </a:p>
                  </a:txBody>
                </a:tc>
                <a:tc>
                  <a:txBody>
                    <a:bodyPr/>
                    <a:lstStyle/>
                    <a:p>
                      <a:pPr lvl="0" indent="0" marL="0">
                        <a:buNone/>
                      </a:pPr>
                      <a:r>
                        <a:rPr/>
                        <a:t>5,3 %</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Trouvez la porte, non le total</a:t>
            </a:r>
          </a:p>
        </p:txBody>
      </p:sp>
      <p:sp>
        <p:nvSpPr>
          <p:cNvPr id="3" name="Content Placeholder 2"/>
          <p:cNvSpPr>
            <a:spLocks noGrp="1"/>
          </p:cNvSpPr>
          <p:nvPr>
            <p:ph idx="1"/>
          </p:nvPr>
        </p:nvSpPr>
        <p:spPr/>
        <p:txBody>
          <a:bodyPr/>
          <a:lstStyle/>
          <a:p>
            <a:pPr lvl="0"/>
            <a:r>
              <a:rPr/>
              <a:t>Les deux portes du milieu perdent presque tout — Une fois le référencement accepté, 94,7 % des cas atteignent le…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Quel service, et quelle zone — En Python</a:t>
            </a:r>
          </a:p>
        </p:txBody>
      </p:sp>
      <p:sp>
        <p:nvSpPr>
          <p:cNvPr id="3" name="Content Placeholder 2"/>
          <p:cNvSpPr>
            <a:spLocks noGrp="1"/>
          </p:cNvSpPr>
          <p:nvPr>
            <p:ph idx="1"/>
          </p:nvPr>
        </p:nvSpPr>
        <p:spPr/>
        <p:txBody>
          <a:bodyPr/>
          <a:lstStyle/>
          <a:p>
            <a:pPr lvl="0" indent="0">
              <a:buNone/>
            </a:pPr>
            <a:r>
              <a:rPr>
                <a:latin typeface="Courier"/>
              </a:rPr>
              <a:t>by_service </a:t>
            </a:r>
            <a:r>
              <a:rPr>
                <a:solidFill>
                  <a:srgbClr val="666666"/>
                </a:solidFill>
                <a:latin typeface="Courier"/>
              </a:rPr>
              <a:t>=</a:t>
            </a:r>
            <a:r>
              <a:rPr>
                <a:latin typeface="Courier"/>
              </a:rPr>
              <a:t> referrals.groupby(</a:t>
            </a:r>
            <a:r>
              <a:rPr>
                <a:solidFill>
                  <a:srgbClr val="4070A0"/>
                </a:solidFill>
                <a:latin typeface="Courier"/>
              </a:rPr>
              <a:t>"service_requested"</a:t>
            </a:r>
            <a:r>
              <a:rPr>
                <a:latin typeface="Courier"/>
              </a:rPr>
              <a:t>).</a:t>
            </a:r>
            <a:r>
              <a:rPr>
                <a:solidFill>
                  <a:srgbClr val="008000"/>
                </a:solidFill>
                <a:latin typeface="Courier"/>
              </a:rPr>
              <a:t>apply</a:t>
            </a:r>
            <a:r>
              <a:rPr>
                <a:latin typeface="Courier"/>
              </a:rPr>
              <a:t>(cascade,</a:t>
            </a:r>
            <a:br/>
            <a:r>
              <a:rPr>
                <a:latin typeface="Courier"/>
              </a:rPr>
              <a:t>                                                          include_groups</a:t>
            </a:r>
            <a:r>
              <a:rPr>
                <a:solidFill>
                  <a:srgbClr val="666666"/>
                </a:solidFill>
                <a:latin typeface="Courier"/>
              </a:rPr>
              <a:t>=</a:t>
            </a:r>
            <a:r>
              <a:rPr>
                <a:solidFill>
                  <a:srgbClr val="19177C"/>
                </a:solidFill>
                <a:latin typeface="Courier"/>
              </a:rPr>
              <a:t>False</a:t>
            </a:r>
            <a:r>
              <a:rPr>
                <a:latin typeface="Courier"/>
              </a:rPr>
              <a:t>)</a:t>
            </a:r>
            <a:br/>
            <a:r>
              <a:rPr>
                <a:latin typeface="Courier"/>
              </a:rPr>
              <a:t>by_service[</a:t>
            </a:r>
            <a:r>
              <a:rPr>
                <a:solidFill>
                  <a:srgbClr val="4070A0"/>
                </a:solidFill>
                <a:latin typeface="Courier"/>
              </a:rPr>
              <a:t>"completion"</a:t>
            </a:r>
            <a:r>
              <a:rPr>
                <a:latin typeface="Courier"/>
              </a:rPr>
              <a:t>] </a:t>
            </a:r>
            <a:r>
              <a:rPr>
                <a:solidFill>
                  <a:srgbClr val="666666"/>
                </a:solidFill>
                <a:latin typeface="Courier"/>
              </a:rPr>
              <a:t>=</a:t>
            </a:r>
            <a:r>
              <a:rPr>
                <a:latin typeface="Courier"/>
              </a:rPr>
              <a:t> by_service[</a:t>
            </a:r>
            <a:r>
              <a:rPr>
                <a:solidFill>
                  <a:srgbClr val="4070A0"/>
                </a:solidFill>
                <a:latin typeface="Courier"/>
              </a:rPr>
              <a:t>"reached"</a:t>
            </a:r>
            <a:r>
              <a:rPr>
                <a:latin typeface="Courier"/>
              </a:rPr>
              <a:t>] </a:t>
            </a:r>
            <a:r>
              <a:rPr>
                <a:solidFill>
                  <a:srgbClr val="666666"/>
                </a:solidFill>
                <a:latin typeface="Courier"/>
              </a:rPr>
              <a:t>/</a:t>
            </a:r>
            <a:r>
              <a:rPr>
                <a:latin typeface="Courier"/>
              </a:rPr>
              <a:t> by_service[</a:t>
            </a:r>
            <a:r>
              <a:rPr>
                <a:solidFill>
                  <a:srgbClr val="4070A0"/>
                </a:solidFill>
                <a:latin typeface="Courier"/>
              </a:rPr>
              <a:t>"consented"</a:t>
            </a:r>
            <a:r>
              <a:rPr>
                <a:latin typeface="Courier"/>
              </a:rPr>
              <a:t>]</a:t>
            </a:r>
            <a:br/>
            <a:r>
              <a:rPr>
                <a:solidFill>
                  <a:srgbClr val="008000"/>
                </a:solidFill>
                <a:latin typeface="Courier"/>
              </a:rPr>
              <a:t>print</a:t>
            </a:r>
            <a:r>
              <a:rPr>
                <a:latin typeface="Courier"/>
              </a:rPr>
              <a:t>((by_service[</a:t>
            </a:r>
            <a:r>
              <a:rPr>
                <a:solidFill>
                  <a:srgbClr val="4070A0"/>
                </a:solidFill>
                <a:latin typeface="Courier"/>
              </a:rPr>
              <a:t>"completion"</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).sort_values())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Quel service, et quelle zone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consented =</a:t>
            </a:r>
            <a:r>
              <a:rPr>
                <a:latin typeface="Courier"/>
              </a:rPr>
              <a:t> </a:t>
            </a:r>
            <a:r>
              <a:rPr>
                <a:solidFill>
                  <a:srgbClr val="06287E"/>
                </a:solidFill>
                <a:latin typeface="Courier"/>
              </a:rPr>
              <a:t>sum</a:t>
            </a:r>
            <a:r>
              <a:rPr>
                <a:latin typeface="Courier"/>
              </a:rPr>
              <a:t>(consent_to_refer),</a:t>
            </a:r>
            <a:br/>
            <a:r>
              <a:rPr>
                <a:latin typeface="Courier"/>
              </a:rPr>
              <a:t>            </a:t>
            </a:r>
            <a:r>
              <a:rPr>
                <a:solidFill>
                  <a:srgbClr val="7D9029"/>
                </a:solidFill>
                <a:latin typeface="Courier"/>
              </a:rPr>
              <a:t>reached =</a:t>
            </a:r>
            <a:r>
              <a:rPr>
                <a:latin typeface="Courier"/>
              </a:rPr>
              <a:t> </a:t>
            </a:r>
            <a:r>
              <a:rPr>
                <a:solidFill>
                  <a:srgbClr val="06287E"/>
                </a:solidFill>
                <a:latin typeface="Courier"/>
              </a:rPr>
              <a:t>sum</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a:t>
            </a:r>
            <a:br/>
            <a:r>
              <a:rPr>
                <a:latin typeface="Courier"/>
              </a:rPr>
              <a:t>            </a:t>
            </a:r>
            <a:r>
              <a:rPr>
                <a:solidFill>
                  <a:srgbClr val="7D9029"/>
                </a:solidFill>
                <a:latin typeface="Courier"/>
              </a:rPr>
              <a:t>.by =</a:t>
            </a:r>
            <a:r>
              <a:rPr>
                <a:latin typeface="Courier"/>
              </a:rPr>
              <a:t> service_requested)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completion =</a:t>
            </a:r>
            <a:r>
              <a:rPr>
                <a:latin typeface="Courier"/>
              </a:rPr>
              <a:t> reached </a:t>
            </a:r>
            <a:r>
              <a:rPr>
                <a:solidFill>
                  <a:srgbClr val="4070A0"/>
                </a:solidFill>
                <a:latin typeface="Courier"/>
              </a:rPr>
              <a:t>/</a:t>
            </a:r>
            <a:r>
              <a:rPr>
                <a:latin typeface="Courier"/>
              </a:rPr>
              <a:t> consented) </a:t>
            </a:r>
            <a:r>
              <a:rPr>
                <a:solidFill>
                  <a:srgbClr val="4070A0"/>
                </a:solidFill>
                <a:latin typeface="Courier"/>
              </a:rPr>
              <a:t>|&gt;</a:t>
            </a:r>
            <a:r>
              <a:rPr>
                <a:latin typeface="Courier"/>
              </a:rPr>
              <a:t> </a:t>
            </a:r>
            <a:r>
              <a:rPr>
                <a:solidFill>
                  <a:srgbClr val="06287E"/>
                </a:solidFill>
                <a:latin typeface="Courier"/>
              </a:rPr>
              <a:t>arrange</a:t>
            </a:r>
            <a:r>
              <a:rPr>
                <a:latin typeface="Courier"/>
              </a:rPr>
              <a:t>(completion)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Quel service, et quelle zone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Service</a:t>
                      </a:r>
                    </a:p>
                  </a:txBody>
                  <a:tcPr/>
                </a:tc>
                <a:tc>
                  <a:txBody>
                    <a:bodyPr/>
                    <a:lstStyle/>
                    <a:p>
                      <a:pPr lvl="0" indent="0" marL="0">
                        <a:buNone/>
                      </a:pPr>
                      <a:r>
                        <a:rPr/>
                        <a:t>Aboutissement</a:t>
                      </a:r>
                    </a:p>
                  </a:txBody>
                  <a:tcPr/>
                </a:tc>
                <a:tc>
                  <a:txBody>
                    <a:bodyPr/>
                    <a:lstStyle/>
                    <a:p>
                      <a:pPr lvl="0" indent="0" marL="0">
                        <a:buNone/>
                      </a:pPr>
                      <a:r>
                        <a:rPr/>
                        <a:t>Référencement fait</a:t>
                      </a:r>
                    </a:p>
                  </a:txBody>
                  <a:tcPr/>
                </a:tc>
                <a:tc>
                  <a:txBody>
                    <a:bodyPr/>
                    <a:lstStyle/>
                    <a:p>
                      <a:pPr lvl="0" indent="0" marL="0">
                        <a:buNone/>
                      </a:pPr>
                      <a:r>
                        <a:rPr/>
                        <a:t>Accepté</a:t>
                      </a:r>
                    </a:p>
                  </a:txBody>
                  <a:tcPr/>
                </a:tc>
              </a:tr>
              <a:tr h="0">
                <a:tc>
                  <a:txBody>
                    <a:bodyPr/>
                    <a:lstStyle/>
                    <a:p>
                      <a:pPr lvl="0" indent="0" marL="0">
                        <a:buNone/>
                      </a:pPr>
                      <a:r>
                        <a:rPr b="1"/>
                        <a:t>Appui aux moyens de subsistance</a:t>
                      </a:r>
                    </a:p>
                  </a:txBody>
                </a:tc>
                <a:tc>
                  <a:txBody>
                    <a:bodyPr/>
                    <a:lstStyle/>
                    <a:p>
                      <a:pPr lvl="0" indent="0" marL="0">
                        <a:buNone/>
                      </a:pPr>
                      <a:r>
                        <a:rPr b="1"/>
                        <a:t>20,7 %</a:t>
                      </a:r>
                    </a:p>
                  </a:txBody>
                </a:tc>
                <a:tc>
                  <a:txBody>
                    <a:bodyPr/>
                    <a:lstStyle/>
                    <a:p>
                      <a:pPr lvl="0" indent="0" marL="0">
                        <a:buNone/>
                      </a:pPr>
                      <a:r>
                        <a:rPr/>
                        <a:t>49 %</a:t>
                      </a:r>
                    </a:p>
                  </a:txBody>
                </a:tc>
                <a:tc>
                  <a:txBody>
                    <a:bodyPr/>
                    <a:lstStyle/>
                    <a:p>
                      <a:pPr lvl="0" indent="0" marL="0">
                        <a:buNone/>
                      </a:pPr>
                      <a:r>
                        <a:rPr/>
                        <a:t>47 %</a:t>
                      </a:r>
                    </a:p>
                  </a:txBody>
                </a:tc>
              </a:tr>
              <a:tr h="0">
                <a:tc>
                  <a:txBody>
                    <a:bodyPr/>
                    <a:lstStyle/>
                    <a:p>
                      <a:pPr lvl="0" indent="0" marL="0">
                        <a:buNone/>
                      </a:pPr>
                      <a:r>
                        <a:rPr/>
                        <a:t>Juridique</a:t>
                      </a:r>
                    </a:p>
                  </a:txBody>
                </a:tc>
                <a:tc>
                  <a:txBody>
                    <a:bodyPr/>
                    <a:lstStyle/>
                    <a:p>
                      <a:pPr lvl="0" indent="0" marL="0">
                        <a:buNone/>
                      </a:pPr>
                      <a:r>
                        <a:rPr/>
                        <a:t>30,0 %</a:t>
                      </a:r>
                    </a:p>
                  </a:txBody>
                </a:tc>
                <a:tc>
                  <a:txBody>
                    <a:bodyPr/>
                    <a:lstStyle/>
                    <a:p>
                      <a:pPr lvl="0" indent="0" marL="0">
                        <a:buNone/>
                      </a:pPr>
                      <a:r>
                        <a:rPr/>
                        <a:t>61 %</a:t>
                      </a:r>
                    </a:p>
                  </a:txBody>
                </a:tc>
                <a:tc>
                  <a:txBody>
                    <a:bodyPr/>
                    <a:lstStyle/>
                    <a:p>
                      <a:pPr lvl="0" indent="0" marL="0">
                        <a:buNone/>
                      </a:pPr>
                      <a:r>
                        <a:rPr/>
                        <a:t>50 %</a:t>
                      </a:r>
                    </a:p>
                  </a:txBody>
                </a:tc>
              </a:tr>
              <a:tr h="0">
                <a:tc>
                  <a:txBody>
                    <a:bodyPr/>
                    <a:lstStyle/>
                    <a:p>
                      <a:pPr lvl="0" indent="0" marL="0">
                        <a:buNone/>
                      </a:pPr>
                      <a:r>
                        <a:rPr/>
                        <a:t>Sécurité et protection physique</a:t>
                      </a:r>
                    </a:p>
                  </a:txBody>
                </a:tc>
                <a:tc>
                  <a:txBody>
                    <a:bodyPr/>
                    <a:lstStyle/>
                    <a:p>
                      <a:pPr lvl="0" indent="0" marL="0">
                        <a:buNone/>
                      </a:pPr>
                      <a:r>
                        <a:rPr/>
                        <a:t>33,8 %</a:t>
                      </a:r>
                    </a:p>
                  </a:txBody>
                </a:tc>
                <a:tc>
                  <a:txBody>
                    <a:bodyPr/>
                    <a:lstStyle/>
                    <a:p>
                      <a:pPr lvl="0" indent="0" marL="0">
                        <a:buNone/>
                      </a:pPr>
                      <a:r>
                        <a:rPr/>
                        <a:t>61 %</a:t>
                      </a:r>
                    </a:p>
                  </a:txBody>
                </a:tc>
                <a:tc>
                  <a:txBody>
                    <a:bodyPr/>
                    <a:lstStyle/>
                    <a:p>
                      <a:pPr lvl="0" indent="0" marL="0">
                        <a:buNone/>
                      </a:pPr>
                      <a:r>
                        <a:rPr/>
                        <a:t>58 %</a:t>
                      </a:r>
                    </a:p>
                  </a:txBody>
                </a:tc>
              </a:tr>
              <a:tr h="0">
                <a:tc>
                  <a:txBody>
                    <a:bodyPr/>
                    <a:lstStyle/>
                    <a:p>
                      <a:pPr lvl="0" indent="0" marL="0">
                        <a:buNone/>
                      </a:pPr>
                      <a:r>
                        <a:rPr/>
                        <a:t>Psychosocial</a:t>
                      </a:r>
                    </a:p>
                  </a:txBody>
                </a:tc>
                <a:tc>
                  <a:txBody>
                    <a:bodyPr/>
                    <a:lstStyle/>
                    <a:p>
                      <a:pPr lvl="0" indent="0" marL="0">
                        <a:buNone/>
                      </a:pPr>
                      <a:r>
                        <a:rPr/>
                        <a:t>53,2 %</a:t>
                      </a:r>
                    </a:p>
                  </a:txBody>
                </a:tc>
                <a:tc>
                  <a:txBody>
                    <a:bodyPr/>
                    <a:lstStyle/>
                    <a:p>
                      <a:pPr lvl="0" indent="0" marL="0">
                        <a:buNone/>
                      </a:pPr>
                      <a:r>
                        <a:rPr/>
                        <a:t>77 %</a:t>
                      </a:r>
                    </a:p>
                  </a:txBody>
                </a:tc>
                <a:tc>
                  <a:txBody>
                    <a:bodyPr/>
                    <a:lstStyle/>
                    <a:p>
                      <a:pPr lvl="0" indent="0" marL="0">
                        <a:buNone/>
                      </a:pPr>
                      <a:r>
                        <a:rPr/>
                        <a:t>72 %</a:t>
                      </a:r>
                    </a:p>
                  </a:txBody>
                </a:tc>
              </a:tr>
              <a:tr h="0">
                <a:tc>
                  <a:txBody>
                    <a:bodyPr/>
                    <a:lstStyle/>
                    <a:p>
                      <a:pPr lvl="0" indent="0" marL="0">
                        <a:buNone/>
                      </a:pPr>
                      <a:r>
                        <a:rPr b="1"/>
                        <a:t>Santé</a:t>
                      </a:r>
                    </a:p>
                  </a:txBody>
                </a:tc>
                <a:tc>
                  <a:txBody>
                    <a:bodyPr/>
                    <a:lstStyle/>
                    <a:p>
                      <a:pPr lvl="0" indent="0" marL="0">
                        <a:buNone/>
                      </a:pPr>
                      <a:r>
                        <a:rPr b="1"/>
                        <a:t>57,6 %</a:t>
                      </a:r>
                    </a:p>
                  </a:txBody>
                </a:tc>
                <a:tc>
                  <a:txBody>
                    <a:bodyPr/>
                    <a:lstStyle/>
                    <a:p>
                      <a:pPr lvl="0" indent="0" marL="0">
                        <a:buNone/>
                      </a:pPr>
                      <a:r>
                        <a:rPr/>
                        <a:t>81 %</a:t>
                      </a:r>
                    </a:p>
                  </a:txBody>
                </a:tc>
                <a:tc>
                  <a:txBody>
                    <a:bodyPr/>
                    <a:lstStyle/>
                    <a:p>
                      <a:pPr lvl="0" indent="0" marL="0">
                        <a:buNone/>
                      </a:pPr>
                      <a:r>
                        <a:rPr/>
                        <a:t>76 %</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Quel service, et quelle zone</a:t>
            </a:r>
          </a:p>
        </p:txBody>
      </p:sp>
      <p:sp>
        <p:nvSpPr>
          <p:cNvPr id="3" name="Content Placeholder 2"/>
          <p:cNvSpPr>
            <a:spLocks noGrp="1"/>
          </p:cNvSpPr>
          <p:nvPr>
            <p:ph idx="1"/>
          </p:nvPr>
        </p:nvSpPr>
        <p:spPr/>
        <p:txBody>
          <a:bodyPr/>
          <a:lstStyle/>
          <a:p>
            <a:pPr lvl="0"/>
            <a:r>
              <a:rPr/>
              <a:t>L’appui aux moyens de subsistance aboutit au tiers du taux de la santé — et il échoue également aux deux portes du…</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L’écart qui compte — En Python</a:t>
            </a:r>
          </a:p>
        </p:txBody>
      </p:sp>
      <p:sp>
        <p:nvSpPr>
          <p:cNvPr id="3" name="Content Placeholder 2"/>
          <p:cNvSpPr>
            <a:spLocks noGrp="1"/>
          </p:cNvSpPr>
          <p:nvPr>
            <p:ph idx="1"/>
          </p:nvPr>
        </p:nvSpPr>
        <p:spPr/>
        <p:txBody>
          <a:bodyPr/>
          <a:lstStyle/>
          <a:p>
            <a:pPr lvl="0" indent="0">
              <a:buNone/>
            </a:pPr>
            <a:r>
              <a:rPr>
                <a:latin typeface="Courier"/>
              </a:rPr>
              <a:t>disability </a:t>
            </a:r>
            <a:r>
              <a:rPr>
                <a:solidFill>
                  <a:srgbClr val="666666"/>
                </a:solidFill>
                <a:latin typeface="Courier"/>
              </a:rPr>
              <a:t>=</a:t>
            </a:r>
            <a:r>
              <a:rPr>
                <a:latin typeface="Courier"/>
              </a:rPr>
              <a:t> referrals[</a:t>
            </a:r>
            <a:r>
              <a:rPr>
                <a:solidFill>
                  <a:srgbClr val="4070A0"/>
                </a:solidFill>
                <a:latin typeface="Courier"/>
              </a:rPr>
              <a:t>"disability_reported"</a:t>
            </a:r>
            <a:r>
              <a:rPr>
                <a:latin typeface="Courier"/>
              </a:rPr>
              <a:t>].isin([</a:t>
            </a:r>
            <a:r>
              <a:rPr>
                <a:solidFill>
                  <a:srgbClr val="19177C"/>
                </a:solidFill>
                <a:latin typeface="Courier"/>
              </a:rPr>
              <a:t>True</a:t>
            </a:r>
            <a:r>
              <a:rPr>
                <a:latin typeface="Courier"/>
              </a:rPr>
              <a:t>, </a:t>
            </a:r>
            <a:r>
              <a:rPr>
                <a:solidFill>
                  <a:srgbClr val="4070A0"/>
                </a:solidFill>
                <a:latin typeface="Courier"/>
              </a:rPr>
              <a:t>"true"</a:t>
            </a:r>
            <a:r>
              <a:rPr>
                <a:latin typeface="Courier"/>
              </a:rPr>
              <a:t>, </a:t>
            </a:r>
            <a:r>
              <a:rPr>
                <a:solidFill>
                  <a:srgbClr val="4070A0"/>
                </a:solidFill>
                <a:latin typeface="Courier"/>
              </a:rPr>
              <a:t>"Yes"</a:t>
            </a:r>
            <a:r>
              <a:rPr>
                <a:latin typeface="Courier"/>
              </a:rPr>
              <a:t>])</a:t>
            </a:r>
            <a:br/>
            <a:r>
              <a:rPr>
                <a:latin typeface="Courier"/>
              </a:rPr>
              <a:t>no_disability </a:t>
            </a:r>
            <a:r>
              <a:rPr>
                <a:solidFill>
                  <a:srgbClr val="666666"/>
                </a:solidFill>
                <a:latin typeface="Courier"/>
              </a:rPr>
              <a:t>=</a:t>
            </a:r>
            <a:r>
              <a:rPr>
                <a:latin typeface="Courier"/>
              </a:rPr>
              <a:t> referrals[</a:t>
            </a:r>
            <a:r>
              <a:rPr>
                <a:solidFill>
                  <a:srgbClr val="4070A0"/>
                </a:solidFill>
                <a:latin typeface="Courier"/>
              </a:rPr>
              <a:t>"disability_reported"</a:t>
            </a:r>
            <a:r>
              <a:rPr>
                <a:latin typeface="Courier"/>
              </a:rPr>
              <a:t>].isin([</a:t>
            </a:r>
            <a:r>
              <a:rPr>
                <a:solidFill>
                  <a:srgbClr val="19177C"/>
                </a:solidFill>
                <a:latin typeface="Courier"/>
              </a:rPr>
              <a:t>False</a:t>
            </a:r>
            <a:r>
              <a:rPr>
                <a:latin typeface="Courier"/>
              </a:rPr>
              <a:t>, </a:t>
            </a:r>
            <a:r>
              <a:rPr>
                <a:solidFill>
                  <a:srgbClr val="4070A0"/>
                </a:solidFill>
                <a:latin typeface="Courier"/>
              </a:rPr>
              <a:t>"false"</a:t>
            </a:r>
            <a:r>
              <a:rPr>
                <a:latin typeface="Courier"/>
              </a:rPr>
              <a:t>, </a:t>
            </a:r>
            <a:r>
              <a:rPr>
                <a:solidFill>
                  <a:srgbClr val="4070A0"/>
                </a:solidFill>
                <a:latin typeface="Courier"/>
              </a:rPr>
              <a:t>"No"</a:t>
            </a:r>
            <a:r>
              <a:rPr>
                <a:latin typeface="Courier"/>
              </a:rPr>
              <a:t>])</a:t>
            </a:r>
            <a:br/>
            <a:br/>
            <a:r>
              <a:rPr b="1">
                <a:solidFill>
                  <a:srgbClr val="007020"/>
                </a:solidFill>
                <a:latin typeface="Courier"/>
              </a:rPr>
              <a:t>for</a:t>
            </a:r>
            <a:r>
              <a:rPr>
                <a:latin typeface="Courier"/>
              </a:rPr>
              <a:t> label, mask </a:t>
            </a:r>
            <a:r>
              <a:rPr b="1">
                <a:solidFill>
                  <a:srgbClr val="007020"/>
                </a:solidFill>
                <a:latin typeface="Courier"/>
              </a:rPr>
              <a:t>in</a:t>
            </a:r>
            <a:r>
              <a:rPr>
                <a:latin typeface="Courier"/>
              </a:rPr>
              <a:t> [(</a:t>
            </a:r>
            <a:r>
              <a:rPr>
                <a:solidFill>
                  <a:srgbClr val="4070A0"/>
                </a:solidFill>
                <a:latin typeface="Courier"/>
              </a:rPr>
              <a:t>"reported"</a:t>
            </a:r>
            <a:r>
              <a:rPr>
                <a:latin typeface="Courier"/>
              </a:rPr>
              <a:t>, disability), (</a:t>
            </a:r>
            <a:r>
              <a:rPr>
                <a:solidFill>
                  <a:srgbClr val="4070A0"/>
                </a:solidFill>
                <a:latin typeface="Courier"/>
              </a:rPr>
              <a:t>"not reported"</a:t>
            </a:r>
            <a:r>
              <a:rPr>
                <a:latin typeface="Courier"/>
              </a:rPr>
              <a:t>, no_disability)]:</a:t>
            </a:r>
            <a:br/>
            <a:r>
              <a:rPr>
                <a:latin typeface="Courier"/>
              </a:rPr>
              <a:t>    row </a:t>
            </a:r>
            <a:r>
              <a:rPr>
                <a:solidFill>
                  <a:srgbClr val="666666"/>
                </a:solidFill>
                <a:latin typeface="Courier"/>
              </a:rPr>
              <a:t>=</a:t>
            </a:r>
            <a:r>
              <a:rPr>
                <a:latin typeface="Courier"/>
              </a:rPr>
              <a:t> cascade(referrals[mask])</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:14}</a:t>
            </a:r>
            <a:r>
              <a:rPr>
                <a:solidFill>
                  <a:srgbClr val="BB6688"/>
                </a:solidFill>
                <a:latin typeface="Courier"/>
              </a:rPr>
              <a:t> n=</a:t>
            </a:r>
            <a:r>
              <a:rPr>
                <a:solidFill>
                  <a:srgbClr val="4070A0"/>
                </a:solidFill>
                <a:latin typeface="Courier"/>
              </a:rPr>
              <a:t>{</a:t>
            </a:r>
            <a:r>
              <a:rPr>
                <a:latin typeface="Courier"/>
              </a:rPr>
              <a:t>row[</a:t>
            </a:r>
            <a:r>
              <a:rPr>
                <a:solidFill>
                  <a:srgbClr val="4070A0"/>
                </a:solidFill>
                <a:latin typeface="Courier"/>
              </a:rPr>
              <a:t>'n'</a:t>
            </a:r>
            <a:r>
              <a:rPr>
                <a:latin typeface="Courier"/>
              </a:rPr>
              <a:t>]</a:t>
            </a:r>
            <a:r>
              <a:rPr>
                <a:solidFill>
                  <a:srgbClr val="4070A0"/>
                </a:solidFill>
                <a:latin typeface="Courier"/>
              </a:rPr>
              <a:t>:&gt;5}</a:t>
            </a:r>
            <a:r>
              <a:rPr>
                <a:solidFill>
                  <a:srgbClr val="BB6688"/>
                </a:solidFill>
                <a:latin typeface="Courier"/>
              </a:rPr>
              <a:t>  "</a:t>
            </a:r>
            <a:br/>
            <a:r>
              <a:rPr>
                <a:latin typeface="Courier"/>
              </a:rPr>
              <a:t>          </a:t>
            </a:r>
            <a:r>
              <a:rPr>
                <a:solidFill>
                  <a:srgbClr val="BB6688"/>
                </a:solidFill>
                <a:latin typeface="Courier"/>
              </a:rPr>
              <a:t>f"consent </a:t>
            </a:r>
            <a:r>
              <a:rPr>
                <a:solidFill>
                  <a:srgbClr val="4070A0"/>
                </a:solidFill>
                <a:latin typeface="Courier"/>
              </a:rPr>
              <a:t>{</a:t>
            </a:r>
            <a:r>
              <a:rPr>
                <a:latin typeface="Courier"/>
              </a:rPr>
              <a:t>row[</a:t>
            </a:r>
            <a:r>
              <a:rPr>
                <a:solidFill>
                  <a:srgbClr val="4070A0"/>
                </a:solidFill>
                <a:latin typeface="Courier"/>
              </a:rPr>
              <a:t>'consented'</a:t>
            </a:r>
            <a:r>
              <a:rPr>
                <a:latin typeface="Courier"/>
              </a:rPr>
              <a:t>] </a:t>
            </a:r>
            <a:r>
              <a:rPr>
                <a:solidFill>
                  <a:srgbClr val="666666"/>
                </a:solidFill>
                <a:latin typeface="Courier"/>
              </a:rPr>
              <a:t>/</a:t>
            </a:r>
            <a:r>
              <a:rPr>
                <a:latin typeface="Courier"/>
              </a:rPr>
              <a:t> row[</a:t>
            </a:r>
            <a:r>
              <a:rPr>
                <a:solidFill>
                  <a:srgbClr val="4070A0"/>
                </a:solidFill>
                <a:latin typeface="Courier"/>
              </a:rPr>
              <a:t>'n'</a:t>
            </a:r>
            <a:r>
              <a:rPr>
                <a:latin typeface="Courier"/>
              </a:rPr>
              <a:t>]</a:t>
            </a:r>
            <a:r>
              <a:rPr>
                <a:solidFill>
                  <a:srgbClr val="4070A0"/>
                </a:solidFill>
                <a:latin typeface="Courier"/>
              </a:rPr>
              <a:t>:.1%}</a:t>
            </a:r>
            <a:r>
              <a:rPr>
                <a:solidFill>
                  <a:srgbClr val="BB6688"/>
                </a:solidFill>
                <a:latin typeface="Courier"/>
              </a:rPr>
              <a:t>  "</a:t>
            </a:r>
            <a:br/>
            <a:r>
              <a:rPr>
                <a:latin typeface="Courier"/>
              </a:rPr>
              <a:t>          </a:t>
            </a:r>
            <a:r>
              <a:rPr>
                <a:solidFill>
                  <a:srgbClr val="BB6688"/>
                </a:solidFill>
                <a:latin typeface="Courier"/>
              </a:rPr>
              <a:t>f"made </a:t>
            </a:r>
            <a:r>
              <a:rPr>
                <a:solidFill>
                  <a:srgbClr val="4070A0"/>
                </a:solidFill>
                <a:latin typeface="Courier"/>
              </a:rPr>
              <a:t>{</a:t>
            </a:r>
            <a:r>
              <a:rPr>
                <a:latin typeface="Courier"/>
              </a:rPr>
              <a:t>row[</a:t>
            </a:r>
            <a:r>
              <a:rPr>
                <a:solidFill>
                  <a:srgbClr val="4070A0"/>
                </a:solidFill>
                <a:latin typeface="Courier"/>
              </a:rPr>
              <a:t>'made'</a:t>
            </a:r>
            <a:r>
              <a:rPr>
                <a:latin typeface="Courier"/>
              </a:rPr>
              <a:t>] </a:t>
            </a:r>
            <a:r>
              <a:rPr>
                <a:solidFill>
                  <a:srgbClr val="666666"/>
                </a:solidFill>
                <a:latin typeface="Courier"/>
              </a:rPr>
              <a:t>/</a:t>
            </a:r>
            <a:r>
              <a:rPr>
                <a:latin typeface="Courier"/>
              </a:rPr>
              <a:t> row[</a:t>
            </a:r>
            <a:r>
              <a:rPr>
                <a:solidFill>
                  <a:srgbClr val="4070A0"/>
                </a:solidFill>
                <a:latin typeface="Courier"/>
              </a:rPr>
              <a:t>'consented'</a:t>
            </a:r>
            <a:r>
              <a:rPr>
                <a:latin typeface="Courier"/>
              </a:rPr>
              <a:t>]</a:t>
            </a:r>
            <a:r>
              <a:rPr>
                <a:solidFill>
                  <a:srgbClr val="4070A0"/>
                </a:solidFill>
                <a:latin typeface="Courier"/>
              </a:rPr>
              <a:t>:.1%}</a:t>
            </a:r>
            <a:r>
              <a:rPr>
                <a:solidFill>
                  <a:srgbClr val="BB6688"/>
                </a:solidFill>
                <a:latin typeface="Courier"/>
              </a:rPr>
              <a:t>  "</a:t>
            </a:r>
            <a:br/>
            <a:r>
              <a:rPr>
                <a:latin typeface="Courier"/>
              </a:rPr>
              <a:t>          </a:t>
            </a:r>
            <a:r>
              <a:rPr>
                <a:solidFill>
                  <a:srgbClr val="BB6688"/>
                </a:solidFill>
                <a:latin typeface="Courier"/>
              </a:rPr>
              <a:t>f"accepted </a:t>
            </a:r>
            <a:r>
              <a:rPr>
                <a:solidFill>
                  <a:srgbClr val="4070A0"/>
                </a:solidFill>
                <a:latin typeface="Courier"/>
              </a:rPr>
              <a:t>{</a:t>
            </a:r>
            <a:r>
              <a:rPr>
                <a:latin typeface="Courier"/>
              </a:rPr>
              <a:t>row[</a:t>
            </a:r>
            <a:r>
              <a:rPr>
                <a:solidFill>
                  <a:srgbClr val="4070A0"/>
                </a:solidFill>
                <a:latin typeface="Courier"/>
              </a:rPr>
              <a:t>'accepted'</a:t>
            </a:r>
            <a:r>
              <a:rPr>
                <a:latin typeface="Courier"/>
              </a:rPr>
              <a:t>] </a:t>
            </a:r>
            <a:r>
              <a:rPr>
                <a:solidFill>
                  <a:srgbClr val="666666"/>
                </a:solidFill>
                <a:latin typeface="Courier"/>
              </a:rPr>
              <a:t>/</a:t>
            </a:r>
            <a:r>
              <a:rPr>
                <a:latin typeface="Courier"/>
              </a:rPr>
              <a:t> row[</a:t>
            </a:r>
            <a:r>
              <a:rPr>
                <a:solidFill>
                  <a:srgbClr val="4070A0"/>
                </a:solidFill>
                <a:latin typeface="Courier"/>
              </a:rPr>
              <a:t>'made'</a:t>
            </a:r>
            <a:r>
              <a:rPr>
                <a:latin typeface="Courier"/>
              </a:rPr>
              <a:t>]</a:t>
            </a:r>
            <a:r>
              <a:rPr>
                <a:solidFill>
                  <a:srgbClr val="4070A0"/>
                </a:solidFill>
                <a:latin typeface="Courier"/>
              </a:rPr>
              <a:t>:.1%}</a:t>
            </a:r>
            <a:r>
              <a:rPr>
                <a:solidFill>
                  <a:srgbClr val="BB6688"/>
                </a:solidFill>
                <a:latin typeface="Courier"/>
              </a:rPr>
              <a:t>  "</a:t>
            </a:r>
            <a:br/>
            <a:r>
              <a:rPr>
                <a:latin typeface="Courier"/>
              </a:rPr>
              <a:t>          </a:t>
            </a:r>
            <a:r>
              <a:rPr>
                <a:solidFill>
                  <a:srgbClr val="BB6688"/>
                </a:solidFill>
                <a:latin typeface="Courier"/>
              </a:rPr>
              <a:t>f"→ </a:t>
            </a:r>
            <a:r>
              <a:rPr>
                <a:solidFill>
                  <a:srgbClr val="4070A0"/>
                </a:solidFill>
                <a:latin typeface="Courier"/>
              </a:rPr>
              <a:t>{</a:t>
            </a:r>
            <a:r>
              <a:rPr>
                <a:latin typeface="Courier"/>
              </a:rPr>
              <a:t>row[</a:t>
            </a:r>
            <a:r>
              <a:rPr>
                <a:solidFill>
                  <a:srgbClr val="4070A0"/>
                </a:solidFill>
                <a:latin typeface="Courier"/>
              </a:rPr>
              <a:t>'reached'</a:t>
            </a:r>
            <a:r>
              <a:rPr>
                <a:latin typeface="Courier"/>
              </a:rPr>
              <a:t>] </a:t>
            </a:r>
            <a:r>
              <a:rPr>
                <a:solidFill>
                  <a:srgbClr val="666666"/>
                </a:solidFill>
                <a:latin typeface="Courier"/>
              </a:rPr>
              <a:t>/</a:t>
            </a:r>
            <a:r>
              <a:rPr>
                <a:latin typeface="Courier"/>
              </a:rPr>
              <a:t> row[</a:t>
            </a:r>
            <a:r>
              <a:rPr>
                <a:solidFill>
                  <a:srgbClr val="4070A0"/>
                </a:solidFill>
                <a:latin typeface="Courier"/>
              </a:rPr>
              <a:t>'consented'</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L’écart qui compte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disability =</a:t>
            </a:r>
            <a:r>
              <a:rPr>
                <a:latin typeface="Courier"/>
              </a:rPr>
              <a:t> disability_reported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"Yes"</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consented =</a:t>
            </a:r>
            <a:r>
              <a:rPr>
                <a:latin typeface="Courier"/>
              </a:rPr>
              <a:t> </a:t>
            </a:r>
            <a:r>
              <a:rPr>
                <a:solidFill>
                  <a:srgbClr val="06287E"/>
                </a:solidFill>
                <a:latin typeface="Courier"/>
              </a:rPr>
              <a:t>sum</a:t>
            </a:r>
            <a:r>
              <a:rPr>
                <a:latin typeface="Courier"/>
              </a:rPr>
              <a:t>(consent_to_refer),</a:t>
            </a:r>
            <a:br/>
            <a:r>
              <a:rPr>
                <a:latin typeface="Courier"/>
              </a:rPr>
              <a:t>            </a:t>
            </a:r>
            <a:r>
              <a:rPr>
                <a:solidFill>
                  <a:srgbClr val="7D9029"/>
                </a:solidFill>
                <a:latin typeface="Courier"/>
              </a:rPr>
              <a:t>made =</a:t>
            </a:r>
            <a:r>
              <a:rPr>
                <a:latin typeface="Courier"/>
              </a:rPr>
              <a:t> </a:t>
            </a:r>
            <a:r>
              <a:rPr>
                <a:solidFill>
                  <a:srgbClr val="06287E"/>
                </a:solidFill>
                <a:latin typeface="Courier"/>
              </a:rPr>
              <a:t>sum</a:t>
            </a:r>
            <a:r>
              <a:rPr>
                <a:latin typeface="Courier"/>
              </a:rPr>
              <a:t>(consent_to_refer </a:t>
            </a:r>
            <a:r>
              <a:rPr>
                <a:solidFill>
                  <a:srgbClr val="4070A0"/>
                </a:solidFill>
                <a:latin typeface="Courier"/>
              </a:rPr>
              <a:t>&amp;</a:t>
            </a:r>
            <a:r>
              <a:rPr>
                <a:latin typeface="Courier"/>
              </a:rPr>
              <a:t> referral_made),</a:t>
            </a:r>
            <a:br/>
            <a:r>
              <a:rPr>
                <a:latin typeface="Courier"/>
              </a:rPr>
              <a:t>            </a:t>
            </a:r>
            <a:r>
              <a:rPr>
                <a:solidFill>
                  <a:srgbClr val="7D9029"/>
                </a:solidFill>
                <a:latin typeface="Courier"/>
              </a:rPr>
              <a:t>accepted =</a:t>
            </a:r>
            <a:r>
              <a:rPr>
                <a:latin typeface="Courier"/>
              </a:rPr>
              <a:t> </a:t>
            </a:r>
            <a:r>
              <a:rPr>
                <a:solidFill>
                  <a:srgbClr val="06287E"/>
                </a:solidFill>
                <a:latin typeface="Courier"/>
              </a:rPr>
              <a:t>sum</a:t>
            </a:r>
            <a:r>
              <a:rPr>
                <a:latin typeface="Courier"/>
              </a:rPr>
              <a:t>(referral_made </a:t>
            </a:r>
            <a:r>
              <a:rPr>
                <a:solidFill>
                  <a:srgbClr val="4070A0"/>
                </a:solidFill>
                <a:latin typeface="Courier"/>
              </a:rPr>
              <a:t>&amp;</a:t>
            </a:r>
            <a:r>
              <a:rPr>
                <a:latin typeface="Courier"/>
              </a:rPr>
              <a:t> referral_accepted),</a:t>
            </a:r>
            <a:br/>
            <a:r>
              <a:rPr>
                <a:latin typeface="Courier"/>
              </a:rPr>
              <a:t>            </a:t>
            </a:r>
            <a:r>
              <a:rPr>
                <a:solidFill>
                  <a:srgbClr val="7D9029"/>
                </a:solidFill>
                <a:latin typeface="Courier"/>
              </a:rPr>
              <a:t>reached =</a:t>
            </a:r>
            <a:r>
              <a:rPr>
                <a:latin typeface="Courier"/>
              </a:rPr>
              <a:t> </a:t>
            </a:r>
            <a:r>
              <a:rPr>
                <a:solidFill>
                  <a:srgbClr val="06287E"/>
                </a:solidFill>
                <a:latin typeface="Courier"/>
              </a:rPr>
              <a:t>sum</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a:t>
            </a:r>
            <a:br/>
            <a:r>
              <a:rPr>
                <a:latin typeface="Courier"/>
              </a:rPr>
              <a:t>            </a:t>
            </a:r>
            <a:r>
              <a:rPr>
                <a:solidFill>
                  <a:srgbClr val="7D9029"/>
                </a:solidFill>
                <a:latin typeface="Courier"/>
              </a:rPr>
              <a:t>.by =</a:t>
            </a:r>
            <a:r>
              <a:rPr>
                <a:latin typeface="Courier"/>
              </a:rPr>
              <a:t> disability)</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L’écart qui compte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endParaRPr/>
                    </a:p>
                  </a:txBody>
                  <a:tcPr/>
                </a:tc>
                <a:tc>
                  <a:txBody>
                    <a:bodyPr/>
                    <a:lstStyle/>
                    <a:p>
                      <a:pPr lvl="0" indent="0" marL="0">
                        <a:buNone/>
                      </a:pPr>
                      <a:r>
                        <a:rPr/>
                        <a:t>n</a:t>
                      </a:r>
                    </a:p>
                  </a:txBody>
                  <a:tcPr/>
                </a:tc>
                <a:tc>
                  <a:txBody>
                    <a:bodyPr/>
                    <a:lstStyle/>
                    <a:p>
                      <a:pPr lvl="0" indent="0" marL="0">
                        <a:buNone/>
                      </a:pPr>
                      <a:r>
                        <a:rPr/>
                        <a:t>Consentement</a:t>
                      </a:r>
                    </a:p>
                  </a:txBody>
                  <a:tcPr/>
                </a:tc>
                <a:tc>
                  <a:txBody>
                    <a:bodyPr/>
                    <a:lstStyle/>
                    <a:p>
                      <a:pPr lvl="0" indent="0" marL="0">
                        <a:buNone/>
                      </a:pPr>
                      <a:r>
                        <a:rPr/>
                        <a:t>Référencement fait</a:t>
                      </a:r>
                    </a:p>
                  </a:txBody>
                  <a:tcPr/>
                </a:tc>
                <a:tc>
                  <a:txBody>
                    <a:bodyPr/>
                    <a:lstStyle/>
                    <a:p>
                      <a:pPr lvl="0" indent="0" marL="0">
                        <a:buNone/>
                      </a:pPr>
                      <a:r>
                        <a:rPr/>
                        <a:t>Accepté</a:t>
                      </a:r>
                    </a:p>
                  </a:txBody>
                  <a:tcPr/>
                </a:tc>
                <a:tc>
                  <a:txBody>
                    <a:bodyPr/>
                    <a:lstStyle/>
                    <a:p>
                      <a:pPr lvl="0" indent="0" marL="0">
                        <a:buNone/>
                      </a:pPr>
                      <a:r>
                        <a:rPr/>
                        <a:t>Aboutissement</a:t>
                      </a:r>
                    </a:p>
                  </a:txBody>
                  <a:tcPr/>
                </a:tc>
              </a:tr>
              <a:tr h="0">
                <a:tc>
                  <a:txBody>
                    <a:bodyPr/>
                    <a:lstStyle/>
                    <a:p>
                      <a:pPr lvl="0" indent="0" marL="0">
                        <a:buNone/>
                      </a:pPr>
                      <a:r>
                        <a:rPr/>
                        <a:t>Handicap signalé</a:t>
                      </a:r>
                    </a:p>
                  </a:txBody>
                </a:tc>
                <a:tc>
                  <a:txBody>
                    <a:bodyPr/>
                    <a:lstStyle/>
                    <a:p>
                      <a:pPr lvl="0" indent="0" marL="0">
                        <a:buNone/>
                      </a:pPr>
                      <a:r>
                        <a:rPr/>
                        <a:t>227</a:t>
                      </a:r>
                    </a:p>
                  </a:txBody>
                </a:tc>
                <a:tc>
                  <a:txBody>
                    <a:bodyPr/>
                    <a:lstStyle/>
                    <a:p>
                      <a:pPr lvl="0" indent="0" marL="0">
                        <a:buNone/>
                      </a:pPr>
                      <a:r>
                        <a:rPr/>
                        <a:t>89,0 %</a:t>
                      </a:r>
                    </a:p>
                  </a:txBody>
                </a:tc>
                <a:tc>
                  <a:txBody>
                    <a:bodyPr/>
                    <a:lstStyle/>
                    <a:p>
                      <a:pPr lvl="0" indent="0" marL="0">
                        <a:buNone/>
                      </a:pPr>
                      <a:r>
                        <a:rPr b="1"/>
                        <a:t>54,5 %</a:t>
                      </a:r>
                    </a:p>
                  </a:txBody>
                </a:tc>
                <a:tc>
                  <a:txBody>
                    <a:bodyPr/>
                    <a:lstStyle/>
                    <a:p>
                      <a:pPr lvl="0" indent="0" marL="0">
                        <a:buNone/>
                      </a:pPr>
                      <a:r>
                        <a:rPr b="1"/>
                        <a:t>56,4 %</a:t>
                      </a:r>
                    </a:p>
                  </a:txBody>
                </a:tc>
                <a:tc>
                  <a:txBody>
                    <a:bodyPr/>
                    <a:lstStyle/>
                    <a:p>
                      <a:pPr lvl="0" indent="0" marL="0">
                        <a:buNone/>
                      </a:pPr>
                      <a:r>
                        <a:rPr b="1"/>
                        <a:t>26,7 %</a:t>
                      </a:r>
                    </a:p>
                  </a:txBody>
                </a:tc>
              </a:tr>
              <a:tr h="0">
                <a:tc>
                  <a:txBody>
                    <a:bodyPr/>
                    <a:lstStyle/>
                    <a:p>
                      <a:pPr lvl="0" indent="0" marL="0">
                        <a:buNone/>
                      </a:pPr>
                      <a:r>
                        <a:rPr/>
                        <a:t>Non signalé</a:t>
                      </a:r>
                    </a:p>
                  </a:txBody>
                </a:tc>
                <a:tc>
                  <a:txBody>
                    <a:bodyPr/>
                    <a:lstStyle/>
                    <a:p>
                      <a:pPr lvl="0" indent="0" marL="0">
                        <a:buNone/>
                      </a:pPr>
                      <a:r>
                        <a:rPr/>
                        <a:t>1 623</a:t>
                      </a:r>
                    </a:p>
                  </a:txBody>
                </a:tc>
                <a:tc>
                  <a:txBody>
                    <a:bodyPr/>
                    <a:lstStyle/>
                    <a:p>
                      <a:pPr lvl="0" indent="0" marL="0">
                        <a:buNone/>
                      </a:pPr>
                      <a:r>
                        <a:rPr/>
                        <a:t>88,5 %</a:t>
                      </a:r>
                    </a:p>
                  </a:txBody>
                </a:tc>
                <a:tc>
                  <a:txBody>
                    <a:bodyPr/>
                    <a:lstStyle/>
                    <a:p>
                      <a:pPr lvl="0" indent="0" marL="0">
                        <a:buNone/>
                      </a:pPr>
                      <a:r>
                        <a:rPr/>
                        <a:t>71,9 %</a:t>
                      </a:r>
                    </a:p>
                  </a:txBody>
                </a:tc>
                <a:tc>
                  <a:txBody>
                    <a:bodyPr/>
                    <a:lstStyle/>
                    <a:p>
                      <a:pPr lvl="0" indent="0" marL="0">
                        <a:buNone/>
                      </a:pPr>
                      <a:r>
                        <a:rPr/>
                        <a:t>67,3 %</a:t>
                      </a:r>
                    </a:p>
                  </a:txBody>
                </a:tc>
                <a:tc>
                  <a:txBody>
                    <a:bodyPr/>
                    <a:lstStyle/>
                    <a:p>
                      <a:pPr lvl="0" indent="0" marL="0">
                        <a:buNone/>
                      </a:pPr>
                      <a:r>
                        <a:rPr/>
                        <a:t>46,2 %</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L’écart qui compte</a:t>
            </a:r>
          </a:p>
        </p:txBody>
      </p:sp>
      <p:sp>
        <p:nvSpPr>
          <p:cNvPr id="3" name="Content Placeholder 2"/>
          <p:cNvSpPr>
            <a:spLocks noGrp="1"/>
          </p:cNvSpPr>
          <p:nvPr>
            <p:ph idx="1"/>
          </p:nvPr>
        </p:nvSpPr>
        <p:spPr/>
        <p:txBody>
          <a:bodyPr/>
          <a:lstStyle/>
          <a:p>
            <a:pPr lvl="0"/>
            <a:r>
              <a:rPr/>
              <a:t>Le consentement est identique — 89,0 % contre 88,5 % — Les personnes en situation de handicap sont exactement aussi…</a:t>
            </a:r>
          </a:p>
          <a:p>
            <a:pPr lvl="0"/>
            <a:r>
              <a:rPr/>
              <a:t>Localiser l’écart à une porte précise transforme une observation en action — « Les résultats sont plus mauvais pour les…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Avant de le publier</a:t>
            </a:r>
          </a:p>
        </p:txBody>
      </p:sp>
      <p:sp>
        <p:nvSpPr>
          <p:cNvPr id="3" name="Content Placeholder 2"/>
          <p:cNvSpPr>
            <a:spLocks noGrp="1"/>
          </p:cNvSpPr>
          <p:nvPr>
            <p:ph idx="1"/>
          </p:nvPr>
        </p:nvSpPr>
        <p:spPr/>
        <p:txBody>
          <a:bodyPr/>
          <a:lstStyle/>
          <a:p>
            <a:pPr lvl="0"/>
            <a:r>
              <a:rPr/>
              <a:t>La colonne handicap a quatre valeurs — Une zone a saisi </a:t>
            </a:r>
            <a:r>
              <a:rPr>
                <a:latin typeface="Courier"/>
              </a:rPr>
              <a:t>Yes</a:t>
            </a:r>
            <a:r>
              <a:rPr/>
              <a:t> et </a:t>
            </a:r>
            <a:r>
              <a:rPr>
                <a:latin typeface="Courier"/>
              </a:rPr>
              <a:t>No</a:t>
            </a:r>
            <a:r>
              <a:rPr/>
              <a:t> au lieu de </a:t>
            </a:r>
            <a:r>
              <a:rPr>
                <a:latin typeface="Courier"/>
              </a:rPr>
              <a:t>true</a:t>
            </a:r>
            <a:r>
              <a:rPr/>
              <a:t> et </a:t>
            </a:r>
            <a:r>
              <a:rPr>
                <a:latin typeface="Courier"/>
              </a:rPr>
              <a:t>false</a:t>
            </a:r>
            <a:r>
              <a:rPr/>
              <a:t>, si bien qu’un…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Avant de le publier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(referrals[</a:t>
            </a:r>
            <a:r>
              <a:rPr>
                <a:solidFill>
                  <a:srgbClr val="4070A0"/>
                </a:solidFill>
                <a:latin typeface="Courier"/>
              </a:rPr>
              <a:t>"disability_reported"</a:t>
            </a:r>
            <a:r>
              <a:rPr>
                <a:latin typeface="Courier"/>
              </a:rPr>
              <a:t>].value_counts(dropna</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Avant de le publier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count</a:t>
            </a:r>
            <a:r>
              <a:rPr>
                <a:latin typeface="Courier"/>
              </a:rPr>
              <a:t>(disability_reported)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Avant de le publier</a:t>
            </a:r>
          </a:p>
        </p:txBody>
      </p:sp>
      <p:sp>
        <p:nvSpPr>
          <p:cNvPr id="3" name="Content Placeholder 2"/>
          <p:cNvSpPr>
            <a:spLocks noGrp="1"/>
          </p:cNvSpPr>
          <p:nvPr>
            <p:ph idx="1"/>
          </p:nvPr>
        </p:nvSpPr>
        <p:spPr/>
        <p:txBody>
          <a:bodyPr/>
          <a:lstStyle/>
          <a:p>
            <a:pPr lvl="0"/>
            <a:r>
              <a:rPr/>
              <a:t>Le handicap est auto-déclaré et sous-déclaré — 227 sur 1 850 font 12,3 %, en dessous de la plupart des estimations de…</a:t>
            </a:r>
          </a:p>
          <a:p>
            <a:pPr lvl="0"/>
            <a:r>
              <a:rPr/>
              <a:t>Vérifiez la taille des cellules avant de désagréger davantage — Handicap par zone par service est exactement le tableau…</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portes, non le total — Exemple</a:t>
            </a:r>
          </a:p>
        </p:txBody>
      </p:sp>
      <p:sp>
        <p:nvSpPr>
          <p:cNvPr id="3" name="Content Placeholder 2"/>
          <p:cNvSpPr>
            <a:spLocks noGrp="1"/>
          </p:cNvSpPr>
          <p:nvPr>
            <p:ph idx="1"/>
          </p:nvPr>
        </p:nvSpPr>
        <p:spPr/>
        <p:txBody>
          <a:bodyPr/>
          <a:lstStyle/>
          <a:p>
            <a:pPr lvl="0" indent="0">
              <a:buNone/>
            </a:pPr>
            <a:r>
              <a:rPr>
                <a:latin typeface="Courier"/>
              </a:rPr>
              <a:t>Referral pathway, 1,638 consenting cases
  Referral made                   69.7%
  Accepted, of those made         66.3%
  Reached service, of accepted    94.7%
  End to end, of consenting       43.8%
  The pathway fails upstream. Once a referral is accepted 94.7% of cases
  reach a service; the losses are at referral-making and acceptance.
  Cases reporting a disability: 26.7% complete against 46.2%. Consent is
  identical (89.0% and 88.5%); the gap is entirely at referral-making
  (54.5% against 71.9%) and acceptance (56.4% against 67.3%).
  Disability is self-reported by 12.3% of cases. Non-disclosure places some
  people in the comparison group, so the gap is a lower bound.</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circuit s’arrête quand un cas atteint un service.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https://data-analysis.cassion.dev/fr/cours/protection-and-gbv-data/prot-04-where-the-pathway-leaks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L’écart s’ouvre avant que le référencement ne soit fait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Les cas avec handicap signalé aboutissent à 26,7 % contre 46,2 %. L’écart n’est pas à la porte du service — le consentement est identique à 89 % et 88,5 % — il s’ouvre à la porte où un travailleur social décide de faire ou non le référencement.</vt:lpwstr>
  </property>
</Properties>
</file>