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Guidance puts an active GBV caseload near 25 cases per worker. One area here averages 33.2 and peaks at 51. It also holds 1.78 case plan reviews per case against 2.45, and loses contact with 38.9% of the cases it closes. Three tables, one cause.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case count is a flow: how many cases opened this month. A caseload is a stock: how many are open right now, and it is the number a caseworker experiences. Computing it means expanding each case across the months it was open.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person-time expansion from module 4’s first course, applied to a caseworker rather than to a patient. A case open from March to August contributes to six monthly caseloads, and a register read one row at a time never shows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GBV case management guidance puts an active caseload at around 25. Port-de-Paix sits above it all year and peaks at twice it; Saint-Louis-du-Nord sits well below. Report the mean and the peak. A worker at 51 open cases in one month has, that month, roughly four working hours per case including travel and documentation, and an annual mean of 33 conceals 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reason caseload has a threshold is that things fail when it is exceeded, and this register lets you watch two of them fail together.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Port-de-Paix carries the highest caseload, holds among the fewest case plan reviews, and loses contact with the largest share of the cases it closes. Three different tables produced by one cause, and the caseload table is the one that names the cause. Note that Saint-Louis-du-Nord also holds few reviews on a low caseload — so reviews per case is not a clean function of caseload, and the honest reading is that Port-de-Paix has a workload problem while Saint-Louis-du-Nord may have a different one. A pattern that fits three areas and not the fourth is still a pattern, and saying which area does not fit is part of reporting 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caseworker identifier appears under two areas, because a worker who transferred was re-registered rather than moved. A caseload computed per worker is right. A caseload computed per worker per area is wrong, because it splits one person’s real workload across two rows and makes both look manageable. Decide which the identifier means before you group by it, and if the register cannot tell you, that is a question for the office rather than an assumption for the analyst.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not a productivity measure. A worker with 40 open cases is not working harder than one with 15; they are more likely to be failing 40 people slowly. Using caseload to rank workers inverts what the indicator is for. It is not comparable across case types. A child protection case with a case plan involving a school and a guardian is not equivalent to a one-off legal referral, and this register’s </a:t>
            </a:r>
            <a:r>
              <a:rPr>
                <a:latin typeface="Courier"/>
              </a:rPr>
              <a:t>case_category</a:t>
            </a:r>
            <a:r>
              <a:rPr/>
              <a:t> is what lets you weight them.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Check the case mix before comparing caseloads. An area with more child protection cases is carrying more work per case, and a raw comparison penalises it.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Put the guideline in the table. A caseload of 33 means nothing to a reader who does not know what 25 is, and the whole point of the row is the comparison.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Cases close, and how long they take is the other number a supervisor is judged on. The next lesson is that measurement, and the 42.6% of cases that have not closed yet and would bias it if they were ignored.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5-caselo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Thirty-three cases each</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Guidance puts an active GBV caseload near 25 cases per worker. One area here averages 33.2 and peaks at 51. It also holds 1.78 case plan reviews per case against 2.45, and loses contact with 38.9% of the cases it closes. Three tables, one cause.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Caseload is a stock, not a flow</a:t>
            </a:r>
          </a:p>
          <a:p>
            <a:pPr lvl="0"/>
            <a:r>
              <a:rPr/>
              <a:t>The number the guidance is written about</a:t>
            </a:r>
          </a:p>
          <a:p>
            <a:pPr lvl="0"/>
            <a:r>
              <a:rPr/>
              <a:t>What an overloaded caseload does</a:t>
            </a:r>
          </a:p>
          <a:p>
            <a:pPr lvl="0"/>
            <a:r>
              <a:rPr/>
              <a:t>The establishment error</a:t>
            </a:r>
          </a:p>
          <a:p>
            <a:pPr lvl="0"/>
            <a:r>
              <a:rPr/>
              <a:t>What caseload is not</a:t>
            </a:r>
          </a:p>
          <a:p>
            <a:pPr lvl="0"/>
            <a:r>
              <a:rPr/>
              <a:t>Report it as a supervision table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Caseload is a stock, not a flow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"protection-case-management-2024.v1.csv"</a:t>
            </a:r>
            <a:r>
              <a:rPr>
                <a:latin typeface="Courier"/>
              </a:rPr>
              <a:t>)</a:t>
            </a:r>
            <a:br/>
            <a:r>
              <a:rPr>
                <a:latin typeface="Courier"/>
              </a:rPr>
              <a:t>CUTOFF </a:t>
            </a:r>
            <a:r>
              <a:rPr>
                <a:solidFill>
                  <a:srgbClr val="666666"/>
                </a:solidFill>
                <a:latin typeface="Courier"/>
              </a:rPr>
              <a:t>=</a:t>
            </a:r>
            <a:r>
              <a:rPr>
                <a:latin typeface="Courier"/>
              </a:rPr>
              <a:t> </a:t>
            </a:r>
            <a:r>
              <a:rPr>
                <a:solidFill>
                  <a:srgbClr val="40A070"/>
                </a:solidFill>
                <a:latin typeface="Courier"/>
              </a:rPr>
              <a:t>12</a:t>
            </a:r>
            <a:br/>
            <a:br/>
            <a:r>
              <a:rPr b="1">
                <a:solidFill>
                  <a:srgbClr val="007020"/>
                </a:solidFill>
                <a:latin typeface="Courier"/>
              </a:rPr>
              <a:t>def</a:t>
            </a:r>
            <a:r>
              <a:rPr>
                <a:latin typeface="Courier"/>
              </a:rPr>
              <a:t> months_open(row):</a:t>
            </a:r>
            <a:br/>
            <a:r>
              <a:rPr>
                <a:latin typeface="Courier"/>
              </a:rPr>
              <a:t>    opened </a:t>
            </a:r>
            <a:r>
              <a:rPr>
                <a:solidFill>
                  <a:srgbClr val="666666"/>
                </a:solidFill>
                <a:latin typeface="Courier"/>
              </a:rPr>
              <a:t>=</a:t>
            </a:r>
            <a:r>
              <a:rPr>
                <a:latin typeface="Courier"/>
              </a:rPr>
              <a:t> </a:t>
            </a:r>
            <a:r>
              <a:rPr>
                <a:solidFill>
                  <a:srgbClr val="008000"/>
                </a:solidFill>
                <a:latin typeface="Courier"/>
              </a:rPr>
              <a:t>int</a:t>
            </a:r>
            <a:r>
              <a:rPr>
                <a:latin typeface="Courier"/>
              </a:rPr>
              <a:t>(row[</a:t>
            </a:r>
            <a:r>
              <a:rPr>
                <a:solidFill>
                  <a:srgbClr val="4070A0"/>
                </a:solidFill>
                <a:latin typeface="Courier"/>
              </a:rPr>
              <a:t>"opened_month"</a:t>
            </a:r>
            <a:r>
              <a:rPr>
                <a:latin typeface="Courier"/>
              </a:rPr>
              <a:t>][</a:t>
            </a:r>
            <a:r>
              <a:rPr>
                <a:solidFill>
                  <a:srgbClr val="40A070"/>
                </a:solidFill>
                <a:latin typeface="Courier"/>
              </a:rPr>
              <a:t>5</a:t>
            </a:r>
            <a:r>
              <a:rPr>
                <a:latin typeface="Courier"/>
              </a:rPr>
              <a:t>:</a:t>
            </a:r>
            <a:r>
              <a:rPr>
                <a:solidFill>
                  <a:srgbClr val="40A070"/>
                </a:solidFill>
                <a:latin typeface="Courier"/>
              </a:rPr>
              <a:t>7</a:t>
            </a:r>
            <a:r>
              <a:rPr>
                <a:latin typeface="Courier"/>
              </a:rPr>
              <a:t>])</a:t>
            </a:r>
            <a:br/>
            <a:r>
              <a:rPr>
                <a:latin typeface="Courier"/>
              </a:rPr>
              <a:t>    closed </a:t>
            </a:r>
            <a:r>
              <a:rPr>
                <a:solidFill>
                  <a:srgbClr val="666666"/>
                </a:solidFill>
                <a:latin typeface="Courier"/>
              </a:rPr>
              <a:t>=</a:t>
            </a:r>
            <a:r>
              <a:rPr>
                <a:latin typeface="Courier"/>
              </a:rPr>
              <a:t> </a:t>
            </a:r>
            <a:r>
              <a:rPr>
                <a:solidFill>
                  <a:srgbClr val="008000"/>
                </a:solidFill>
                <a:latin typeface="Courier"/>
              </a:rPr>
              <a:t>int</a:t>
            </a:r>
            <a:r>
              <a:rPr>
                <a:latin typeface="Courier"/>
              </a:rPr>
              <a:t>(row[</a:t>
            </a:r>
            <a:r>
              <a:rPr>
                <a:solidFill>
                  <a:srgbClr val="4070A0"/>
                </a:solidFill>
                <a:latin typeface="Courier"/>
              </a:rPr>
              <a:t>"closed_month"</a:t>
            </a:r>
            <a:r>
              <a:rPr>
                <a:latin typeface="Courier"/>
              </a:rPr>
              <a:t>][</a:t>
            </a:r>
            <a:r>
              <a:rPr>
                <a:solidFill>
                  <a:srgbClr val="40A070"/>
                </a:solidFill>
                <a:latin typeface="Courier"/>
              </a:rPr>
              <a:t>5</a:t>
            </a:r>
            <a:r>
              <a:rPr>
                <a:latin typeface="Courier"/>
              </a:rPr>
              <a:t>:</a:t>
            </a:r>
            <a:r>
              <a:rPr>
                <a:solidFill>
                  <a:srgbClr val="40A070"/>
                </a:solidFill>
                <a:latin typeface="Courier"/>
              </a:rPr>
              <a:t>7</a:t>
            </a:r>
            <a:r>
              <a:rPr>
                <a:latin typeface="Courier"/>
              </a:rPr>
              <a:t>]) </a:t>
            </a:r>
            <a:r>
              <a:rPr b="1">
                <a:solidFill>
                  <a:srgbClr val="007020"/>
                </a:solidFill>
                <a:latin typeface="Courier"/>
              </a:rPr>
              <a:t>if</a:t>
            </a:r>
            <a:r>
              <a:rPr>
                <a:latin typeface="Courier"/>
              </a:rPr>
              <a:t> pd.notna(row[</a:t>
            </a:r>
            <a:r>
              <a:rPr>
                <a:solidFill>
                  <a:srgbClr val="4070A0"/>
                </a:solidFill>
                <a:latin typeface="Courier"/>
              </a:rPr>
              <a:t>"closed_month"</a:t>
            </a:r>
            <a:r>
              <a:rPr>
                <a:latin typeface="Courier"/>
              </a:rPr>
              <a:t>]) </a:t>
            </a:r>
            <a:r>
              <a:rPr b="1">
                <a:solidFill>
                  <a:srgbClr val="007020"/>
                </a:solidFill>
                <a:latin typeface="Courier"/>
              </a:rPr>
              <a:t>else</a:t>
            </a:r>
            <a:r>
              <a:rPr>
                <a:latin typeface="Courier"/>
              </a:rPr>
              <a:t> CUTOFF</a:t>
            </a:r>
            <a:br/>
            <a:r>
              <a:rPr>
                <a:latin typeface="Courier"/>
              </a:rPr>
              <a:t>    </a:t>
            </a:r>
            <a:r>
              <a:rPr b="1">
                <a:solidFill>
                  <a:srgbClr val="007020"/>
                </a:solidFill>
                <a:latin typeface="Courier"/>
              </a:rPr>
              <a:t>return</a:t>
            </a:r>
            <a:r>
              <a:rPr>
                <a:latin typeface="Courier"/>
              </a:rPr>
              <a:t> </a:t>
            </a:r>
            <a:r>
              <a:rPr>
                <a:solidFill>
                  <a:srgbClr val="008000"/>
                </a:solidFill>
                <a:latin typeface="Courier"/>
              </a:rPr>
              <a:t>range</a:t>
            </a:r>
            <a:r>
              <a:rPr>
                <a:latin typeface="Courier"/>
              </a:rPr>
              <a:t>(opened, </a:t>
            </a:r>
            <a:r>
              <a:rPr>
                <a:solidFill>
                  <a:srgbClr val="008000"/>
                </a:solidFill>
                <a:latin typeface="Courier"/>
              </a:rPr>
              <a:t>max</a:t>
            </a:r>
            <a:r>
              <a:rPr>
                <a:latin typeface="Courier"/>
              </a:rPr>
              <a:t>(closed, opened) </a:t>
            </a:r>
            <a:r>
              <a:rPr>
                <a:solidFill>
                  <a:srgbClr val="666666"/>
                </a:solidFill>
                <a:latin typeface="Courier"/>
              </a:rPr>
              <a:t>+</a:t>
            </a:r>
            <a:r>
              <a:rPr>
                <a:latin typeface="Courier"/>
              </a:rPr>
              <a:t> </a:t>
            </a:r>
            <a:r>
              <a:rPr>
                <a:solidFill>
                  <a:srgbClr val="40A070"/>
                </a:solidFill>
                <a:latin typeface="Courier"/>
              </a:rPr>
              <a:t>1</a:t>
            </a:r>
            <a:r>
              <a:rPr>
                <a:latin typeface="Courier"/>
              </a:rPr>
              <a:t>)</a:t>
            </a:r>
            <a:br/>
            <a:br/>
            <a:r>
              <a:rPr>
                <a:latin typeface="Courier"/>
              </a:rPr>
              <a:t>active </a:t>
            </a:r>
            <a:r>
              <a:rPr>
                <a:solidFill>
                  <a:srgbClr val="666666"/>
                </a:solidFill>
                <a:latin typeface="Courier"/>
              </a:rPr>
              <a:t>=</a:t>
            </a:r>
            <a:r>
              <a:rPr>
                <a:latin typeface="Courier"/>
              </a:rPr>
              <a:t> [</a:t>
            </a:r>
            <a:br/>
            <a:r>
              <a:rPr>
                <a:latin typeface="Courier"/>
              </a:rPr>
              <a:t>    {</a:t>
            </a:r>
            <a:r>
              <a:rPr>
                <a:solidFill>
                  <a:srgbClr val="4070A0"/>
                </a:solidFill>
                <a:latin typeface="Courier"/>
              </a:rPr>
              <a:t>"caseworker_id"</a:t>
            </a:r>
            <a:r>
              <a:rPr>
                <a:latin typeface="Courier"/>
              </a:rPr>
              <a:t>: row[</a:t>
            </a:r>
            <a:r>
              <a:rPr>
                <a:solidFill>
                  <a:srgbClr val="4070A0"/>
                </a:solidFill>
                <a:latin typeface="Courier"/>
              </a:rPr>
              <a:t>"caseworker_id"</a:t>
            </a:r>
            <a:r>
              <a:rPr>
                <a:latin typeface="Courier"/>
              </a:rPr>
              <a:t>], </a:t>
            </a:r>
            <a:r>
              <a:rPr>
                <a:solidFill>
                  <a:srgbClr val="4070A0"/>
                </a:solidFill>
                <a:latin typeface="Courier"/>
              </a:rPr>
              <a:t>"admin2"</a:t>
            </a:r>
            <a:r>
              <a:rPr>
                <a:latin typeface="Courier"/>
              </a:rPr>
              <a:t>: row[</a:t>
            </a:r>
            <a:r>
              <a:rPr>
                <a:solidFill>
                  <a:srgbClr val="4070A0"/>
                </a:solidFill>
                <a:latin typeface="Courier"/>
              </a:rPr>
              <a:t>"admin2"</a:t>
            </a:r>
            <a:r>
              <a:rPr>
                <a:latin typeface="Courier"/>
              </a:rPr>
              <a:t>], </a:t>
            </a:r>
            <a:r>
              <a:rPr>
                <a:solidFill>
                  <a:srgbClr val="4070A0"/>
                </a:solidFill>
                <a:latin typeface="Courier"/>
              </a:rPr>
              <a:t>"month"</a:t>
            </a:r>
            <a:r>
              <a:rPr>
                <a:latin typeface="Courier"/>
              </a:rPr>
              <a:t>: month}</a:t>
            </a:r>
            <a:br/>
            <a:r>
              <a:rPr>
                <a:latin typeface="Courier"/>
              </a:rPr>
              <a:t>    </a:t>
            </a:r>
            <a:r>
              <a:rPr b="1">
                <a:solidFill>
                  <a:srgbClr val="007020"/>
                </a:solidFill>
                <a:latin typeface="Courier"/>
              </a:rPr>
              <a:t>for</a:t>
            </a:r>
            <a:r>
              <a:rPr>
                <a:latin typeface="Courier"/>
              </a:rPr>
              <a:t> _, row </a:t>
            </a:r>
            <a:r>
              <a:rPr b="1">
                <a:solidFill>
                  <a:srgbClr val="007020"/>
                </a:solidFill>
                <a:latin typeface="Courier"/>
              </a:rPr>
              <a:t>in</a:t>
            </a:r>
            <a:r>
              <a:rPr>
                <a:latin typeface="Courier"/>
              </a:rPr>
              <a:t> cases.iterrows()</a:t>
            </a:r>
            <a:br/>
            <a:r>
              <a:rPr>
                <a:latin typeface="Courier"/>
              </a:rPr>
              <a:t>    </a:t>
            </a:r>
            <a:r>
              <a:rPr b="1">
                <a:solidFill>
                  <a:srgbClr val="007020"/>
                </a:solidFill>
                <a:latin typeface="Courier"/>
              </a:rPr>
              <a:t>for</a:t>
            </a:r>
            <a:r>
              <a:rPr>
                <a:latin typeface="Courier"/>
              </a:rPr>
              <a:t> month </a:t>
            </a:r>
            <a:r>
              <a:rPr b="1">
                <a:solidFill>
                  <a:srgbClr val="007020"/>
                </a:solidFill>
                <a:latin typeface="Courier"/>
              </a:rPr>
              <a:t>in</a:t>
            </a:r>
            <a:r>
              <a:rPr>
                <a:latin typeface="Courier"/>
              </a:rPr>
              <a:t> months_open(row)</a:t>
            </a:r>
            <a:br/>
            <a:r>
              <a:rPr>
                <a:latin typeface="Courier"/>
              </a:rPr>
              <a:t>]</a:t>
            </a:r>
            <a:br/>
            <a:r>
              <a:rPr>
                <a:latin typeface="Courier"/>
              </a:rPr>
              <a:t>active </a:t>
            </a:r>
            <a:r>
              <a:rPr>
                <a:solidFill>
                  <a:srgbClr val="666666"/>
                </a:solidFill>
                <a:latin typeface="Courier"/>
              </a:rPr>
              <a:t>=</a:t>
            </a:r>
            <a:r>
              <a:rPr>
                <a:latin typeface="Courier"/>
              </a:rPr>
              <a:t> pd.DataFrame(active)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Caseload is a stock, not a flow — In Python (cont.)</a:t>
            </a:r>
          </a:p>
        </p:txBody>
      </p:sp>
      <p:sp>
        <p:nvSpPr>
          <p:cNvPr id="3" name="Content Placeholder 2"/>
          <p:cNvSpPr>
            <a:spLocks noGrp="1"/>
          </p:cNvSpPr>
          <p:nvPr>
            <p:ph idx="1"/>
          </p:nvPr>
        </p:nvSpPr>
        <p:spPr/>
        <p:txBody>
          <a:bodyPr/>
          <a:lstStyle/>
          <a:p>
            <a:pPr lvl="0" indent="0">
              <a:buNone/>
            </a:pPr>
            <a:br/>
            <a:r>
              <a:rPr>
                <a:latin typeface="Courier"/>
              </a:rPr>
              <a:t>caseload </a:t>
            </a:r>
            <a:r>
              <a:rPr>
                <a:solidFill>
                  <a:srgbClr val="666666"/>
                </a:solidFill>
                <a:latin typeface="Courier"/>
              </a:rPr>
              <a:t>=</a:t>
            </a:r>
            <a:r>
              <a:rPr>
                <a:latin typeface="Courier"/>
              </a:rPr>
              <a:t> active.groupby([</a:t>
            </a:r>
            <a:r>
              <a:rPr>
                <a:solidFill>
                  <a:srgbClr val="4070A0"/>
                </a:solidFill>
                <a:latin typeface="Courier"/>
              </a:rPr>
              <a:t>"caseworker_id"</a:t>
            </a:r>
            <a:r>
              <a:rPr>
                <a:latin typeface="Courier"/>
              </a:rPr>
              <a:t>, </a:t>
            </a:r>
            <a:r>
              <a:rPr>
                <a:solidFill>
                  <a:srgbClr val="4070A0"/>
                </a:solidFill>
                <a:latin typeface="Courier"/>
              </a:rPr>
              <a:t>"month"</a:t>
            </a:r>
            <a:r>
              <a:rPr>
                <a:latin typeface="Courier"/>
              </a:rPr>
              <a:t>]).size().rename(</a:t>
            </a:r>
            <a:r>
              <a:rPr>
                <a:solidFill>
                  <a:srgbClr val="4070A0"/>
                </a:solidFill>
                <a:latin typeface="Courier"/>
              </a:rPr>
              <a:t>"open_cases"</a:t>
            </a:r>
            <a:r>
              <a:rPr>
                <a:latin typeface="Courier"/>
              </a:rPr>
              <a:t>)</a:t>
            </a:r>
            <a:br/>
            <a:r>
              <a:rPr>
                <a:solidFill>
                  <a:srgbClr val="008000"/>
                </a:solidFill>
                <a:latin typeface="Courier"/>
              </a:rPr>
              <a:t>print</a:t>
            </a:r>
            <a:r>
              <a:rPr>
                <a:latin typeface="Courier"/>
              </a:rPr>
              <a:t>(caseload.describe().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Caseload is a stock, not a flow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opened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a:t>
            </a:r>
            <a:br/>
            <a:r>
              <a:rPr>
                <a:latin typeface="Courier"/>
              </a:rPr>
              <a:t>         </a:t>
            </a:r>
            <a:r>
              <a:rPr>
                <a:solidFill>
                  <a:srgbClr val="7D9029"/>
                </a:solidFill>
                <a:latin typeface="Courier"/>
              </a:rPr>
              <a:t>closed =</a:t>
            </a:r>
            <a:r>
              <a:rPr>
                <a:latin typeface="Courier"/>
              </a:rPr>
              <a:t> </a:t>
            </a:r>
            <a:r>
              <a:rPr>
                <a:solidFill>
                  <a:srgbClr val="06287E"/>
                </a:solidFill>
                <a:latin typeface="Courier"/>
              </a:rPr>
              <a:t>coalesce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(closed_month,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A070"/>
                </a:solidFill>
                <a:latin typeface="Courier"/>
              </a:rPr>
              <a:t>12</a:t>
            </a:r>
            <a:r>
              <a:rPr>
                <a:solidFill>
                  <a:srgbClr val="902000"/>
                </a:solidFill>
                <a:latin typeface="Courier"/>
              </a:rPr>
              <a:t>L</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list</a:t>
            </a:r>
            <a:r>
              <a:rPr>
                <a:latin typeface="Courier"/>
              </a:rPr>
              <a:t>(</a:t>
            </a:r>
            <a:r>
              <a:rPr>
                <a:solidFill>
                  <a:srgbClr val="06287E"/>
                </a:solidFill>
                <a:latin typeface="Courier"/>
              </a:rPr>
              <a:t>seq</a:t>
            </a:r>
            <a:r>
              <a:rPr>
                <a:latin typeface="Courier"/>
              </a:rPr>
              <a:t>(opened, </a:t>
            </a:r>
            <a:r>
              <a:rPr>
                <a:solidFill>
                  <a:srgbClr val="06287E"/>
                </a:solidFill>
                <a:latin typeface="Courier"/>
              </a:rPr>
              <a:t>max</a:t>
            </a:r>
            <a:r>
              <a:rPr>
                <a:latin typeface="Courier"/>
              </a:rPr>
              <a:t>(closed, opened))))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unnest</a:t>
            </a:r>
            <a:r>
              <a:rPr>
                <a:latin typeface="Courier"/>
              </a:rPr>
              <a:t>(month) </a:t>
            </a:r>
            <a:r>
              <a:rPr>
                <a:solidFill>
                  <a:srgbClr val="4070A0"/>
                </a:solidFill>
                <a:latin typeface="Courier"/>
              </a:rPr>
              <a:t>|&gt;</a:t>
            </a:r>
            <a:br/>
            <a:r>
              <a:rPr>
                <a:latin typeface="Courier"/>
              </a:rPr>
              <a:t>  </a:t>
            </a:r>
            <a:r>
              <a:rPr>
                <a:solidFill>
                  <a:srgbClr val="06287E"/>
                </a:solidFill>
                <a:latin typeface="Courier"/>
              </a:rPr>
              <a:t>count</a:t>
            </a:r>
            <a:r>
              <a:rPr>
                <a:latin typeface="Courier"/>
              </a:rPr>
              <a:t>(caseworker_id, month, </a:t>
            </a:r>
            <a:r>
              <a:rPr>
                <a:solidFill>
                  <a:srgbClr val="7D9029"/>
                </a:solidFill>
                <a:latin typeface="Courier"/>
              </a:rPr>
              <a:t>name =</a:t>
            </a:r>
            <a:r>
              <a:rPr>
                <a:latin typeface="Courier"/>
              </a:rPr>
              <a:t> </a:t>
            </a:r>
            <a:r>
              <a:rPr>
                <a:solidFill>
                  <a:srgbClr val="4070A0"/>
                </a:solidFill>
                <a:latin typeface="Courier"/>
              </a:rPr>
              <a:t>"open_cases"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Caseload is a stock, not a flow</a:t>
            </a:r>
          </a:p>
        </p:txBody>
      </p:sp>
      <p:sp>
        <p:nvSpPr>
          <p:cNvPr id="3" name="Content Placeholder 2"/>
          <p:cNvSpPr>
            <a:spLocks noGrp="1"/>
          </p:cNvSpPr>
          <p:nvPr>
            <p:ph idx="1"/>
          </p:nvPr>
        </p:nvSpPr>
        <p:spPr/>
        <p:txBody>
          <a:bodyPr/>
          <a:lstStyle/>
          <a:p>
            <a:pPr lvl="0"/>
            <a:r>
              <a:rPr/>
              <a:t>This is the person-time expansion from module 4’s first course — applied to a caseworker rather than to a patient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the guidance is written about — In Python</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666666"/>
                </a:solidFill>
                <a:latin typeface="Courier"/>
              </a:rPr>
              <a:t>=</a:t>
            </a:r>
            <a:r>
              <a:rPr>
                <a:latin typeface="Courier"/>
              </a:rPr>
              <a:t> caseload.reset_index().merge(</a:t>
            </a:r>
            <a:br/>
            <a:r>
              <a:rPr>
                <a:latin typeface="Courier"/>
              </a:rPr>
              <a:t>    cases[[</a:t>
            </a:r>
            <a:r>
              <a:rPr>
                <a:solidFill>
                  <a:srgbClr val="4070A0"/>
                </a:solidFill>
                <a:latin typeface="Courier"/>
              </a:rPr>
              <a:t>"caseworker_id"</a:t>
            </a:r>
            <a:r>
              <a:rPr>
                <a:latin typeface="Courier"/>
              </a:rPr>
              <a:t>, </a:t>
            </a:r>
            <a:r>
              <a:rPr>
                <a:solidFill>
                  <a:srgbClr val="4070A0"/>
                </a:solidFill>
                <a:latin typeface="Courier"/>
              </a:rPr>
              <a:t>"admin2"</a:t>
            </a:r>
            <a:r>
              <a:rPr>
                <a:latin typeface="Courier"/>
              </a:rPr>
              <a:t>]].drop_duplicates(</a:t>
            </a:r>
            <a:r>
              <a:rPr>
                <a:solidFill>
                  <a:srgbClr val="4070A0"/>
                </a:solidFill>
                <a:latin typeface="Courier"/>
              </a:rPr>
              <a:t>"caseworker_id"</a:t>
            </a:r>
            <a:r>
              <a:rPr>
                <a:latin typeface="Courier"/>
              </a:rPr>
              <a:t>),</a:t>
            </a:r>
            <a:br/>
            <a:r>
              <a:rPr>
                <a:latin typeface="Courier"/>
              </a:rPr>
              <a:t>    on</a:t>
            </a:r>
            <a:r>
              <a:rPr>
                <a:solidFill>
                  <a:srgbClr val="666666"/>
                </a:solidFill>
                <a:latin typeface="Courier"/>
              </a:rPr>
              <a:t>=</a:t>
            </a:r>
            <a:r>
              <a:rPr>
                <a:solidFill>
                  <a:srgbClr val="4070A0"/>
                </a:solidFill>
                <a:latin typeface="Courier"/>
              </a:rPr>
              <a:t>"caseworker_id"</a:t>
            </a:r>
            <a:r>
              <a:rPr>
                <a:latin typeface="Courier"/>
              </a:rPr>
              <a:t>,</a:t>
            </a:r>
            <a:br/>
            <a:r>
              <a:rPr>
                <a:latin typeface="Courier"/>
              </a:rPr>
              <a:t>)</a:t>
            </a:r>
            <a:br/>
            <a:r>
              <a:rPr>
                <a:latin typeface="Courier"/>
              </a:rPr>
              <a:t>summary </a:t>
            </a:r>
            <a:r>
              <a:rPr>
                <a:solidFill>
                  <a:srgbClr val="666666"/>
                </a:solidFill>
                <a:latin typeface="Courier"/>
              </a:rPr>
              <a:t>=</a:t>
            </a:r>
            <a:r>
              <a:rPr>
                <a:latin typeface="Courier"/>
              </a:rPr>
              <a:t> by_area.groupby(</a:t>
            </a:r>
            <a:r>
              <a:rPr>
                <a:solidFill>
                  <a:srgbClr val="4070A0"/>
                </a:solidFill>
                <a:latin typeface="Courier"/>
              </a:rPr>
              <a:t>"admin2"</a:t>
            </a:r>
            <a:r>
              <a:rPr>
                <a:latin typeface="Courier"/>
              </a:rPr>
              <a:t>)[</a:t>
            </a:r>
            <a:r>
              <a:rPr>
                <a:solidFill>
                  <a:srgbClr val="4070A0"/>
                </a:solidFill>
                <a:latin typeface="Courier"/>
              </a:rPr>
              <a:t>"open_cases"</a:t>
            </a:r>
            <a:r>
              <a:rPr>
                <a:latin typeface="Courier"/>
              </a:rPr>
              <a:t>].agg([</a:t>
            </a:r>
            <a:r>
              <a:rPr>
                <a:solidFill>
                  <a:srgbClr val="4070A0"/>
                </a:solidFill>
                <a:latin typeface="Courier"/>
              </a:rPr>
              <a:t>"mean"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(summary.sort_values(</a:t>
            </a:r>
            <a:r>
              <a:rPr>
                <a:solidFill>
                  <a:srgbClr val="4070A0"/>
                </a:solidFill>
                <a:latin typeface="Courier"/>
              </a:rPr>
              <a:t>"mean"</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the guidance is written about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Mean and peak monthly caseload per area.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the guidance is written about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Area</a:t>
                      </a:r>
                    </a:p>
                  </a:txBody>
                  <a:tcPr/>
                </a:tc>
                <a:tc>
                  <a:txBody>
                    <a:bodyPr/>
                    <a:lstStyle/>
                    <a:p>
                      <a:pPr lvl="0" indent="0" marL="0">
                        <a:buNone/>
                      </a:pPr>
                      <a:r>
                        <a:rPr/>
                        <a:t>Mean caseload</a:t>
                      </a:r>
                    </a:p>
                  </a:txBody>
                  <a:tcPr/>
                </a:tc>
                <a:tc>
                  <a:txBody>
                    <a:bodyPr/>
                    <a:lstStyle/>
                    <a:p>
                      <a:pPr lvl="0" indent="0" marL="0">
                        <a:buNone/>
                      </a:pPr>
                      <a:r>
                        <a:rPr/>
                        <a:t>Peak</a:t>
                      </a:r>
                    </a:p>
                  </a:txBody>
                  <a:tcPr/>
                </a:tc>
              </a:tr>
              <a:tr h="0">
                <a:tc>
                  <a:txBody>
                    <a:bodyPr/>
                    <a:lstStyle/>
                    <a:p>
                      <a:pPr lvl="0" indent="0" marL="0">
                        <a:buNone/>
                      </a:pPr>
                      <a:r>
                        <a:rPr b="1"/>
                        <a:t>Port-de-Paix</a:t>
                      </a:r>
                    </a:p>
                  </a:txBody>
                </a:tc>
                <a:tc>
                  <a:txBody>
                    <a:bodyPr/>
                    <a:lstStyle/>
                    <a:p>
                      <a:pPr lvl="0" indent="0" marL="0">
                        <a:buNone/>
                      </a:pPr>
                      <a:r>
                        <a:rPr b="1"/>
                        <a:t>33.2</a:t>
                      </a:r>
                    </a:p>
                  </a:txBody>
                </a:tc>
                <a:tc>
                  <a:txBody>
                    <a:bodyPr/>
                    <a:lstStyle/>
                    <a:p>
                      <a:pPr lvl="0" indent="0" marL="0">
                        <a:buNone/>
                      </a:pPr>
                      <a:r>
                        <a:rPr/>
                        <a:t>51</a:t>
                      </a:r>
                    </a:p>
                  </a:txBody>
                </a:tc>
              </a:tr>
              <a:tr h="0">
                <a:tc>
                  <a:txBody>
                    <a:bodyPr/>
                    <a:lstStyle/>
                    <a:p>
                      <a:pPr lvl="0" indent="0" marL="0">
                        <a:buNone/>
                      </a:pPr>
                      <a:r>
                        <a:rPr/>
                        <a:t>Gonaives</a:t>
                      </a:r>
                    </a:p>
                  </a:txBody>
                </a:tc>
                <a:tc>
                  <a:txBody>
                    <a:bodyPr/>
                    <a:lstStyle/>
                    <a:p>
                      <a:pPr lvl="0" indent="0" marL="0">
                        <a:buNone/>
                      </a:pPr>
                      <a:r>
                        <a:rPr/>
                        <a:t>28.2</a:t>
                      </a:r>
                    </a:p>
                  </a:txBody>
                </a:tc>
                <a:tc>
                  <a:txBody>
                    <a:bodyPr/>
                    <a:lstStyle/>
                    <a:p>
                      <a:pPr lvl="0" indent="0" marL="0">
                        <a:buNone/>
                      </a:pPr>
                      <a:r>
                        <a:rPr/>
                        <a:t>41</a:t>
                      </a:r>
                    </a:p>
                  </a:txBody>
                </a:tc>
              </a:tr>
              <a:tr h="0">
                <a:tc>
                  <a:txBody>
                    <a:bodyPr/>
                    <a:lstStyle/>
                    <a:p>
                      <a:pPr lvl="0" indent="0" marL="0">
                        <a:buNone/>
                      </a:pPr>
                      <a:r>
                        <a:rPr/>
                        <a:t>Saint-Marc</a:t>
                      </a:r>
                    </a:p>
                  </a:txBody>
                </a:tc>
                <a:tc>
                  <a:txBody>
                    <a:bodyPr/>
                    <a:lstStyle/>
                    <a:p>
                      <a:pPr lvl="0" indent="0" marL="0">
                        <a:buNone/>
                      </a:pPr>
                      <a:r>
                        <a:rPr/>
                        <a:t>24.7</a:t>
                      </a:r>
                    </a:p>
                  </a:txBody>
                </a:tc>
                <a:tc>
                  <a:txBody>
                    <a:bodyPr/>
                    <a:lstStyle/>
                    <a:p>
                      <a:pPr lvl="0" indent="0" marL="0">
                        <a:buNone/>
                      </a:pPr>
                      <a:r>
                        <a:rPr/>
                        <a:t>43</a:t>
                      </a:r>
                    </a:p>
                  </a:txBody>
                </a:tc>
              </a:tr>
              <a:tr h="0">
                <a:tc>
                  <a:txBody>
                    <a:bodyPr/>
                    <a:lstStyle/>
                    <a:p>
                      <a:pPr lvl="0" indent="0" marL="0">
                        <a:buNone/>
                      </a:pPr>
                      <a:r>
                        <a:rPr/>
                        <a:t>Hinche</a:t>
                      </a:r>
                    </a:p>
                  </a:txBody>
                </a:tc>
                <a:tc>
                  <a:txBody>
                    <a:bodyPr/>
                    <a:lstStyle/>
                    <a:p>
                      <a:pPr lvl="0" indent="0" marL="0">
                        <a:buNone/>
                      </a:pPr>
                      <a:r>
                        <a:rPr/>
                        <a:t>20.7</a:t>
                      </a:r>
                    </a:p>
                  </a:txBody>
                </a:tc>
                <a:tc>
                  <a:txBody>
                    <a:bodyPr/>
                    <a:lstStyle/>
                    <a:p>
                      <a:pPr lvl="0" indent="0" marL="0">
                        <a:buNone/>
                      </a:pPr>
                      <a:r>
                        <a:rPr/>
                        <a:t>44</a:t>
                      </a:r>
                    </a:p>
                  </a:txBody>
                </a:tc>
              </a:tr>
              <a:tr h="0">
                <a:tc>
                  <a:txBody>
                    <a:bodyPr/>
                    <a:lstStyle/>
                    <a:p>
                      <a:pPr lvl="0" indent="0" marL="0">
                        <a:buNone/>
                      </a:pPr>
                      <a:r>
                        <a:rPr/>
                        <a:t>Mirebalais</a:t>
                      </a:r>
                    </a:p>
                  </a:txBody>
                </a:tc>
                <a:tc>
                  <a:txBody>
                    <a:bodyPr/>
                    <a:lstStyle/>
                    <a:p>
                      <a:pPr lvl="0" indent="0" marL="0">
                        <a:buNone/>
                      </a:pPr>
                      <a:r>
                        <a:rPr/>
                        <a:t>18.7</a:t>
                      </a:r>
                    </a:p>
                  </a:txBody>
                </a:tc>
                <a:tc>
                  <a:txBody>
                    <a:bodyPr/>
                    <a:lstStyle/>
                    <a:p>
                      <a:pPr lvl="0" indent="0" marL="0">
                        <a:buNone/>
                      </a:pPr>
                      <a:r>
                        <a:rPr/>
                        <a:t>32</a:t>
                      </a:r>
                    </a:p>
                  </a:txBody>
                </a:tc>
              </a:tr>
              <a:tr h="0">
                <a:tc>
                  <a:txBody>
                    <a:bodyPr/>
                    <a:lstStyle/>
                    <a:p>
                      <a:pPr lvl="0" indent="0" marL="0">
                        <a:buNone/>
                      </a:pPr>
                      <a:r>
                        <a:rPr/>
                        <a:t>Saint-Louis-du-Nord</a:t>
                      </a:r>
                    </a:p>
                  </a:txBody>
                </a:tc>
                <a:tc>
                  <a:txBody>
                    <a:bodyPr/>
                    <a:lstStyle/>
                    <a:p>
                      <a:pPr lvl="0" indent="0" marL="0">
                        <a:buNone/>
                      </a:pPr>
                      <a:r>
                        <a:rPr/>
                        <a:t>14.8</a:t>
                      </a:r>
                    </a:p>
                  </a:txBody>
                </a:tc>
                <a:tc>
                  <a:txBody>
                    <a:bodyPr/>
                    <a:lstStyle/>
                    <a:p>
                      <a:pPr lvl="0" indent="0" marL="0">
                        <a:buNone/>
                      </a:pPr>
                      <a:r>
                        <a:rPr/>
                        <a:t>26</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the guidance is written about</a:t>
            </a:r>
          </a:p>
        </p:txBody>
      </p:sp>
      <p:sp>
        <p:nvSpPr>
          <p:cNvPr id="3" name="Content Placeholder 2"/>
          <p:cNvSpPr>
            <a:spLocks noGrp="1"/>
          </p:cNvSpPr>
          <p:nvPr>
            <p:ph idx="1"/>
          </p:nvPr>
        </p:nvSpPr>
        <p:spPr/>
        <p:txBody>
          <a:bodyPr/>
          <a:lstStyle/>
          <a:p>
            <a:pPr lvl="0"/>
            <a:r>
              <a:rPr/>
              <a:t>GBV case management guidance puts an active caseload at around 25 — Port-de-Paix sits above it all year and peaks at…</a:t>
            </a:r>
          </a:p>
          <a:p>
            <a:pPr lvl="0"/>
            <a:r>
              <a:rPr/>
              <a:t>Report the mean and the peak — A worker at 51 open cases in one month has, that month, roughly four working hours per…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overloaded caseload does — In Python</a:t>
            </a:r>
          </a:p>
        </p:txBody>
      </p:sp>
      <p:sp>
        <p:nvSpPr>
          <p:cNvPr id="3" name="Content Placeholder 2"/>
          <p:cNvSpPr>
            <a:spLocks noGrp="1"/>
          </p:cNvSpPr>
          <p:nvPr>
            <p:ph idx="1"/>
          </p:nvPr>
        </p:nvSpPr>
        <p:spPr/>
        <p:txBody>
          <a:bodyPr/>
          <a:lstStyle/>
          <a:p>
            <a:pPr lvl="0" indent="0">
              <a:buNone/>
            </a:pPr>
            <a:r>
              <a:rPr>
                <a:latin typeface="Courier"/>
              </a:rPr>
              <a:t>quality </a:t>
            </a:r>
            <a:r>
              <a:rPr>
                <a:solidFill>
                  <a:srgbClr val="666666"/>
                </a:solidFill>
                <a:latin typeface="Courier"/>
              </a:rPr>
              <a:t>=</a:t>
            </a:r>
            <a:r>
              <a:rPr>
                <a:latin typeface="Courier"/>
              </a:rPr>
              <a:t> cases.groupby(</a:t>
            </a:r>
            <a:r>
              <a:rPr>
                <a:solidFill>
                  <a:srgbClr val="4070A0"/>
                </a:solidFill>
                <a:latin typeface="Courier"/>
              </a:rPr>
              <a:t>"admin2"</a:t>
            </a:r>
            <a:r>
              <a:rPr>
                <a:latin typeface="Courier"/>
              </a:rPr>
              <a:t>).agg(</a:t>
            </a:r>
            <a:br/>
            <a:r>
              <a:rPr>
                <a:latin typeface="Courier"/>
              </a:rPr>
              <a:t>    cases</a:t>
            </a:r>
            <a:r>
              <a:rPr>
                <a:solidFill>
                  <a:srgbClr val="666666"/>
                </a:solidFill>
                <a:latin typeface="Courier"/>
              </a:rPr>
              <a:t>=</a:t>
            </a:r>
            <a:r>
              <a:rPr>
                <a:latin typeface="Courier"/>
              </a:rPr>
              <a:t>(</a:t>
            </a:r>
            <a:r>
              <a:rPr>
                <a:solidFill>
                  <a:srgbClr val="4070A0"/>
                </a:solidFill>
                <a:latin typeface="Courier"/>
              </a:rPr>
              <a:t>"case_id"</a:t>
            </a:r>
            <a:r>
              <a:rPr>
                <a:latin typeface="Courier"/>
              </a:rPr>
              <a:t>, </a:t>
            </a:r>
            <a:r>
              <a:rPr>
                <a:solidFill>
                  <a:srgbClr val="4070A0"/>
                </a:solidFill>
                <a:latin typeface="Courier"/>
              </a:rPr>
              <a:t>"size"</a:t>
            </a:r>
            <a:r>
              <a:rPr>
                <a:latin typeface="Courier"/>
              </a:rPr>
              <a:t>),</a:t>
            </a:r>
            <a:br/>
            <a:r>
              <a:rPr>
                <a:latin typeface="Courier"/>
              </a:rPr>
              <a:t>    reviews_per_case</a:t>
            </a:r>
            <a:r>
              <a:rPr>
                <a:solidFill>
                  <a:srgbClr val="666666"/>
                </a:solidFill>
                <a:latin typeface="Courier"/>
              </a:rPr>
              <a:t>=</a:t>
            </a:r>
            <a:r>
              <a:rPr>
                <a:latin typeface="Courier"/>
              </a:rPr>
              <a:t>(</a:t>
            </a:r>
            <a:r>
              <a:rPr>
                <a:solidFill>
                  <a:srgbClr val="4070A0"/>
                </a:solidFill>
                <a:latin typeface="Courier"/>
              </a:rPr>
              <a:t>"case_plan_reviews"</a:t>
            </a:r>
            <a:r>
              <a:rPr>
                <a:latin typeface="Courier"/>
              </a:rPr>
              <a:t>, </a:t>
            </a:r>
            <a:r>
              <a:rPr>
                <a:solidFill>
                  <a:srgbClr val="4070A0"/>
                </a:solidFill>
                <a:latin typeface="Courier"/>
              </a:rPr>
              <a:t>"mean"</a:t>
            </a:r>
            <a:r>
              <a:rPr>
                <a:latin typeface="Courier"/>
              </a:rPr>
              <a:t>),</a:t>
            </a:r>
            <a:br/>
            <a:r>
              <a:rPr>
                <a:latin typeface="Courier"/>
              </a:rPr>
              <a:t>)</a:t>
            </a:r>
            <a:br/>
            <a:r>
              <a:rPr>
                <a:latin typeface="Courier"/>
              </a:rPr>
              <a:t>closed </a:t>
            </a:r>
            <a:r>
              <a:rPr>
                <a:solidFill>
                  <a:srgbClr val="666666"/>
                </a:solidFill>
                <a:latin typeface="Courier"/>
              </a:rPr>
              <a:t>=</a:t>
            </a:r>
            <a:r>
              <a:rPr>
                <a:latin typeface="Courier"/>
              </a:rPr>
              <a:t> cases[cases[</a:t>
            </a:r>
            <a:r>
              <a:rPr>
                <a:solidFill>
                  <a:srgbClr val="4070A0"/>
                </a:solidFill>
                <a:latin typeface="Courier"/>
              </a:rPr>
              <a:t>"closure_reason"</a:t>
            </a:r>
            <a:r>
              <a:rPr>
                <a:latin typeface="Courier"/>
              </a:rPr>
              <a:t>].notna()]</a:t>
            </a:r>
            <a:br/>
            <a:r>
              <a:rPr>
                <a:latin typeface="Courier"/>
              </a:rPr>
              <a:t>quality[</a:t>
            </a:r>
            <a:r>
              <a:rPr>
                <a:solidFill>
                  <a:srgbClr val="4070A0"/>
                </a:solidFill>
                <a:latin typeface="Courier"/>
              </a:rPr>
              <a:t>"lost_contact"</a:t>
            </a:r>
            <a:r>
              <a:rPr>
                <a:latin typeface="Courier"/>
              </a:rPr>
              <a:t>] </a:t>
            </a:r>
            <a:r>
              <a:rPr>
                <a:solidFill>
                  <a:srgbClr val="666666"/>
                </a:solidFill>
                <a:latin typeface="Courier"/>
              </a:rPr>
              <a:t>=</a:t>
            </a:r>
            <a:r>
              <a:rPr>
                <a:latin typeface="Courier"/>
              </a:rPr>
              <a:t> closed.groupby(</a:t>
            </a:r>
            <a:r>
              <a:rPr>
                <a:solidFill>
                  <a:srgbClr val="4070A0"/>
                </a:solidFill>
                <a:latin typeface="Courier"/>
              </a:rPr>
              <a:t>"admin2"</a:t>
            </a:r>
            <a:r>
              <a:rPr>
                <a:latin typeface="Courier"/>
              </a:rPr>
              <a:t>)[</a:t>
            </a:r>
            <a:r>
              <a:rPr>
                <a:solidFill>
                  <a:srgbClr val="4070A0"/>
                </a:solidFill>
                <a:latin typeface="Courier"/>
              </a:rPr>
              <a:t>"closure_reason"</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"lost-contact"</a:t>
            </a:r>
            <a:r>
              <a:rPr>
                <a:latin typeface="Courier"/>
              </a:rPr>
              <a:t>).mean()</a:t>
            </a:r>
            <a:br/>
            <a:r>
              <a:rPr>
                <a:latin typeface="Courier"/>
              </a:rPr>
              <a:t>)</a:t>
            </a:r>
            <a:br/>
            <a:r>
              <a:rPr>
                <a:solidFill>
                  <a:srgbClr val="008000"/>
                </a:solidFill>
                <a:latin typeface="Courier"/>
              </a:rPr>
              <a:t>print</a:t>
            </a:r>
            <a:r>
              <a:rPr>
                <a:latin typeface="Courier"/>
              </a:rPr>
              <a:t>(quality.</a:t>
            </a:r>
            <a:r>
              <a:rPr>
                <a:solidFill>
                  <a:srgbClr val="008000"/>
                </a:solidFill>
                <a:latin typeface="Courier"/>
              </a:rPr>
              <a:t>round</a:t>
            </a:r>
            <a:r>
              <a:rPr>
                <a:latin typeface="Courier"/>
              </a:rPr>
              <a:t>(</a:t>
            </a:r>
            <a:r>
              <a:rPr>
                <a:solidFill>
                  <a:srgbClr val="40A070"/>
                </a:solidFill>
                <a:latin typeface="Courier"/>
              </a:rPr>
              <a:t>2</a:t>
            </a:r>
            <a:r>
              <a:rPr>
                <a:latin typeface="Courier"/>
              </a:rPr>
              <a:t>).sort_values(</a:t>
            </a:r>
            <a:r>
              <a:rPr>
                <a:solidFill>
                  <a:srgbClr val="4070A0"/>
                </a:solidFill>
                <a:latin typeface="Courier"/>
              </a:rPr>
              <a:t>"reviews_per_case"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overloaded caseload does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reviews =</a:t>
            </a:r>
            <a:r>
              <a:rPr>
                <a:latin typeface="Courier"/>
              </a:rPr>
              <a:t> </a:t>
            </a:r>
            <a:r>
              <a:rPr>
                <a:solidFill>
                  <a:srgbClr val="06287E"/>
                </a:solidFill>
                <a:latin typeface="Courier"/>
              </a:rPr>
              <a:t>mean</a:t>
            </a:r>
            <a:r>
              <a:rPr>
                <a:latin typeface="Courier"/>
              </a:rPr>
              <a:t>(case_plan_reviews),</a:t>
            </a:r>
            <a:br/>
            <a:r>
              <a:rPr>
                <a:latin typeface="Courier"/>
              </a:rPr>
              <a:t>            </a:t>
            </a:r>
            <a:r>
              <a:rPr>
                <a:solidFill>
                  <a:srgbClr val="7D9029"/>
                </a:solidFill>
                <a:latin typeface="Courier"/>
              </a:rPr>
              <a:t>lost =</a:t>
            </a:r>
            <a:r>
              <a:rPr>
                <a:latin typeface="Courier"/>
              </a:rPr>
              <a:t> </a:t>
            </a:r>
            <a:r>
              <a:rPr>
                <a:solidFill>
                  <a:srgbClr val="06287E"/>
                </a:solidFill>
                <a:latin typeface="Courier"/>
              </a:rPr>
              <a:t>mean</a:t>
            </a:r>
            <a:r>
              <a:rPr>
                <a:latin typeface="Courier"/>
              </a:rPr>
              <a:t>(closure_reason </a:t>
            </a:r>
            <a:r>
              <a:rPr>
                <a:solidFill>
                  <a:srgbClr val="4070A0"/>
                </a:solidFill>
                <a:latin typeface="Courier"/>
              </a:rPr>
              <a:t>==</a:t>
            </a:r>
            <a:r>
              <a:rPr>
                <a:latin typeface="Courier"/>
              </a:rPr>
              <a:t> </a:t>
            </a:r>
            <a:r>
              <a:rPr>
                <a:solidFill>
                  <a:srgbClr val="4070A0"/>
                </a:solidFill>
                <a:latin typeface="Courier"/>
              </a:rPr>
              <a:t>"lost-contact"</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admin2)</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overloaded caseload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Area</a:t>
                      </a:r>
                    </a:p>
                  </a:txBody>
                  <a:tcPr/>
                </a:tc>
                <a:tc>
                  <a:txBody>
                    <a:bodyPr/>
                    <a:lstStyle/>
                    <a:p>
                      <a:pPr lvl="0" indent="0" marL="0">
                        <a:buNone/>
                      </a:pPr>
                      <a:r>
                        <a:rPr/>
                        <a:t>Caseload</a:t>
                      </a:r>
                    </a:p>
                  </a:txBody>
                  <a:tcPr/>
                </a:tc>
                <a:tc>
                  <a:txBody>
                    <a:bodyPr/>
                    <a:lstStyle/>
                    <a:p>
                      <a:pPr lvl="0" indent="0" marL="0">
                        <a:buNone/>
                      </a:pPr>
                      <a:r>
                        <a:rPr/>
                        <a:t>Reviews per case</a:t>
                      </a:r>
                    </a:p>
                  </a:txBody>
                  <a:tcPr/>
                </a:tc>
                <a:tc>
                  <a:txBody>
                    <a:bodyPr/>
                    <a:lstStyle/>
                    <a:p>
                      <a:pPr lvl="0" indent="0" marL="0">
                        <a:buNone/>
                      </a:pPr>
                      <a:r>
                        <a:rPr/>
                        <a:t>Lost contact</a:t>
                      </a:r>
                    </a:p>
                  </a:txBody>
                  <a:tcPr/>
                </a:tc>
              </a:tr>
              <a:tr h="0">
                <a:tc>
                  <a:txBody>
                    <a:bodyPr/>
                    <a:lstStyle/>
                    <a:p>
                      <a:pPr lvl="0" indent="0" marL="0">
                        <a:buNone/>
                      </a:pPr>
                      <a:r>
                        <a:rPr/>
                        <a:t>Saint-Louis-du-Nord</a:t>
                      </a:r>
                    </a:p>
                  </a:txBody>
                </a:tc>
                <a:tc>
                  <a:txBody>
                    <a:bodyPr/>
                    <a:lstStyle/>
                    <a:p>
                      <a:pPr lvl="0" indent="0" marL="0">
                        <a:buNone/>
                      </a:pPr>
                      <a:r>
                        <a:rPr/>
                        <a:t>14.8</a:t>
                      </a:r>
                    </a:p>
                  </a:txBody>
                </a:tc>
                <a:tc>
                  <a:txBody>
                    <a:bodyPr/>
                    <a:lstStyle/>
                    <a:p>
                      <a:pPr lvl="0" indent="0" marL="0">
                        <a:buNone/>
                      </a:pPr>
                      <a:r>
                        <a:rPr/>
                        <a:t>1.74</a:t>
                      </a:r>
                    </a:p>
                  </a:txBody>
                </a:tc>
                <a:tc>
                  <a:txBody>
                    <a:bodyPr/>
                    <a:lstStyle/>
                    <a:p>
                      <a:pPr lvl="0" indent="0" marL="0">
                        <a:buNone/>
                      </a:pPr>
                      <a:r>
                        <a:rPr/>
                        <a:t>26.0%</a:t>
                      </a:r>
                    </a:p>
                  </a:txBody>
                </a:tc>
              </a:tr>
              <a:tr h="0">
                <a:tc>
                  <a:txBody>
                    <a:bodyPr/>
                    <a:lstStyle/>
                    <a:p>
                      <a:pPr lvl="0" indent="0" marL="0">
                        <a:buNone/>
                      </a:pPr>
                      <a:r>
                        <a:rPr b="1"/>
                        <a:t>Port-de-Paix</a:t>
                      </a:r>
                    </a:p>
                  </a:txBody>
                </a:tc>
                <a:tc>
                  <a:txBody>
                    <a:bodyPr/>
                    <a:lstStyle/>
                    <a:p>
                      <a:pPr lvl="0" indent="0" marL="0">
                        <a:buNone/>
                      </a:pPr>
                      <a:r>
                        <a:rPr b="1"/>
                        <a:t>33.2</a:t>
                      </a:r>
                    </a:p>
                  </a:txBody>
                </a:tc>
                <a:tc>
                  <a:txBody>
                    <a:bodyPr/>
                    <a:lstStyle/>
                    <a:p>
                      <a:pPr lvl="0" indent="0" marL="0">
                        <a:buNone/>
                      </a:pPr>
                      <a:r>
                        <a:rPr b="1"/>
                        <a:t>1.78</a:t>
                      </a:r>
                    </a:p>
                  </a:txBody>
                </a:tc>
                <a:tc>
                  <a:txBody>
                    <a:bodyPr/>
                    <a:lstStyle/>
                    <a:p>
                      <a:pPr lvl="0" indent="0" marL="0">
                        <a:buNone/>
                      </a:pPr>
                      <a:r>
                        <a:rPr b="1"/>
                        <a:t>38.9%</a:t>
                      </a:r>
                    </a:p>
                  </a:txBody>
                </a:tc>
              </a:tr>
              <a:tr h="0">
                <a:tc>
                  <a:txBody>
                    <a:bodyPr/>
                    <a:lstStyle/>
                    <a:p>
                      <a:pPr lvl="0" indent="0" marL="0">
                        <a:buNone/>
                      </a:pPr>
                      <a:r>
                        <a:rPr/>
                        <a:t>Mirebalais</a:t>
                      </a:r>
                    </a:p>
                  </a:txBody>
                </a:tc>
                <a:tc>
                  <a:txBody>
                    <a:bodyPr/>
                    <a:lstStyle/>
                    <a:p>
                      <a:pPr lvl="0" indent="0" marL="0">
                        <a:buNone/>
                      </a:pPr>
                      <a:r>
                        <a:rPr/>
                        <a:t>18.7</a:t>
                      </a:r>
                    </a:p>
                  </a:txBody>
                </a:tc>
                <a:tc>
                  <a:txBody>
                    <a:bodyPr/>
                    <a:lstStyle/>
                    <a:p>
                      <a:pPr lvl="0" indent="0" marL="0">
                        <a:buNone/>
                      </a:pPr>
                      <a:r>
                        <a:rPr/>
                        <a:t>2.10</a:t>
                      </a:r>
                    </a:p>
                  </a:txBody>
                </a:tc>
                <a:tc>
                  <a:txBody>
                    <a:bodyPr/>
                    <a:lstStyle/>
                    <a:p>
                      <a:pPr lvl="0" indent="0" marL="0">
                        <a:buNone/>
                      </a:pPr>
                      <a:r>
                        <a:rPr/>
                        <a:t>30.8%</a:t>
                      </a:r>
                    </a:p>
                  </a:txBody>
                </a:tc>
              </a:tr>
              <a:tr h="0">
                <a:tc>
                  <a:txBody>
                    <a:bodyPr/>
                    <a:lstStyle/>
                    <a:p>
                      <a:pPr lvl="0" indent="0" marL="0">
                        <a:buNone/>
                      </a:pPr>
                      <a:r>
                        <a:rPr/>
                        <a:t>Gonaives</a:t>
                      </a:r>
                    </a:p>
                  </a:txBody>
                </a:tc>
                <a:tc>
                  <a:txBody>
                    <a:bodyPr/>
                    <a:lstStyle/>
                    <a:p>
                      <a:pPr lvl="0" indent="0" marL="0">
                        <a:buNone/>
                      </a:pPr>
                      <a:r>
                        <a:rPr/>
                        <a:t>28.2</a:t>
                      </a:r>
                    </a:p>
                  </a:txBody>
                </a:tc>
                <a:tc>
                  <a:txBody>
                    <a:bodyPr/>
                    <a:lstStyle/>
                    <a:p>
                      <a:pPr lvl="0" indent="0" marL="0">
                        <a:buNone/>
                      </a:pPr>
                      <a:r>
                        <a:rPr/>
                        <a:t>2.31</a:t>
                      </a:r>
                    </a:p>
                  </a:txBody>
                </a:tc>
                <a:tc>
                  <a:txBody>
                    <a:bodyPr/>
                    <a:lstStyle/>
                    <a:p>
                      <a:pPr lvl="0" indent="0" marL="0">
                        <a:buNone/>
                      </a:pPr>
                      <a:r>
                        <a:rPr/>
                        <a:t>24.7%</a:t>
                      </a:r>
                    </a:p>
                  </a:txBody>
                </a:tc>
              </a:tr>
              <a:tr h="0">
                <a:tc>
                  <a:txBody>
                    <a:bodyPr/>
                    <a:lstStyle/>
                    <a:p>
                      <a:pPr lvl="0" indent="0" marL="0">
                        <a:buNone/>
                      </a:pPr>
                      <a:r>
                        <a:rPr/>
                        <a:t>Saint-Marc</a:t>
                      </a:r>
                    </a:p>
                  </a:txBody>
                </a:tc>
                <a:tc>
                  <a:txBody>
                    <a:bodyPr/>
                    <a:lstStyle/>
                    <a:p>
                      <a:pPr lvl="0" indent="0" marL="0">
                        <a:buNone/>
                      </a:pPr>
                      <a:r>
                        <a:rPr/>
                        <a:t>24.7</a:t>
                      </a:r>
                    </a:p>
                  </a:txBody>
                </a:tc>
                <a:tc>
                  <a:txBody>
                    <a:bodyPr/>
                    <a:lstStyle/>
                    <a:p>
                      <a:pPr lvl="0" indent="0" marL="0">
                        <a:buNone/>
                      </a:pPr>
                      <a:r>
                        <a:rPr/>
                        <a:t>2.38</a:t>
                      </a:r>
                    </a:p>
                  </a:txBody>
                </a:tc>
                <a:tc>
                  <a:txBody>
                    <a:bodyPr/>
                    <a:lstStyle/>
                    <a:p>
                      <a:pPr lvl="0" indent="0" marL="0">
                        <a:buNone/>
                      </a:pPr>
                      <a:r>
                        <a:rPr/>
                        <a:t>22.1%</a:t>
                      </a:r>
                    </a:p>
                  </a:txBody>
                </a:tc>
              </a:tr>
              <a:tr h="0">
                <a:tc>
                  <a:txBody>
                    <a:bodyPr/>
                    <a:lstStyle/>
                    <a:p>
                      <a:pPr lvl="0" indent="0" marL="0">
                        <a:buNone/>
                      </a:pPr>
                      <a:r>
                        <a:rPr/>
                        <a:t>Hinche</a:t>
                      </a:r>
                    </a:p>
                  </a:txBody>
                </a:tc>
                <a:tc>
                  <a:txBody>
                    <a:bodyPr/>
                    <a:lstStyle/>
                    <a:p>
                      <a:pPr lvl="0" indent="0" marL="0">
                        <a:buNone/>
                      </a:pPr>
                      <a:r>
                        <a:rPr/>
                        <a:t>20.7</a:t>
                      </a:r>
                    </a:p>
                  </a:txBody>
                </a:tc>
                <a:tc>
                  <a:txBody>
                    <a:bodyPr/>
                    <a:lstStyle/>
                    <a:p>
                      <a:pPr lvl="0" indent="0" marL="0">
                        <a:buNone/>
                      </a:pPr>
                      <a:r>
                        <a:rPr/>
                        <a:t>2.45</a:t>
                      </a:r>
                    </a:p>
                  </a:txBody>
                </a:tc>
                <a:tc>
                  <a:txBody>
                    <a:bodyPr/>
                    <a:lstStyle/>
                    <a:p>
                      <a:pPr lvl="0" indent="0" marL="0">
                        <a:buNone/>
                      </a:pPr>
                      <a:r>
                        <a:rPr/>
                        <a:t>20.2%</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overloaded caseload does</a:t>
            </a:r>
          </a:p>
        </p:txBody>
      </p:sp>
      <p:sp>
        <p:nvSpPr>
          <p:cNvPr id="3" name="Content Placeholder 2"/>
          <p:cNvSpPr>
            <a:spLocks noGrp="1"/>
          </p:cNvSpPr>
          <p:nvPr>
            <p:ph idx="1"/>
          </p:nvPr>
        </p:nvSpPr>
        <p:spPr/>
        <p:txBody>
          <a:bodyPr/>
          <a:lstStyle/>
          <a:p>
            <a:pPr lvl="0"/>
            <a:r>
              <a:rPr/>
              <a:t>Port-de-Paix carries the highest caseload, holds among the fewest case plan reviews, and loses contact with the largest…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establishment error — In Python</a:t>
            </a:r>
          </a:p>
        </p:txBody>
      </p:sp>
      <p:sp>
        <p:nvSpPr>
          <p:cNvPr id="3" name="Content Placeholder 2"/>
          <p:cNvSpPr>
            <a:spLocks noGrp="1"/>
          </p:cNvSpPr>
          <p:nvPr>
            <p:ph idx="1"/>
          </p:nvPr>
        </p:nvSpPr>
        <p:spPr/>
        <p:txBody>
          <a:bodyPr/>
          <a:lstStyle/>
          <a:p>
            <a:pPr lvl="0" indent="0">
              <a:buNone/>
            </a:pPr>
            <a:r>
              <a:rPr>
                <a:latin typeface="Courier"/>
              </a:rPr>
              <a:t>areas_per_worker </a:t>
            </a:r>
            <a:r>
              <a:rPr>
                <a:solidFill>
                  <a:srgbClr val="666666"/>
                </a:solidFill>
                <a:latin typeface="Courier"/>
              </a:rPr>
              <a:t>=</a:t>
            </a:r>
            <a:r>
              <a:rPr>
                <a:latin typeface="Courier"/>
              </a:rPr>
              <a:t> cases.groupby(</a:t>
            </a:r>
            <a:r>
              <a:rPr>
                <a:solidFill>
                  <a:srgbClr val="4070A0"/>
                </a:solidFill>
                <a:latin typeface="Courier"/>
              </a:rPr>
              <a:t>"caseworker_id"</a:t>
            </a:r>
            <a:r>
              <a:rPr>
                <a:latin typeface="Courier"/>
              </a:rPr>
              <a:t>)[</a:t>
            </a:r>
            <a:r>
              <a:rPr>
                <a:solidFill>
                  <a:srgbClr val="4070A0"/>
                </a:solidFill>
                <a:latin typeface="Courier"/>
              </a:rPr>
              <a:t>"admin2"</a:t>
            </a:r>
            <a:r>
              <a:rPr>
                <a:latin typeface="Courier"/>
              </a:rPr>
              <a:t>].nunique()</a:t>
            </a:r>
            <a:br/>
            <a:r>
              <a:rPr>
                <a:solidFill>
                  <a:srgbClr val="008000"/>
                </a:solidFill>
                <a:latin typeface="Courier"/>
              </a:rPr>
              <a:t>print</a:t>
            </a:r>
            <a:r>
              <a:rPr>
                <a:latin typeface="Courier"/>
              </a:rPr>
              <a:t>(areas_per_worker[areas_per_worker </a:t>
            </a:r>
            <a:r>
              <a:rPr>
                <a:solidFill>
                  <a:srgbClr val="666666"/>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establishment error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areas =</a:t>
            </a:r>
            <a:r>
              <a:rPr>
                <a:latin typeface="Courier"/>
              </a:rPr>
              <a:t> </a:t>
            </a:r>
            <a:r>
              <a:rPr>
                <a:solidFill>
                  <a:srgbClr val="06287E"/>
                </a:solidFill>
                <a:latin typeface="Courier"/>
              </a:rPr>
              <a:t>n_distinct</a:t>
            </a:r>
            <a:r>
              <a:rPr>
                <a:latin typeface="Courier"/>
              </a:rPr>
              <a:t>(admin2), </a:t>
            </a:r>
            <a:r>
              <a:rPr>
                <a:solidFill>
                  <a:srgbClr val="7D9029"/>
                </a:solidFill>
                <a:latin typeface="Courier"/>
              </a:rPr>
              <a:t>.by =</a:t>
            </a:r>
            <a:r>
              <a:rPr>
                <a:latin typeface="Courier"/>
              </a:rPr>
              <a:t> caseworker_id) </a:t>
            </a:r>
            <a:r>
              <a:rPr>
                <a:solidFill>
                  <a:srgbClr val="4070A0"/>
                </a:solidFill>
                <a:latin typeface="Courier"/>
              </a:rPr>
              <a:t>|&gt;</a:t>
            </a:r>
            <a:br/>
            <a:r>
              <a:rPr>
                <a:latin typeface="Courier"/>
              </a:rPr>
              <a:t>  </a:t>
            </a:r>
            <a:r>
              <a:rPr>
                <a:solidFill>
                  <a:srgbClr val="06287E"/>
                </a:solidFill>
                <a:latin typeface="Courier"/>
              </a:rPr>
              <a:t>filter</a:t>
            </a:r>
            <a:r>
              <a:rPr>
                <a:latin typeface="Courier"/>
              </a:rPr>
              <a:t>(areas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establishment error</a:t>
            </a:r>
          </a:p>
        </p:txBody>
      </p:sp>
      <p:sp>
        <p:nvSpPr>
          <p:cNvPr id="3" name="Content Placeholder 2"/>
          <p:cNvSpPr>
            <a:spLocks noGrp="1"/>
          </p:cNvSpPr>
          <p:nvPr>
            <p:ph idx="1"/>
          </p:nvPr>
        </p:nvSpPr>
        <p:spPr/>
        <p:txBody>
          <a:bodyPr/>
          <a:lstStyle/>
          <a:p>
            <a:pPr lvl="0"/>
            <a:r>
              <a:rPr/>
              <a:t>A caseload computed per worker is right. A caseload computed per worker per area is wrong — because it splits one…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caseload is not</a:t>
            </a:r>
          </a:p>
        </p:txBody>
      </p:sp>
      <p:sp>
        <p:nvSpPr>
          <p:cNvPr id="3" name="Content Placeholder 2"/>
          <p:cNvSpPr>
            <a:spLocks noGrp="1"/>
          </p:cNvSpPr>
          <p:nvPr>
            <p:ph idx="1"/>
          </p:nvPr>
        </p:nvSpPr>
        <p:spPr/>
        <p:txBody>
          <a:bodyPr/>
          <a:lstStyle/>
          <a:p>
            <a:pPr lvl="0"/>
            <a:r>
              <a:rPr/>
              <a:t>It is not a productivity measure — A worker with 40 open cases is not working harder than one with 15; they are more…</a:t>
            </a:r>
          </a:p>
          <a:p>
            <a:pPr lvl="0"/>
            <a:r>
              <a:rPr/>
              <a:t>It is not comparable across case types — A child protection case with a case plan involving a school and a guardian is…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caseload is not — In Python</a:t>
            </a:r>
          </a:p>
        </p:txBody>
      </p:sp>
      <p:sp>
        <p:nvSpPr>
          <p:cNvPr id="3" name="Content Placeholder 2"/>
          <p:cNvSpPr>
            <a:spLocks noGrp="1"/>
          </p:cNvSpPr>
          <p:nvPr>
            <p:ph idx="1"/>
          </p:nvPr>
        </p:nvSpPr>
        <p:spPr/>
        <p:txBody>
          <a:bodyPr/>
          <a:lstStyle/>
          <a:p>
            <a:pPr lvl="0" indent="0">
              <a:buNone/>
            </a:pPr>
            <a:r>
              <a:rPr>
                <a:latin typeface="Courier"/>
              </a:rPr>
              <a:t>mix </a:t>
            </a:r>
            <a:r>
              <a:rPr>
                <a:solidFill>
                  <a:srgbClr val="666666"/>
                </a:solidFill>
                <a:latin typeface="Courier"/>
              </a:rPr>
              <a:t>=</a:t>
            </a:r>
            <a:r>
              <a:rPr>
                <a:latin typeface="Courier"/>
              </a:rPr>
              <a:t> cases.groupby([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]).size().unstack(fill_value</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((mix.div(mix.</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 axis</a:t>
            </a:r>
            <a:r>
              <a:rPr>
                <a:solidFill>
                  <a:srgbClr val="666666"/>
                </a:solidFill>
                <a:latin typeface="Courier"/>
              </a:rPr>
              <a:t>=</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caseload is not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admin2)</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caseload is not</a:t>
            </a:r>
          </a:p>
        </p:txBody>
      </p:sp>
      <p:sp>
        <p:nvSpPr>
          <p:cNvPr id="3" name="Content Placeholder 2"/>
          <p:cNvSpPr>
            <a:spLocks noGrp="1"/>
          </p:cNvSpPr>
          <p:nvPr>
            <p:ph idx="1"/>
          </p:nvPr>
        </p:nvSpPr>
        <p:spPr/>
        <p:txBody>
          <a:bodyPr/>
          <a:lstStyle/>
          <a:p>
            <a:pPr lvl="0"/>
            <a:r>
              <a:rPr/>
              <a:t>Check the case mix before comparing caseloads — An area with more child protection cases is carrying more work per…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a supervision table — Example</a:t>
            </a:r>
          </a:p>
        </p:txBody>
      </p:sp>
      <p:sp>
        <p:nvSpPr>
          <p:cNvPr id="3" name="Content Placeholder 2"/>
          <p:cNvSpPr>
            <a:spLocks noGrp="1"/>
          </p:cNvSpPr>
          <p:nvPr>
            <p:ph idx="1"/>
          </p:nvPr>
        </p:nvSpPr>
        <p:spPr/>
        <p:txBody>
          <a:bodyPr/>
          <a:lstStyle/>
          <a:p>
            <a:pPr lvl="0" indent="0">
              <a:buNone/>
            </a:pPr>
            <a:r>
              <a:rPr>
                <a:latin typeface="Courier"/>
              </a:rPr>
              <a:t>Caseload, 2024, 1,108 cases across 17 caseworkers
  Area                  Mean   Peak   Reviews/case   Lost contact
  Port-de-Paix          33.2     51           1.78          38.9%
  Gonaives              28.2     41           2.31          24.7%
  Saint-Marc            24.7     43           2.38          22.1%
  Hinche                20.7     44           2.45          20.2%
  Mirebalais            18.7     32           2.10          30.8%
  Saint-Louis-du-Nord   14.8     26           1.74          26.0%
  Guidance: active caseload around 25 cases per worker.
  One caseworker identifier appears in two areas after a transfer; caseload
  is computed per worker, not per worker per area.
  Port-de-Paix is above the guideline all year and shows the pattern that
  follows: fewest case plan reviews and most cases closed for lost contact.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a supervision table</a:t>
            </a:r>
          </a:p>
        </p:txBody>
      </p:sp>
      <p:sp>
        <p:nvSpPr>
          <p:cNvPr id="3" name="Content Placeholder 2"/>
          <p:cNvSpPr>
            <a:spLocks noGrp="1"/>
          </p:cNvSpPr>
          <p:nvPr>
            <p:ph idx="1"/>
          </p:nvPr>
        </p:nvSpPr>
        <p:spPr/>
        <p:txBody>
          <a:bodyPr/>
          <a:lstStyle/>
          <a:p>
            <a:pPr lvl="0"/>
            <a:r>
              <a:rPr/>
              <a:t>Put the guideline in the table — A caseload of 33 means nothing to a reader who does not know what 25 is, and the whole…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Cases close, and how long they take is the other number a supervisor is judged 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https://data-analysis.cassion.dev/courses/protection-and-gbv-data/prot-05-caseload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Thirty-three cases each</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Guidance puts an active GBV caseload near 25 cases per worker. One area here averages 33.2 and peaks at 51. It also holds 1.78 case plan reviews per case against 2.45, and loses contact with 38.9% of the cases it closes. Three tables, one cause.</vt:lpwstr>
  </property>
</Properties>
</file>