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notesMaster" Target="notesMasters/notesMaster1.xml" /><Relationship Id="rId36" Type="http://schemas.openxmlformats.org/officeDocument/2006/relationships/viewProps" Target="viewProps.xml" /><Relationship Id="rId35" Type="http://schemas.openxmlformats.org/officeDocument/2006/relationships/presProps" Target="presProps.xml" /><Relationship Id="rId1" Type="http://schemas.openxmlformats.org/officeDocument/2006/relationships/slideMaster" Target="slideMasters/slideMaster1.xml" /><Relationship Id="rId38" Type="http://schemas.openxmlformats.org/officeDocument/2006/relationships/tableStyles" Target="tableStyles.xml" /><Relationship Id="rId3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Median time to closure is four months on the 636 cases that closed. 472 more are still open, 140 of them already past four months, and child protection is 58% censored against general protection’s 32% — so the same statistic means different things in different columns.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months, on 636 of 1,108 cases. The other 472 are still open at the December cut-off, and they are not missing — they are censored. The bias has a direction and you can see it directly.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140 of the open cases have already been open longer than the median closed case, and one has been open eleven months. Every one of them will close at a duration above four months, or never. Dropping them makes the answer smaller than the truth, systematically.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cases close in a month earlier than they opened. The contradiction is invisible in either column alone and produces negative durations that a </a:t>
            </a:r>
            <a:r>
              <a:rPr>
                <a:latin typeface="Courier"/>
              </a:rPr>
              <a:t>median()</a:t>
            </a:r>
            <a:r>
              <a:rPr/>
              <a:t> absorbs without complaint. Decide and record: exclude them, or treat the closing month as a keying error and set it to the opening month. Seven cases will not move the median; the discipline of finding and declaring them is what will not be there next time if you skip it.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the median with the censoring stated. The cheapest correct option.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a completion-by-month curve. What share of cases opened in month </a:t>
            </a:r>
            <a:r>
              <a:rPr i="1"/>
              <a:t>m</a:t>
            </a:r>
            <a:r>
              <a:rPr/>
              <a:t> had closed within </a:t>
            </a:r>
            <a:r>
              <a:rPr i="1"/>
              <a:t>k</a:t>
            </a:r>
            <a:r>
              <a:rPr/>
              <a:t> months, computed only on cases with at least </a:t>
            </a:r>
            <a:r>
              <a:rPr i="1"/>
              <a:t>k</a:t>
            </a:r>
            <a:r>
              <a:rPr/>
              <a:t> months of follow-up. This is the cohort approach and it uses the censored cases correctly for as long as they were observed.</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time to closure only for a cohort with full follow-up. Cases opened in January have eleven months of observation; cases opened in November have one. Restricting to the early cohort answers a narrower question honestly. All three are defensible and the first is not enough on its own. A median with no censoring statement beside it is the version that gets quoted.</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Child protection is 58% censored and general protection 32%. So the two medians in that table are computed on very different fractions of their cohorts, and the gap between five months and four months is an understatement of the real gap. Uneven censoring makes a comparison of medians misleading in a specific direction: the group with more censoring is the one whose median is most understated, which is the group already looking worse.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Only 29.1% of closures are a case plan completed. That is the headline, and it is the number a supervision conversation starts from. But look at how the reasons distribute by area before believing any of 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Hinche files 36.2% of its closures as </a:t>
            </a:r>
            <a:r>
              <a:rPr>
                <a:latin typeface="Courier"/>
              </a:rPr>
              <a:t>closed-administratively</a:t>
            </a:r>
            <a:r>
              <a:rPr/>
              <a:t> against 3.8% to 9.8% everywhere else, and its lost-contact rate reads 20.2% against up to 38.9%. The catch-all is absorbing the reason a supervisor needs. A closure reason is a caseworker’s judgement, not an observation. So a distribution that differs sharply between offices is a question about the offices before it is a question about the cases — and the fix is a coding conversation, not a statistical adjustment.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in this unit is about cases already in the system. The last unit asks what the number of cases means at all — and why an area whose case count doubled is usually the area where something went right.</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rotection-and-gbv-data/prot-06-closure-and-censor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cases that have not closed are the long ones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Median time to closure is four months on the 636 cases that closed. 472 more are still open, 140 of them already past four months, and child protection is 58% censored against general protection’s 32% — so the same statistic means different things in different columns.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obvious calculation is biased</a:t>
            </a:r>
          </a:p>
          <a:p>
            <a:pPr lvl="0"/>
            <a:r>
              <a:rPr/>
              <a:t>Fix the impossible durations first</a:t>
            </a:r>
          </a:p>
          <a:p>
            <a:pPr lvl="0"/>
            <a:r>
              <a:rPr/>
              <a:t>Three honest ways to report it</a:t>
            </a:r>
          </a:p>
          <a:p>
            <a:pPr lvl="0"/>
            <a:r>
              <a:rPr/>
              <a:t>Censoring is not evenly spread</a:t>
            </a:r>
          </a:p>
          <a:p>
            <a:pPr lvl="0"/>
            <a:r>
              <a:rPr/>
              <a:t>The closure reason is a judgement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obvious calculation is biased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"protection-case-management-2024.v1.csv"</a:t>
            </a:r>
            <a:r>
              <a:rPr>
                <a:latin typeface="Courier"/>
              </a:rPr>
              <a:t>)</a:t>
            </a:r>
            <a:br/>
            <a:br/>
            <a:r>
              <a:rPr>
                <a:latin typeface="Courier"/>
              </a:rPr>
              <a:t>opened </a:t>
            </a:r>
            <a:r>
              <a:rPr>
                <a:solidFill>
                  <a:srgbClr val="666666"/>
                </a:solidFill>
                <a:latin typeface="Courier"/>
              </a:rPr>
              <a:t>=</a:t>
            </a:r>
            <a:r>
              <a:rPr>
                <a:latin typeface="Courier"/>
              </a:rPr>
              <a:t> cases[</a:t>
            </a:r>
            <a:r>
              <a:rPr>
                <a:solidFill>
                  <a:srgbClr val="4070A0"/>
                </a:solidFill>
                <a:latin typeface="Courier"/>
              </a:rPr>
              <a:t>"opened_month"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008000"/>
                </a:solidFill>
                <a:latin typeface="Courier"/>
              </a:rPr>
              <a:t>int</a:t>
            </a:r>
            <a:r>
              <a:rPr>
                <a:latin typeface="Courier"/>
              </a:rPr>
              <a:t>)</a:t>
            </a:r>
            <a:br/>
            <a:r>
              <a:rPr>
                <a:latin typeface="Courier"/>
              </a:rPr>
              <a:t>closed </a:t>
            </a:r>
            <a:r>
              <a:rPr>
                <a:solidFill>
                  <a:srgbClr val="666666"/>
                </a:solidFill>
                <a:latin typeface="Courier"/>
              </a:rPr>
              <a:t>=</a:t>
            </a:r>
            <a:r>
              <a:rPr>
                <a:latin typeface="Courier"/>
              </a:rPr>
              <a:t> cases[</a:t>
            </a:r>
            <a:r>
              <a:rPr>
                <a:solidFill>
                  <a:srgbClr val="4070A0"/>
                </a:solidFill>
                <a:latin typeface="Courier"/>
              </a:rPr>
              <a:t>"closed_month"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4070A0"/>
                </a:solidFill>
                <a:latin typeface="Courier"/>
              </a:rPr>
              <a:t>"Int64"</a:t>
            </a:r>
            <a:r>
              <a:rPr>
                <a:latin typeface="Courier"/>
              </a:rPr>
              <a:t>)</a:t>
            </a:r>
            <a:br/>
            <a:r>
              <a:rPr>
                <a:latin typeface="Courier"/>
              </a:rPr>
              <a:t>duration </a:t>
            </a:r>
            <a:r>
              <a:rPr>
                <a:solidFill>
                  <a:srgbClr val="666666"/>
                </a:solidFill>
                <a:latin typeface="Courier"/>
              </a:rPr>
              <a:t>=</a:t>
            </a:r>
            <a:r>
              <a:rPr>
                <a:latin typeface="Courier"/>
              </a:rPr>
              <a:t> closed </a:t>
            </a:r>
            <a:r>
              <a:rPr>
                <a:solidFill>
                  <a:srgbClr val="666666"/>
                </a:solidFill>
                <a:latin typeface="Courier"/>
              </a:rPr>
              <a:t>-</a:t>
            </a:r>
            <a:r>
              <a:rPr>
                <a:latin typeface="Courier"/>
              </a:rPr>
              <a:t> opened</a:t>
            </a:r>
            <a:br/>
            <a:br/>
            <a:r>
              <a:rPr>
                <a:solidFill>
                  <a:srgbClr val="008000"/>
                </a:solidFill>
                <a:latin typeface="Courier"/>
              </a:rPr>
              <a:t>print</a:t>
            </a:r>
            <a:r>
              <a:rPr>
                <a:latin typeface="Courier"/>
              </a:rPr>
              <a:t>(</a:t>
            </a:r>
            <a:r>
              <a:rPr>
                <a:solidFill>
                  <a:srgbClr val="BB6688"/>
                </a:solidFill>
                <a:latin typeface="Courier"/>
              </a:rPr>
              <a:t>f"closed cases: </a:t>
            </a:r>
            <a:r>
              <a:rPr>
                <a:solidFill>
                  <a:srgbClr val="4070A0"/>
                </a:solidFill>
                <a:latin typeface="Courier"/>
              </a:rPr>
              <a:t>{</a:t>
            </a:r>
            <a:r>
              <a:rPr>
                <a:latin typeface="Courier"/>
              </a:rPr>
              <a:t>duration</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f"median months to closure: </a:t>
            </a:r>
            <a:r>
              <a:rPr>
                <a:solidFill>
                  <a:srgbClr val="4070A0"/>
                </a:solidFill>
                <a:latin typeface="Courier"/>
              </a:rPr>
              <a:t>{</a:t>
            </a:r>
            <a:r>
              <a:rPr>
                <a:latin typeface="Courier"/>
              </a:rPr>
              <a:t>duration</a:t>
            </a:r>
            <a:r>
              <a:rPr>
                <a:solidFill>
                  <a:srgbClr val="4070A0"/>
                </a:solidFill>
                <a:latin typeface="Courier"/>
              </a:rPr>
              <a:t>.</a:t>
            </a:r>
            <a:r>
              <a:rPr>
                <a:latin typeface="Courier"/>
              </a:rPr>
              <a:t>median()</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f"still open: </a:t>
            </a:r>
            <a:r>
              <a:rPr>
                <a:solidFill>
                  <a:srgbClr val="4070A0"/>
                </a:solidFill>
                <a:latin typeface="Courier"/>
              </a:rPr>
              <a:t>{</a:t>
            </a:r>
            <a:r>
              <a:rPr>
                <a:latin typeface="Courier"/>
              </a:rPr>
              <a:t>duration</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duration</a:t>
            </a:r>
            <a:r>
              <a:rPr>
                <a:solidFill>
                  <a:srgbClr val="4070A0"/>
                </a:solidFill>
                <a:latin typeface="Courier"/>
              </a:rPr>
              <a:t>.</a:t>
            </a:r>
            <a:r>
              <a:rPr>
                <a:latin typeface="Courier"/>
              </a:rPr>
              <a:t>isna()</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obvious calculation is biased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opened =</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a:t>
            </a:r>
            <a:br/>
            <a:r>
              <a:rPr>
                <a:latin typeface="Courier"/>
              </a:rPr>
              <a:t>         </a:t>
            </a:r>
            <a:r>
              <a:rPr>
                <a:solidFill>
                  <a:srgbClr val="7D9029"/>
                </a:solidFill>
                <a:latin typeface="Courier"/>
              </a:rPr>
              <a:t>closed =</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(closed_month, </a:t>
            </a:r>
            <a:r>
              <a:rPr>
                <a:solidFill>
                  <a:srgbClr val="40A070"/>
                </a:solidFill>
                <a:latin typeface="Courier"/>
              </a:rPr>
              <a:t>6</a:t>
            </a:r>
            <a:r>
              <a:rPr>
                <a:latin typeface="Courier"/>
              </a:rPr>
              <a:t>, </a:t>
            </a:r>
            <a:r>
              <a:rPr>
                <a:solidFill>
                  <a:srgbClr val="40A070"/>
                </a:solidFill>
                <a:latin typeface="Courier"/>
              </a:rPr>
              <a:t>7</a:t>
            </a:r>
            <a:r>
              <a:rPr>
                <a:latin typeface="Courier"/>
              </a:rPr>
              <a:t>)),</a:t>
            </a:r>
            <a:br/>
            <a:r>
              <a:rPr>
                <a:latin typeface="Courier"/>
              </a:rPr>
              <a:t>         </a:t>
            </a:r>
            <a:r>
              <a:rPr>
                <a:solidFill>
                  <a:srgbClr val="7D9029"/>
                </a:solidFill>
                <a:latin typeface="Courier"/>
              </a:rPr>
              <a:t>duration =</a:t>
            </a:r>
            <a:r>
              <a:rPr>
                <a:latin typeface="Courier"/>
              </a:rPr>
              <a:t> closed </a:t>
            </a:r>
            <a:r>
              <a:rPr>
                <a:solidFill>
                  <a:srgbClr val="4070A0"/>
                </a:solidFill>
                <a:latin typeface="Courier"/>
              </a:rPr>
              <a:t>-</a:t>
            </a:r>
            <a:r>
              <a:rPr>
                <a:latin typeface="Courier"/>
              </a:rPr>
              <a:t> opened)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closed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(duration)),</a:t>
            </a:r>
            <a:br/>
            <a:r>
              <a:rPr>
                <a:latin typeface="Courier"/>
              </a:rPr>
              <a:t>            </a:t>
            </a:r>
            <a:r>
              <a:rPr>
                <a:solidFill>
                  <a:srgbClr val="7D9029"/>
                </a:solidFill>
                <a:latin typeface="Courier"/>
              </a:rPr>
              <a:t>median =</a:t>
            </a:r>
            <a:r>
              <a:rPr>
                <a:latin typeface="Courier"/>
              </a:rPr>
              <a:t> </a:t>
            </a:r>
            <a:r>
              <a:rPr>
                <a:solidFill>
                  <a:srgbClr val="06287E"/>
                </a:solidFill>
                <a:latin typeface="Courier"/>
              </a:rPr>
              <a:t>median</a:t>
            </a:r>
            <a:r>
              <a:rPr>
                <a:latin typeface="Courier"/>
              </a:rPr>
              <a:t>(duration,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open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(duration)))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obvious calculation is biased</a:t>
            </a:r>
          </a:p>
        </p:txBody>
      </p:sp>
      <p:sp>
        <p:nvSpPr>
          <p:cNvPr id="3" name="Content Placeholder 2"/>
          <p:cNvSpPr>
            <a:spLocks noGrp="1"/>
          </p:cNvSpPr>
          <p:nvPr>
            <p:ph idx="1"/>
          </p:nvPr>
        </p:nvSpPr>
        <p:spPr/>
        <p:txBody>
          <a:bodyPr/>
          <a:lstStyle/>
          <a:p>
            <a:pPr lvl="0"/>
            <a:r>
              <a:rPr/>
              <a:t>Four months, on 636 of 1,108 cases — The other 472 are still open at the December cut-off, and they are not missing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obvious calculation is biased — In Python</a:t>
            </a:r>
          </a:p>
        </p:txBody>
      </p:sp>
      <p:sp>
        <p:nvSpPr>
          <p:cNvPr id="3" name="Content Placeholder 2"/>
          <p:cNvSpPr>
            <a:spLocks noGrp="1"/>
          </p:cNvSpPr>
          <p:nvPr>
            <p:ph idx="1"/>
          </p:nvPr>
        </p:nvSpPr>
        <p:spPr/>
        <p:txBody>
          <a:bodyPr/>
          <a:lstStyle/>
          <a:p>
            <a:pPr lvl="0" indent="0">
              <a:buNone/>
            </a:pPr>
            <a:r>
              <a:rPr>
                <a:latin typeface="Courier"/>
              </a:rPr>
              <a:t>still_open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opened[duration.isna()] </a:t>
            </a:r>
            <a:r>
              <a:rPr>
                <a:solidFill>
                  <a:srgbClr val="666666"/>
                </a:solidFill>
                <a:latin typeface="Courier"/>
              </a:rPr>
              <a:t>+</a:t>
            </a:r>
            <a:r>
              <a:rPr>
                <a:latin typeface="Courier"/>
              </a:rPr>
              <a:t> </a:t>
            </a:r>
            <a:r>
              <a:rPr>
                <a:solidFill>
                  <a:srgbClr val="40A070"/>
                </a:solidFill>
                <a:latin typeface="Courier"/>
              </a:rPr>
              <a:t>1</a:t>
            </a:r>
            <a:br/>
            <a:r>
              <a:rPr>
                <a:solidFill>
                  <a:srgbClr val="008000"/>
                </a:solidFill>
                <a:latin typeface="Courier"/>
              </a:rPr>
              <a:t>print</a:t>
            </a:r>
            <a:r>
              <a:rPr>
                <a:latin typeface="Courier"/>
              </a:rPr>
              <a:t>(</a:t>
            </a:r>
            <a:r>
              <a:rPr>
                <a:solidFill>
                  <a:srgbClr val="BB6688"/>
                </a:solidFill>
                <a:latin typeface="Courier"/>
              </a:rPr>
              <a:t>f"open cases already past 4 months: </a:t>
            </a:r>
            <a:r>
              <a:rPr>
                <a:solidFill>
                  <a:srgbClr val="4070A0"/>
                </a:solidFill>
                <a:latin typeface="Courier"/>
              </a:rPr>
              <a:t>{</a:t>
            </a:r>
            <a:r>
              <a:rPr>
                <a:latin typeface="Courier"/>
              </a:rPr>
              <a:t>(still_open </a:t>
            </a:r>
            <a:r>
              <a:rPr>
                <a:solidFill>
                  <a:srgbClr val="666666"/>
                </a:solidFill>
                <a:latin typeface="Courier"/>
              </a:rPr>
              <a:t>&gt;</a:t>
            </a:r>
            <a:r>
              <a:rPr>
                <a:latin typeface="Courier"/>
              </a:rPr>
              <a:t> </a:t>
            </a:r>
            <a:r>
              <a:rPr>
                <a:solidFill>
                  <a:srgbClr val="40A070"/>
                </a:solidFill>
                <a:latin typeface="Courier"/>
              </a:rPr>
              <a:t>4</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f"longest open: </a:t>
            </a:r>
            <a:r>
              <a:rPr>
                <a:solidFill>
                  <a:srgbClr val="4070A0"/>
                </a:solidFill>
                <a:latin typeface="Courier"/>
              </a:rPr>
              <a:t>{</a:t>
            </a:r>
            <a:r>
              <a:rPr>
                <a:latin typeface="Courier"/>
              </a:rPr>
              <a:t>still_open</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a:t>
            </a:r>
            <a:r>
              <a:rPr>
                <a:solidFill>
                  <a:srgbClr val="BB6688"/>
                </a:solidFill>
                <a:latin typeface="Courier"/>
              </a:rPr>
              <a:t> months and counting"</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obvious calculation is biased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(closed_month))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so_far =</a:t>
            </a:r>
            <a:r>
              <a:rPr>
                <a:latin typeface="Courier"/>
              </a:rPr>
              <a:t> </a:t>
            </a:r>
            <a:r>
              <a:rPr>
                <a:solidFill>
                  <a:srgbClr val="40A070"/>
                </a:solidFill>
                <a:latin typeface="Courier"/>
              </a:rPr>
              <a:t>12</a:t>
            </a:r>
            <a:r>
              <a:rPr>
                <a:latin typeface="Courier"/>
              </a:rPr>
              <a:t> </a:t>
            </a:r>
            <a:r>
              <a:rPr>
                <a:solidFill>
                  <a:srgbClr val="4070A0"/>
                </a:solidFill>
                <a:latin typeface="Courier"/>
              </a:rPr>
              <a:t>-</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past_four =</a:t>
            </a:r>
            <a:r>
              <a:rPr>
                <a:latin typeface="Courier"/>
              </a:rPr>
              <a:t> </a:t>
            </a:r>
            <a:r>
              <a:rPr>
                <a:solidFill>
                  <a:srgbClr val="06287E"/>
                </a:solidFill>
                <a:latin typeface="Courier"/>
              </a:rPr>
              <a:t>sum</a:t>
            </a:r>
            <a:r>
              <a:rPr>
                <a:latin typeface="Courier"/>
              </a:rPr>
              <a:t>(so_far </a:t>
            </a:r>
            <a:r>
              <a:rPr>
                <a:solidFill>
                  <a:srgbClr val="4070A0"/>
                </a:solidFill>
                <a:latin typeface="Courier"/>
              </a:rPr>
              <a:t>&gt;</a:t>
            </a:r>
            <a:r>
              <a:rPr>
                <a:latin typeface="Courier"/>
              </a:rPr>
              <a:t> </a:t>
            </a:r>
            <a:r>
              <a:rPr>
                <a:solidFill>
                  <a:srgbClr val="40A070"/>
                </a:solidFill>
                <a:latin typeface="Courier"/>
              </a:rPr>
              <a:t>4</a:t>
            </a:r>
            <a:r>
              <a:rPr>
                <a:latin typeface="Courier"/>
              </a:rPr>
              <a:t>), </a:t>
            </a:r>
            <a:r>
              <a:rPr>
                <a:solidFill>
                  <a:srgbClr val="7D9029"/>
                </a:solidFill>
                <a:latin typeface="Courier"/>
              </a:rPr>
              <a:t>longest =</a:t>
            </a:r>
            <a:r>
              <a:rPr>
                <a:latin typeface="Courier"/>
              </a:rPr>
              <a:t> </a:t>
            </a:r>
            <a:r>
              <a:rPr>
                <a:solidFill>
                  <a:srgbClr val="06287E"/>
                </a:solidFill>
                <a:latin typeface="Courier"/>
              </a:rPr>
              <a:t>max</a:t>
            </a:r>
            <a:r>
              <a:rPr>
                <a:latin typeface="Courier"/>
              </a:rPr>
              <a:t>(so_far))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obvious calculation is biased</a:t>
            </a:r>
          </a:p>
        </p:txBody>
      </p:sp>
      <p:sp>
        <p:nvSpPr>
          <p:cNvPr id="3" name="Content Placeholder 2"/>
          <p:cNvSpPr>
            <a:spLocks noGrp="1"/>
          </p:cNvSpPr>
          <p:nvPr>
            <p:ph idx="1"/>
          </p:nvPr>
        </p:nvSpPr>
        <p:spPr/>
        <p:txBody>
          <a:bodyPr/>
          <a:lstStyle/>
          <a:p>
            <a:pPr lvl="0"/>
            <a:r>
              <a:rPr/>
              <a:t>140 of the open cases have already been open longer than the median closed case — and one has been open eleven months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 the impossible durations first — In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duration.notna() </a:t>
            </a:r>
            <a:r>
              <a:rPr>
                <a:solidFill>
                  <a:srgbClr val="666666"/>
                </a:solidFill>
                <a:latin typeface="Courier"/>
              </a:rPr>
              <a:t>&amp;</a:t>
            </a:r>
            <a:r>
              <a:rPr>
                <a:latin typeface="Courier"/>
              </a:rPr>
              <a:t> (duration </a:t>
            </a:r>
            <a:r>
              <a:rPr>
                <a:solidFill>
                  <a:srgbClr val="666666"/>
                </a:solidFill>
                <a:latin typeface="Courier"/>
              </a:rPr>
              <a:t>&lt;=</a:t>
            </a:r>
            <a:r>
              <a:rPr>
                <a:latin typeface="Courier"/>
              </a:rPr>
              <a:t> </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f"cases closing on or before the month they opened: </a:t>
            </a:r>
            <a:r>
              <a:rPr>
                <a:solidFill>
                  <a:srgbClr val="4070A0"/>
                </a:solidFill>
                <a:latin typeface="Courier"/>
              </a:rPr>
              <a:t>{</a:t>
            </a:r>
            <a:r>
              <a:rPr>
                <a:latin typeface="Courier"/>
              </a:rPr>
              <a:t>impossible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(cases.loc[impossible, [</a:t>
            </a:r>
            <a:r>
              <a:rPr>
                <a:solidFill>
                  <a:srgbClr val="4070A0"/>
                </a:solidFill>
                <a:latin typeface="Courier"/>
              </a:rPr>
              <a:t>"opened_month"</a:t>
            </a:r>
            <a:r>
              <a:rPr>
                <a:latin typeface="Courier"/>
              </a:rPr>
              <a:t>, </a:t>
            </a:r>
            <a:r>
              <a:rPr>
                <a:solidFill>
                  <a:srgbClr val="4070A0"/>
                </a:solidFill>
                <a:latin typeface="Courier"/>
              </a:rPr>
              <a:t>"closed_month"</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 the impossible durations first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(closed_month),</a:t>
            </a:r>
            <a:br/>
            <a:r>
              <a:rPr>
                <a:latin typeface="Courier"/>
              </a:rPr>
              <a:t>                closed_month </a:t>
            </a:r>
            <a:r>
              <a:rPr>
                <a:solidFill>
                  <a:srgbClr val="4070A0"/>
                </a:solidFill>
                <a:latin typeface="Courier"/>
              </a:rPr>
              <a:t>&lt;=</a:t>
            </a:r>
            <a:r>
              <a:rPr>
                <a:latin typeface="Courier"/>
              </a:rPr>
              <a:t> opened_month)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Fix the impossible durations first</a:t>
            </a:r>
          </a:p>
        </p:txBody>
      </p:sp>
      <p:sp>
        <p:nvSpPr>
          <p:cNvPr id="3" name="Content Placeholder 2"/>
          <p:cNvSpPr>
            <a:spLocks noGrp="1"/>
          </p:cNvSpPr>
          <p:nvPr>
            <p:ph idx="1"/>
          </p:nvPr>
        </p:nvSpPr>
        <p:spPr/>
        <p:txBody>
          <a:bodyPr/>
          <a:lstStyle/>
          <a:p>
            <a:pPr lvl="0"/>
            <a:r>
              <a:rPr/>
              <a:t>Seven cases close in a month earlier than they opened — The contradiction is invisible in either column alone and…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honest ways to report it</a:t>
            </a:r>
          </a:p>
        </p:txBody>
      </p:sp>
      <p:sp>
        <p:nvSpPr>
          <p:cNvPr id="3" name="Content Placeholder 2"/>
          <p:cNvSpPr>
            <a:spLocks noGrp="1"/>
          </p:cNvSpPr>
          <p:nvPr>
            <p:ph idx="1"/>
          </p:nvPr>
        </p:nvSpPr>
        <p:spPr/>
        <p:txBody>
          <a:bodyPr/>
          <a:lstStyle/>
          <a:p>
            <a:pPr lvl="0"/>
            <a:r>
              <a:rPr/>
              <a:t>Report the median with the censoring stated — The cheapest correct option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honest ways to report it — Example</a:t>
            </a:r>
          </a:p>
        </p:txBody>
      </p:sp>
      <p:sp>
        <p:nvSpPr>
          <p:cNvPr id="3" name="Content Placeholder 2"/>
          <p:cNvSpPr>
            <a:spLocks noGrp="1"/>
          </p:cNvSpPr>
          <p:nvPr>
            <p:ph idx="1"/>
          </p:nvPr>
        </p:nvSpPr>
        <p:spPr/>
        <p:txBody>
          <a:bodyPr/>
          <a:lstStyle/>
          <a:p>
            <a:pPr lvl="0" indent="0">
              <a:buNone/>
            </a:pPr>
            <a:r>
              <a:rPr>
                <a:latin typeface="Courier"/>
              </a:rPr>
              <a:t>Median time to closure: 4 months (636 closed cases).
472 cases (42.6%) were still open at the cut-off and are excluded; 140 of
them have already been open longer than 4 months, so the true median is
higher.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honest ways to report it</a:t>
            </a:r>
          </a:p>
        </p:txBody>
      </p:sp>
      <p:sp>
        <p:nvSpPr>
          <p:cNvPr id="3" name="Content Placeholder 2"/>
          <p:cNvSpPr>
            <a:spLocks noGrp="1"/>
          </p:cNvSpPr>
          <p:nvPr>
            <p:ph idx="1"/>
          </p:nvPr>
        </p:nvSpPr>
        <p:spPr/>
        <p:txBody>
          <a:bodyPr/>
          <a:lstStyle/>
          <a:p>
            <a:pPr lvl="0"/>
            <a:r>
              <a:rPr/>
              <a:t>Report a completion-by-month curve — What share of cases opened in month </a:t>
            </a:r>
            <a:r>
              <a:rPr i="1"/>
              <a:t>m</a:t>
            </a:r>
            <a:r>
              <a:rPr/>
              <a:t> had closed within </a:t>
            </a:r>
            <a:r>
              <a:rPr i="1"/>
              <a:t>k</a:t>
            </a:r>
            <a:r>
              <a:rPr/>
              <a:t> months, computed…</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honest ways to report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closed_within(k):</a:t>
            </a:r>
            <a:br/>
            <a:r>
              <a:rPr>
                <a:latin typeface="Courier"/>
              </a:rPr>
              <a:t>    eligible </a:t>
            </a:r>
            <a:r>
              <a:rPr>
                <a:solidFill>
                  <a:srgbClr val="666666"/>
                </a:solidFill>
                <a:latin typeface="Courier"/>
              </a:rPr>
              <a:t>=</a:t>
            </a:r>
            <a:r>
              <a:rPr>
                <a:latin typeface="Courier"/>
              </a:rPr>
              <a:t> cases[opened </a:t>
            </a:r>
            <a:r>
              <a:rPr>
                <a:solidFill>
                  <a:srgbClr val="666666"/>
                </a:solidFill>
                <a:latin typeface="Courier"/>
              </a:rPr>
              <a:t>&lt;=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k]</a:t>
            </a:r>
            <a:br/>
            <a:r>
              <a:rPr>
                <a:latin typeface="Courier"/>
              </a:rPr>
              <a:t>    dur </a:t>
            </a:r>
            <a:r>
              <a:rPr>
                <a:solidFill>
                  <a:srgbClr val="666666"/>
                </a:solidFill>
                <a:latin typeface="Courier"/>
              </a:rPr>
              <a:t>=</a:t>
            </a:r>
            <a:r>
              <a:rPr>
                <a:latin typeface="Courier"/>
              </a:rPr>
              <a:t> (eligible[</a:t>
            </a:r>
            <a:r>
              <a:rPr>
                <a:solidFill>
                  <a:srgbClr val="4070A0"/>
                </a:solidFill>
                <a:latin typeface="Courier"/>
              </a:rPr>
              <a:t>"closed_month"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4070A0"/>
                </a:solidFill>
                <a:latin typeface="Courier"/>
              </a:rPr>
              <a:t>"Int64"</a:t>
            </a:r>
            <a:r>
              <a:rPr>
                <a:latin typeface="Courier"/>
              </a:rPr>
              <a:t>)</a:t>
            </a:r>
            <a:br/>
            <a:r>
              <a:rPr>
                <a:latin typeface="Courier"/>
              </a:rPr>
              <a:t>           </a:t>
            </a:r>
            <a:r>
              <a:rPr>
                <a:solidFill>
                  <a:srgbClr val="666666"/>
                </a:solidFill>
                <a:latin typeface="Courier"/>
              </a:rPr>
              <a:t>-</a:t>
            </a:r>
            <a:r>
              <a:rPr>
                <a:latin typeface="Courier"/>
              </a:rPr>
              <a:t> eligible[</a:t>
            </a:r>
            <a:r>
              <a:rPr>
                <a:solidFill>
                  <a:srgbClr val="4070A0"/>
                </a:solidFill>
                <a:latin typeface="Courier"/>
              </a:rPr>
              <a:t>"opened_month"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008000"/>
                </a:solidFill>
                <a:latin typeface="Courier"/>
              </a:rPr>
              <a:t>int</a:t>
            </a:r>
            <a:r>
              <a:rPr>
                <a:latin typeface="Courier"/>
              </a:rPr>
              <a:t>))</a:t>
            </a:r>
            <a:br/>
            <a:r>
              <a:rPr>
                <a:latin typeface="Courier"/>
              </a:rPr>
              <a:t>    </a:t>
            </a:r>
            <a:r>
              <a:rPr b="1">
                <a:solidFill>
                  <a:srgbClr val="007020"/>
                </a:solidFill>
                <a:latin typeface="Courier"/>
              </a:rPr>
              <a:t>return</a:t>
            </a:r>
            <a:r>
              <a:rPr>
                <a:latin typeface="Courier"/>
              </a:rPr>
              <a:t> (dur </a:t>
            </a:r>
            <a:r>
              <a:rPr>
                <a:solidFill>
                  <a:srgbClr val="666666"/>
                </a:solidFill>
                <a:latin typeface="Courier"/>
              </a:rPr>
              <a:t>&lt;=</a:t>
            </a:r>
            <a:r>
              <a:rPr>
                <a:latin typeface="Courier"/>
              </a:rPr>
              <a:t> k).</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(eligible), </a:t>
            </a:r>
            <a:r>
              <a:rPr>
                <a:solidFill>
                  <a:srgbClr val="008000"/>
                </a:solidFill>
                <a:latin typeface="Courier"/>
              </a:rPr>
              <a:t>len</a:t>
            </a:r>
            <a:r>
              <a:rPr>
                <a:latin typeface="Courier"/>
              </a:rPr>
              <a:t>(eligible)</a:t>
            </a:r>
            <a:br/>
            <a:br/>
            <a:r>
              <a:rPr b="1">
                <a:solidFill>
                  <a:srgbClr val="007020"/>
                </a:solidFill>
                <a:latin typeface="Courier"/>
              </a:rPr>
              <a:t>for</a:t>
            </a:r>
            <a:r>
              <a:rPr>
                <a:latin typeface="Courier"/>
              </a:rPr>
              <a:t> k </a:t>
            </a:r>
            <a:r>
              <a:rPr b="1">
                <a:solidFill>
                  <a:srgbClr val="007020"/>
                </a:solidFill>
                <a:latin typeface="Courier"/>
              </a:rPr>
              <a:t>in</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 </a:t>
            </a:r>
            <a:r>
              <a:rPr>
                <a:solidFill>
                  <a:srgbClr val="40A070"/>
                </a:solidFill>
                <a:latin typeface="Courier"/>
              </a:rPr>
              <a:t>9</a:t>
            </a:r>
            <a:r>
              <a:rPr>
                <a:latin typeface="Courier"/>
              </a:rPr>
              <a:t>):</a:t>
            </a:r>
            <a:br/>
            <a:r>
              <a:rPr>
                <a:latin typeface="Courier"/>
              </a:rPr>
              <a:t>    share, n </a:t>
            </a:r>
            <a:r>
              <a:rPr>
                <a:solidFill>
                  <a:srgbClr val="666666"/>
                </a:solidFill>
                <a:latin typeface="Courier"/>
              </a:rPr>
              <a:t>=</a:t>
            </a:r>
            <a:r>
              <a:rPr>
                <a:latin typeface="Courier"/>
              </a:rPr>
              <a:t> closed_within(k)</a:t>
            </a:r>
            <a:br/>
            <a:r>
              <a:rPr>
                <a:latin typeface="Courier"/>
              </a:rPr>
              <a:t>    </a:t>
            </a:r>
            <a:r>
              <a:rPr>
                <a:solidFill>
                  <a:srgbClr val="008000"/>
                </a:solidFill>
                <a:latin typeface="Courier"/>
              </a:rPr>
              <a:t>print</a:t>
            </a:r>
            <a:r>
              <a:rPr>
                <a:latin typeface="Courier"/>
              </a:rPr>
              <a:t>(</a:t>
            </a:r>
            <a:r>
              <a:rPr>
                <a:solidFill>
                  <a:srgbClr val="BB6688"/>
                </a:solidFill>
                <a:latin typeface="Courier"/>
              </a:rPr>
              <a:t>f"closed within </a:t>
            </a:r>
            <a:r>
              <a:rPr>
                <a:solidFill>
                  <a:srgbClr val="4070A0"/>
                </a:solidFill>
                <a:latin typeface="Courier"/>
              </a:rPr>
              <a:t>{</a:t>
            </a:r>
            <a:r>
              <a:rPr>
                <a:latin typeface="Courier"/>
              </a:rPr>
              <a:t>k</a:t>
            </a:r>
            <a:r>
              <a:rPr>
                <a:solidFill>
                  <a:srgbClr val="4070A0"/>
                </a:solidFill>
                <a:latin typeface="Courier"/>
              </a:rPr>
              <a:t>}</a:t>
            </a:r>
            <a:r>
              <a:rPr>
                <a:solidFill>
                  <a:srgbClr val="BB6688"/>
                </a:solidFill>
                <a:latin typeface="Courier"/>
              </a:rPr>
              <a:t> months: </a:t>
            </a:r>
            <a:r>
              <a:rPr>
                <a:solidFill>
                  <a:srgbClr val="4070A0"/>
                </a:solidFill>
                <a:latin typeface="Courier"/>
              </a:rPr>
              <a:t>{</a:t>
            </a:r>
            <a:r>
              <a:rPr>
                <a:latin typeface="Courier"/>
              </a:rPr>
              <a:t>share</a:t>
            </a:r>
            <a:r>
              <a:rPr>
                <a:solidFill>
                  <a:srgbClr val="4070A0"/>
                </a:solidFill>
                <a:latin typeface="Courier"/>
              </a:rPr>
              <a:t>:.1%}</a:t>
            </a:r>
            <a:r>
              <a:rPr>
                <a:solidFill>
                  <a:srgbClr val="BB6688"/>
                </a:solidFill>
                <a:latin typeface="Courier"/>
              </a:rPr>
              <a:t> (n=</a:t>
            </a:r>
            <a:r>
              <a:rPr>
                <a:solidFill>
                  <a:srgbClr val="4070A0"/>
                </a:solidFill>
                <a:latin typeface="Courier"/>
              </a:rPr>
              <a:t>{</a:t>
            </a:r>
            <a:r>
              <a:rPr>
                <a:latin typeface="Courier"/>
              </a:rPr>
              <a:t>n</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honest ways to report it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For each k, restrict to cases with k months of possible follow-up.</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honest ways to report it</a:t>
            </a:r>
          </a:p>
        </p:txBody>
      </p:sp>
      <p:sp>
        <p:nvSpPr>
          <p:cNvPr id="3" name="Content Placeholder 2"/>
          <p:cNvSpPr>
            <a:spLocks noGrp="1"/>
          </p:cNvSpPr>
          <p:nvPr>
            <p:ph idx="1"/>
          </p:nvPr>
        </p:nvSpPr>
        <p:spPr/>
        <p:txBody>
          <a:bodyPr/>
          <a:lstStyle/>
          <a:p>
            <a:pPr lvl="0"/>
            <a:r>
              <a:rPr/>
              <a:t>Report time to closure only for a cohort with full follow-up — Cases opened in January have eleven months of…</a:t>
            </a:r>
          </a:p>
          <a:p>
            <a:pPr lvl="0"/>
            <a:r>
              <a:rPr/>
              <a:t>All three are defensible and the first is not enough on its own — A median with no censoring statement beside it is the…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Censoring is not evenly spread — In Python</a:t>
            </a:r>
          </a:p>
        </p:txBody>
      </p:sp>
      <p:sp>
        <p:nvSpPr>
          <p:cNvPr id="3" name="Content Placeholder 2"/>
          <p:cNvSpPr>
            <a:spLocks noGrp="1"/>
          </p:cNvSpPr>
          <p:nvPr>
            <p:ph idx="1"/>
          </p:nvPr>
        </p:nvSpPr>
        <p:spPr/>
        <p:txBody>
          <a:bodyPr/>
          <a:lstStyle/>
          <a:p>
            <a:pPr lvl="0" indent="0">
              <a:buNone/>
            </a:pPr>
            <a:r>
              <a:rPr>
                <a:latin typeface="Courier"/>
              </a:rPr>
              <a:t>by_category </a:t>
            </a:r>
            <a:r>
              <a:rPr>
                <a:solidFill>
                  <a:srgbClr val="666666"/>
                </a:solidFill>
                <a:latin typeface="Courier"/>
              </a:rPr>
              <a:t>=</a:t>
            </a:r>
            <a:r>
              <a:rPr>
                <a:latin typeface="Courier"/>
              </a:rPr>
              <a:t> pd.DataFrame({</a:t>
            </a:r>
            <a:br/>
            <a:r>
              <a:rPr>
                <a:latin typeface="Courier"/>
              </a:rPr>
              <a:t>    </a:t>
            </a:r>
            <a:r>
              <a:rPr>
                <a:solidFill>
                  <a:srgbClr val="4070A0"/>
                </a:solidFill>
                <a:latin typeface="Courier"/>
              </a:rPr>
              <a:t>"closed"</a:t>
            </a:r>
            <a:r>
              <a:rPr>
                <a:latin typeface="Courier"/>
              </a:rPr>
              <a:t>: duration.notna().groupby(cases[</a:t>
            </a:r>
            <a:r>
              <a:rPr>
                <a:solidFill>
                  <a:srgbClr val="4070A0"/>
                </a:solidFill>
                <a:latin typeface="Courier"/>
              </a:rPr>
              <a:t>"case_category"</a:t>
            </a:r>
            <a:r>
              <a:rPr>
                <a:latin typeface="Courier"/>
              </a:rPr>
              <a:t>]).</a:t>
            </a:r>
            <a:r>
              <a:rPr>
                <a:solidFill>
                  <a:srgbClr val="008000"/>
                </a:solidFill>
                <a:latin typeface="Courier"/>
              </a:rPr>
              <a:t>sum</a:t>
            </a:r>
            <a:r>
              <a:rPr>
                <a:latin typeface="Courier"/>
              </a:rPr>
              <a:t>(),</a:t>
            </a:r>
            <a:br/>
            <a:r>
              <a:rPr>
                <a:latin typeface="Courier"/>
              </a:rPr>
              <a:t>    </a:t>
            </a:r>
            <a:r>
              <a:rPr>
                <a:solidFill>
                  <a:srgbClr val="4070A0"/>
                </a:solidFill>
                <a:latin typeface="Courier"/>
              </a:rPr>
              <a:t>"open"</a:t>
            </a:r>
            <a:r>
              <a:rPr>
                <a:latin typeface="Courier"/>
              </a:rPr>
              <a:t>: duration.isna().groupby(cases[</a:t>
            </a:r>
            <a:r>
              <a:rPr>
                <a:solidFill>
                  <a:srgbClr val="4070A0"/>
                </a:solidFill>
                <a:latin typeface="Courier"/>
              </a:rPr>
              <a:t>"case_category"</a:t>
            </a:r>
            <a:r>
              <a:rPr>
                <a:latin typeface="Courier"/>
              </a:rPr>
              <a:t>]).</a:t>
            </a:r>
            <a:r>
              <a:rPr>
                <a:solidFill>
                  <a:srgbClr val="008000"/>
                </a:solidFill>
                <a:latin typeface="Courier"/>
              </a:rPr>
              <a:t>sum</a:t>
            </a:r>
            <a:r>
              <a:rPr>
                <a:latin typeface="Courier"/>
              </a:rPr>
              <a:t>(),</a:t>
            </a:r>
            <a:br/>
            <a:r>
              <a:rPr>
                <a:latin typeface="Courier"/>
              </a:rPr>
              <a:t>})</a:t>
            </a:r>
            <a:br/>
            <a:r>
              <a:rPr>
                <a:latin typeface="Courier"/>
              </a:rPr>
              <a:t>by_category[</a:t>
            </a:r>
            <a:r>
              <a:rPr>
                <a:solidFill>
                  <a:srgbClr val="4070A0"/>
                </a:solidFill>
                <a:latin typeface="Courier"/>
              </a:rPr>
              <a:t>"censored"</a:t>
            </a:r>
            <a:r>
              <a:rPr>
                <a:latin typeface="Courier"/>
              </a:rPr>
              <a:t>] </a:t>
            </a:r>
            <a:r>
              <a:rPr>
                <a:solidFill>
                  <a:srgbClr val="666666"/>
                </a:solidFill>
                <a:latin typeface="Courier"/>
              </a:rPr>
              <a:t>=</a:t>
            </a:r>
            <a:r>
              <a:rPr>
                <a:latin typeface="Courier"/>
              </a:rPr>
              <a:t> by_category[</a:t>
            </a:r>
            <a:r>
              <a:rPr>
                <a:solidFill>
                  <a:srgbClr val="4070A0"/>
                </a:solidFill>
                <a:latin typeface="Courier"/>
              </a:rPr>
              <a:t>"open"</a:t>
            </a:r>
            <a:r>
              <a:rPr>
                <a:latin typeface="Courier"/>
              </a:rPr>
              <a:t>] </a:t>
            </a:r>
            <a:r>
              <a:rPr>
                <a:solidFill>
                  <a:srgbClr val="666666"/>
                </a:solidFill>
                <a:latin typeface="Courier"/>
              </a:rPr>
              <a:t>/</a:t>
            </a:r>
            <a:r>
              <a:rPr>
                <a:latin typeface="Courier"/>
              </a:rPr>
              <a:t> by_category.</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(by_category.</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Censoring is not evenly spread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closed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is.na</a:t>
            </a:r>
            <a:r>
              <a:rPr>
                <a:latin typeface="Courier"/>
              </a:rPr>
              <a:t>(closed_month)),</a:t>
            </a:r>
            <a:br/>
            <a:r>
              <a:rPr>
                <a:latin typeface="Courier"/>
              </a:rPr>
              <a:t>                   </a:t>
            </a:r>
            <a:r>
              <a:rPr>
                <a:solidFill>
                  <a:srgbClr val="7D9029"/>
                </a:solidFill>
                <a:latin typeface="Courier"/>
              </a:rPr>
              <a:t>open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(closed_month)), </a:t>
            </a:r>
            <a:r>
              <a:rPr>
                <a:solidFill>
                  <a:srgbClr val="7D9029"/>
                </a:solidFill>
                <a:latin typeface="Courier"/>
              </a:rPr>
              <a:t>.by =</a:t>
            </a:r>
            <a:r>
              <a:rPr>
                <a:latin typeface="Courier"/>
              </a:rPr>
              <a:t> case_category)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censored =</a:t>
            </a:r>
            <a:r>
              <a:rPr>
                <a:latin typeface="Courier"/>
              </a:rPr>
              <a:t> open </a:t>
            </a:r>
            <a:r>
              <a:rPr>
                <a:solidFill>
                  <a:srgbClr val="4070A0"/>
                </a:solidFill>
                <a:latin typeface="Courier"/>
              </a:rPr>
              <a:t>/</a:t>
            </a:r>
            <a:r>
              <a:rPr>
                <a:latin typeface="Courier"/>
              </a:rPr>
              <a:t> (open </a:t>
            </a:r>
            <a:r>
              <a:rPr>
                <a:solidFill>
                  <a:srgbClr val="4070A0"/>
                </a:solidFill>
                <a:latin typeface="Courier"/>
              </a:rPr>
              <a:t>+</a:t>
            </a:r>
            <a:r>
              <a:rPr>
                <a:latin typeface="Courier"/>
              </a:rPr>
              <a:t> closed))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Censoring is not evenly spread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Category</a:t>
                      </a:r>
                    </a:p>
                  </a:txBody>
                  <a:tcPr/>
                </a:tc>
                <a:tc>
                  <a:txBody>
                    <a:bodyPr/>
                    <a:lstStyle/>
                    <a:p>
                      <a:pPr lvl="0" indent="0" marL="0">
                        <a:buNone/>
                      </a:pPr>
                      <a:r>
                        <a:rPr/>
                        <a:t>Closed</a:t>
                      </a:r>
                    </a:p>
                  </a:txBody>
                  <a:tcPr/>
                </a:tc>
                <a:tc>
                  <a:txBody>
                    <a:bodyPr/>
                    <a:lstStyle/>
                    <a:p>
                      <a:pPr lvl="0" indent="0" marL="0">
                        <a:buNone/>
                      </a:pPr>
                      <a:r>
                        <a:rPr/>
                        <a:t>Open</a:t>
                      </a:r>
                    </a:p>
                  </a:txBody>
                  <a:tcPr/>
                </a:tc>
                <a:tc>
                  <a:txBody>
                    <a:bodyPr/>
                    <a:lstStyle/>
                    <a:p>
                      <a:pPr lvl="0" indent="0" marL="0">
                        <a:buNone/>
                      </a:pPr>
                      <a:r>
                        <a:rPr/>
                        <a:t>Censored</a:t>
                      </a:r>
                    </a:p>
                  </a:txBody>
                  <a:tcPr/>
                </a:tc>
                <a:tc>
                  <a:txBody>
                    <a:bodyPr/>
                    <a:lstStyle/>
                    <a:p>
                      <a:pPr lvl="0" indent="0" marL="0">
                        <a:buNone/>
                      </a:pPr>
                      <a:r>
                        <a:rPr/>
                        <a:t>Median of the closed</a:t>
                      </a:r>
                    </a:p>
                  </a:txBody>
                  <a:tcPr/>
                </a:tc>
              </a:tr>
              <a:tr h="0">
                <a:tc>
                  <a:txBody>
                    <a:bodyPr/>
                    <a:lstStyle/>
                    <a:p>
                      <a:pPr lvl="0" indent="0" marL="0">
                        <a:buNone/>
                      </a:pPr>
                      <a:r>
                        <a:rPr b="1"/>
                        <a:t>Child protection</a:t>
                      </a:r>
                    </a:p>
                  </a:txBody>
                </a:tc>
                <a:tc>
                  <a:txBody>
                    <a:bodyPr/>
                    <a:lstStyle/>
                    <a:p>
                      <a:pPr lvl="0" indent="0" marL="0">
                        <a:buNone/>
                      </a:pPr>
                      <a:r>
                        <a:rPr/>
                        <a:t>131</a:t>
                      </a:r>
                    </a:p>
                  </a:txBody>
                </a:tc>
                <a:tc>
                  <a:txBody>
                    <a:bodyPr/>
                    <a:lstStyle/>
                    <a:p>
                      <a:pPr lvl="0" indent="0" marL="0">
                        <a:buNone/>
                      </a:pPr>
                      <a:r>
                        <a:rPr/>
                        <a:t>179</a:t>
                      </a:r>
                    </a:p>
                  </a:txBody>
                </a:tc>
                <a:tc>
                  <a:txBody>
                    <a:bodyPr/>
                    <a:lstStyle/>
                    <a:p>
                      <a:pPr lvl="0" indent="0" marL="0">
                        <a:buNone/>
                      </a:pPr>
                      <a:r>
                        <a:rPr b="1"/>
                        <a:t>58%</a:t>
                      </a:r>
                    </a:p>
                  </a:txBody>
                </a:tc>
                <a:tc>
                  <a:txBody>
                    <a:bodyPr/>
                    <a:lstStyle/>
                    <a:p>
                      <a:pPr lvl="0" indent="0" marL="0">
                        <a:buNone/>
                      </a:pPr>
                      <a:r>
                        <a:rPr/>
                        <a:t>5 months</a:t>
                      </a:r>
                    </a:p>
                  </a:txBody>
                </a:tc>
              </a:tr>
              <a:tr h="0">
                <a:tc>
                  <a:txBody>
                    <a:bodyPr/>
                    <a:lstStyle/>
                    <a:p>
                      <a:pPr lvl="0" indent="0" marL="0">
                        <a:buNone/>
                      </a:pPr>
                      <a:r>
                        <a:rPr/>
                        <a:t>GBV</a:t>
                      </a:r>
                    </a:p>
                  </a:txBody>
                </a:tc>
                <a:tc>
                  <a:txBody>
                    <a:bodyPr/>
                    <a:lstStyle/>
                    <a:p>
                      <a:pPr lvl="0" indent="0" marL="0">
                        <a:buNone/>
                      </a:pPr>
                      <a:r>
                        <a:rPr/>
                        <a:t>255</a:t>
                      </a:r>
                    </a:p>
                  </a:txBody>
                </a:tc>
                <a:tc>
                  <a:txBody>
                    <a:bodyPr/>
                    <a:lstStyle/>
                    <a:p>
                      <a:pPr lvl="0" indent="0" marL="0">
                        <a:buNone/>
                      </a:pPr>
                      <a:r>
                        <a:rPr/>
                        <a:t>173</a:t>
                      </a:r>
                    </a:p>
                  </a:txBody>
                </a:tc>
                <a:tc>
                  <a:txBody>
                    <a:bodyPr/>
                    <a:lstStyle/>
                    <a:p>
                      <a:pPr lvl="0" indent="0" marL="0">
                        <a:buNone/>
                      </a:pPr>
                      <a:r>
                        <a:rPr/>
                        <a:t>40%</a:t>
                      </a:r>
                    </a:p>
                  </a:txBody>
                </a:tc>
                <a:tc>
                  <a:txBody>
                    <a:bodyPr/>
                    <a:lstStyle/>
                    <a:p>
                      <a:pPr lvl="0" indent="0" marL="0">
                        <a:buNone/>
                      </a:pPr>
                      <a:r>
                        <a:rPr/>
                        <a:t>4 months</a:t>
                      </a:r>
                    </a:p>
                  </a:txBody>
                </a:tc>
              </a:tr>
              <a:tr h="0">
                <a:tc>
                  <a:txBody>
                    <a:bodyPr/>
                    <a:lstStyle/>
                    <a:p>
                      <a:pPr lvl="0" indent="0" marL="0">
                        <a:buNone/>
                      </a:pPr>
                      <a:r>
                        <a:rPr/>
                        <a:t>General protection</a:t>
                      </a:r>
                    </a:p>
                  </a:txBody>
                </a:tc>
                <a:tc>
                  <a:txBody>
                    <a:bodyPr/>
                    <a:lstStyle/>
                    <a:p>
                      <a:pPr lvl="0" indent="0" marL="0">
                        <a:buNone/>
                      </a:pPr>
                      <a:r>
                        <a:rPr/>
                        <a:t>250</a:t>
                      </a:r>
                    </a:p>
                  </a:txBody>
                </a:tc>
                <a:tc>
                  <a:txBody>
                    <a:bodyPr/>
                    <a:lstStyle/>
                    <a:p>
                      <a:pPr lvl="0" indent="0" marL="0">
                        <a:buNone/>
                      </a:pPr>
                      <a:r>
                        <a:rPr/>
                        <a:t>120</a:t>
                      </a:r>
                    </a:p>
                  </a:txBody>
                </a:tc>
                <a:tc>
                  <a:txBody>
                    <a:bodyPr/>
                    <a:lstStyle/>
                    <a:p>
                      <a:pPr lvl="0" indent="0" marL="0">
                        <a:buNone/>
                      </a:pPr>
                      <a:r>
                        <a:rPr/>
                        <a:t>32%</a:t>
                      </a:r>
                    </a:p>
                  </a:txBody>
                </a:tc>
                <a:tc>
                  <a:txBody>
                    <a:bodyPr/>
                    <a:lstStyle/>
                    <a:p>
                      <a:pPr lvl="0" indent="0" marL="0">
                        <a:buNone/>
                      </a:pPr>
                      <a:r>
                        <a:rPr/>
                        <a:t>4 months</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Censoring is not evenly spread</a:t>
            </a:r>
          </a:p>
        </p:txBody>
      </p:sp>
      <p:sp>
        <p:nvSpPr>
          <p:cNvPr id="3" name="Content Placeholder 2"/>
          <p:cNvSpPr>
            <a:spLocks noGrp="1"/>
          </p:cNvSpPr>
          <p:nvPr>
            <p:ph idx="1"/>
          </p:nvPr>
        </p:nvSpPr>
        <p:spPr/>
        <p:txBody>
          <a:bodyPr/>
          <a:lstStyle/>
          <a:p>
            <a:pPr lvl="0"/>
            <a:r>
              <a:rPr/>
              <a:t>Child protection is 58% censored and general protection 32% — So the two medians in that table are computed on very…</a:t>
            </a:r>
          </a:p>
          <a:p>
            <a:pPr lvl="0"/>
            <a:r>
              <a:rPr/>
              <a:t>Uneven censoring makes a comparison of medians misleading in a specific direction — the group with more censoring is…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(cases[</a:t>
            </a:r>
            <a:r>
              <a:rPr>
                <a:solidFill>
                  <a:srgbClr val="4070A0"/>
                </a:solidFill>
                <a:latin typeface="Courier"/>
              </a:rPr>
              <a:t>"closure_reason"</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(closure_reason)) </a:t>
            </a:r>
            <a:r>
              <a:rPr>
                <a:solidFill>
                  <a:srgbClr val="4070A0"/>
                </a:solidFill>
                <a:latin typeface="Courier"/>
              </a:rPr>
              <a:t>|&gt;</a:t>
            </a:r>
            <a:r>
              <a:rPr>
                <a:latin typeface="Courier"/>
              </a:rPr>
              <a:t> </a:t>
            </a:r>
            <a:r>
              <a:rPr>
                <a:solidFill>
                  <a:srgbClr val="06287E"/>
                </a:solidFill>
                <a:latin typeface="Courier"/>
              </a:rPr>
              <a:t>count</a:t>
            </a:r>
            <a:r>
              <a:rPr>
                <a:latin typeface="Courier"/>
              </a:rPr>
              <a:t>(closure_reason)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Reason</a:t>
                      </a:r>
                    </a:p>
                  </a:txBody>
                  <a:tcPr/>
                </a:tc>
                <a:tc>
                  <a:txBody>
                    <a:bodyPr/>
                    <a:lstStyle/>
                    <a:p>
                      <a:pPr lvl="0" indent="0" marL="0">
                        <a:buNone/>
                      </a:pPr>
                      <a:r>
                        <a:rPr/>
                        <a:t>Share of closures</a:t>
                      </a:r>
                    </a:p>
                  </a:txBody>
                  <a:tcPr/>
                </a:tc>
              </a:tr>
              <a:tr h="0">
                <a:tc>
                  <a:txBody>
                    <a:bodyPr/>
                    <a:lstStyle/>
                    <a:p>
                      <a:pPr lvl="0" indent="0" marL="0">
                        <a:buNone/>
                      </a:pPr>
                      <a:r>
                        <a:rPr/>
                        <a:t>Case plan objectives met</a:t>
                      </a:r>
                    </a:p>
                  </a:txBody>
                </a:tc>
                <a:tc>
                  <a:txBody>
                    <a:bodyPr/>
                    <a:lstStyle/>
                    <a:p>
                      <a:pPr lvl="0" indent="0" marL="0">
                        <a:buNone/>
                      </a:pPr>
                      <a:r>
                        <a:rPr/>
                        <a:t>29.1%</a:t>
                      </a:r>
                    </a:p>
                  </a:txBody>
                </a:tc>
              </a:tr>
              <a:tr h="0">
                <a:tc>
                  <a:txBody>
                    <a:bodyPr/>
                    <a:lstStyle/>
                    <a:p>
                      <a:pPr lvl="0" indent="0" marL="0">
                        <a:buNone/>
                      </a:pPr>
                      <a:r>
                        <a:rPr b="1"/>
                        <a:t>Lost contact</a:t>
                      </a:r>
                    </a:p>
                  </a:txBody>
                </a:tc>
                <a:tc>
                  <a:txBody>
                    <a:bodyPr/>
                    <a:lstStyle/>
                    <a:p>
                      <a:pPr lvl="0" indent="0" marL="0">
                        <a:buNone/>
                      </a:pPr>
                      <a:r>
                        <a:rPr/>
                        <a:t>27.2%</a:t>
                      </a:r>
                    </a:p>
                  </a:txBody>
                </a:tc>
              </a:tr>
              <a:tr h="0">
                <a:tc>
                  <a:txBody>
                    <a:bodyPr/>
                    <a:lstStyle/>
                    <a:p>
                      <a:pPr lvl="0" indent="0" marL="0">
                        <a:buNone/>
                      </a:pPr>
                      <a:r>
                        <a:rPr/>
                        <a:t>Survivor withdrew</a:t>
                      </a:r>
                    </a:p>
                  </a:txBody>
                </a:tc>
                <a:tc>
                  <a:txBody>
                    <a:bodyPr/>
                    <a:lstStyle/>
                    <a:p>
                      <a:pPr lvl="0" indent="0" marL="0">
                        <a:buNone/>
                      </a:pPr>
                      <a:r>
                        <a:rPr/>
                        <a:t>13.1%</a:t>
                      </a:r>
                    </a:p>
                  </a:txBody>
                </a:tc>
              </a:tr>
              <a:tr h="0">
                <a:tc>
                  <a:txBody>
                    <a:bodyPr/>
                    <a:lstStyle/>
                    <a:p>
                      <a:pPr lvl="0" indent="0" marL="0">
                        <a:buNone/>
                      </a:pPr>
                      <a:r>
                        <a:rPr/>
                        <a:t>Closed administratively</a:t>
                      </a:r>
                    </a:p>
                  </a:txBody>
                </a:tc>
                <a:tc>
                  <a:txBody>
                    <a:bodyPr/>
                    <a:lstStyle/>
                    <a:p>
                      <a:pPr lvl="0" indent="0" marL="0">
                        <a:buNone/>
                      </a:pPr>
                      <a:r>
                        <a:rPr/>
                        <a:t>11.3%</a:t>
                      </a:r>
                    </a:p>
                  </a:txBody>
                </a:tc>
              </a:tr>
              <a:tr h="0">
                <a:tc>
                  <a:txBody>
                    <a:bodyPr/>
                    <a:lstStyle/>
                    <a:p>
                      <a:pPr lvl="0" indent="0" marL="0">
                        <a:buNone/>
                      </a:pPr>
                      <a:r>
                        <a:rPr/>
                        <a:t>Relocated</a:t>
                      </a:r>
                    </a:p>
                  </a:txBody>
                </a:tc>
                <a:tc>
                  <a:txBody>
                    <a:bodyPr/>
                    <a:lstStyle/>
                    <a:p>
                      <a:pPr lvl="0" indent="0" marL="0">
                        <a:buNone/>
                      </a:pPr>
                      <a:r>
                        <a:rPr/>
                        <a:t>9.7%</a:t>
                      </a:r>
                    </a:p>
                  </a:txBody>
                </a:tc>
              </a:tr>
              <a:tr h="0">
                <a:tc>
                  <a:txBody>
                    <a:bodyPr/>
                    <a:lstStyle/>
                    <a:p>
                      <a:pPr lvl="0" indent="0" marL="0">
                        <a:buNone/>
                      </a:pPr>
                      <a:r>
                        <a:rPr/>
                        <a:t>Transferred to another agency</a:t>
                      </a:r>
                    </a:p>
                  </a:txBody>
                </a:tc>
                <a:tc>
                  <a:txBody>
                    <a:bodyPr/>
                    <a:lstStyle/>
                    <a:p>
                      <a:pPr lvl="0" indent="0" marL="0">
                        <a:buNone/>
                      </a:pPr>
                      <a:r>
                        <a:rPr/>
                        <a:t>9.6%</a:t>
                      </a:r>
                    </a:p>
                  </a:txBody>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a:t>
            </a:r>
          </a:p>
        </p:txBody>
      </p:sp>
      <p:sp>
        <p:nvSpPr>
          <p:cNvPr id="3" name="Content Placeholder 2"/>
          <p:cNvSpPr>
            <a:spLocks noGrp="1"/>
          </p:cNvSpPr>
          <p:nvPr>
            <p:ph idx="1"/>
          </p:nvPr>
        </p:nvSpPr>
        <p:spPr/>
        <p:txBody>
          <a:bodyPr/>
          <a:lstStyle/>
          <a:p>
            <a:pPr lvl="0"/>
            <a:r>
              <a:rPr/>
              <a:t>Only 29.1% of closures are a case plan completed — That is the headline, and it is the number a supervision…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 — In Python</a:t>
            </a:r>
          </a:p>
        </p:txBody>
      </p:sp>
      <p:sp>
        <p:nvSpPr>
          <p:cNvPr id="3" name="Content Placeholder 2"/>
          <p:cNvSpPr>
            <a:spLocks noGrp="1"/>
          </p:cNvSpPr>
          <p:nvPr>
            <p:ph idx="1"/>
          </p:nvPr>
        </p:nvSpPr>
        <p:spPr/>
        <p:txBody>
          <a:bodyPr/>
          <a:lstStyle/>
          <a:p>
            <a:pPr lvl="0" indent="0">
              <a:buNone/>
            </a:pPr>
            <a:r>
              <a:rPr>
                <a:latin typeface="Courier"/>
              </a:rPr>
              <a:t>by_area </a:t>
            </a:r>
            <a:r>
              <a:rPr>
                <a:solidFill>
                  <a:srgbClr val="666666"/>
                </a:solidFill>
                <a:latin typeface="Courier"/>
              </a:rPr>
              <a:t>=</a:t>
            </a:r>
            <a:r>
              <a:rPr>
                <a:latin typeface="Courier"/>
              </a:rPr>
              <a:t> pd.crosstab(cases[</a:t>
            </a:r>
            <a:r>
              <a:rPr>
                <a:solidFill>
                  <a:srgbClr val="4070A0"/>
                </a:solidFill>
                <a:latin typeface="Courier"/>
              </a:rPr>
              <a:t>"admin2"</a:t>
            </a:r>
            <a:r>
              <a:rPr>
                <a:latin typeface="Courier"/>
              </a:rPr>
              <a:t>], cases[</a:t>
            </a:r>
            <a:r>
              <a:rPr>
                <a:solidFill>
                  <a:srgbClr val="4070A0"/>
                </a:solidFill>
                <a:latin typeface="Courier"/>
              </a:rPr>
              <a:t>"closure_reason"</a:t>
            </a:r>
            <a:r>
              <a:rPr>
                <a:latin typeface="Courier"/>
              </a:rPr>
              <a:t>], normalize</a:t>
            </a:r>
            <a:r>
              <a:rPr>
                <a:solidFill>
                  <a:srgbClr val="666666"/>
                </a:solidFill>
                <a:latin typeface="Courier"/>
              </a:rPr>
              <a:t>=</a:t>
            </a:r>
            <a:r>
              <a:rPr>
                <a:solidFill>
                  <a:srgbClr val="4070A0"/>
                </a:solidFill>
                <a:latin typeface="Courier"/>
              </a:rPr>
              <a:t>"index"</a:t>
            </a:r>
            <a:r>
              <a:rPr>
                <a:latin typeface="Courier"/>
              </a:rPr>
              <a:t>)</a:t>
            </a:r>
            <a:br/>
            <a:r>
              <a:rPr>
                <a:solidFill>
                  <a:srgbClr val="008000"/>
                </a:solidFill>
                <a:latin typeface="Courier"/>
              </a:rPr>
              <a:t>print</a:t>
            </a:r>
            <a:r>
              <a:rPr>
                <a:latin typeface="Courier"/>
              </a:rPr>
              <a:t>((by_area[[</a:t>
            </a:r>
            <a:r>
              <a:rPr>
                <a:solidFill>
                  <a:srgbClr val="4070A0"/>
                </a:solidFill>
                <a:latin typeface="Courier"/>
              </a:rPr>
              <a:t>"closed-administratively"</a:t>
            </a:r>
            <a:r>
              <a:rPr>
                <a:latin typeface="Courier"/>
              </a:rPr>
              <a:t>, </a:t>
            </a:r>
            <a:r>
              <a:rPr>
                <a:solidFill>
                  <a:srgbClr val="4070A0"/>
                </a:solidFill>
                <a:latin typeface="Courier"/>
              </a:rPr>
              <a:t>"lost-contact"</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(closure_reason)) </a:t>
            </a:r>
            <a:r>
              <a:rPr>
                <a:solidFill>
                  <a:srgbClr val="4070A0"/>
                </a:solidFill>
                <a:latin typeface="Courier"/>
              </a:rPr>
              <a:t>|&gt;</a:t>
            </a:r>
            <a:br/>
            <a:r>
              <a:rPr>
                <a:latin typeface="Courier"/>
              </a:rPr>
              <a:t>  </a:t>
            </a:r>
            <a:r>
              <a:rPr>
                <a:solidFill>
                  <a:srgbClr val="06287E"/>
                </a:solidFill>
                <a:latin typeface="Courier"/>
              </a:rPr>
              <a:t>count</a:t>
            </a:r>
            <a:r>
              <a:rPr>
                <a:latin typeface="Courier"/>
              </a:rPr>
              <a:t>(admin2, closure_reason)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admin2)</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closure reason is a judgement</a:t>
            </a:r>
          </a:p>
        </p:txBody>
      </p:sp>
      <p:sp>
        <p:nvSpPr>
          <p:cNvPr id="3" name="Content Placeholder 2"/>
          <p:cNvSpPr>
            <a:spLocks noGrp="1"/>
          </p:cNvSpPr>
          <p:nvPr>
            <p:ph idx="1"/>
          </p:nvPr>
        </p:nvSpPr>
        <p:spPr/>
        <p:txBody>
          <a:bodyPr/>
          <a:lstStyle/>
          <a:p>
            <a:pPr lvl="0"/>
            <a:r>
              <a:rPr/>
              <a:t>Hinche files 36.2% of its closures as </a:t>
            </a:r>
            <a:r>
              <a:rPr>
                <a:latin typeface="Courier"/>
              </a:rPr>
              <a:t>closed-administratively</a:t>
            </a:r>
            <a:r>
              <a:rPr/>
              <a:t> against 3.8% to 9.8% everywhere else — and its…</a:t>
            </a:r>
          </a:p>
          <a:p>
            <a:pPr lvl="0"/>
            <a:r>
              <a:rPr/>
              <a:t>A closure reason is a caseworker’s judgement, not an observation — So a distribution that differs sharply between…</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Case closure, 1,108 cases
  Closed by the cut-off              636    57.4%
  Still open                         472    42.6%    censored, not missing
  Median months to closure             4              of closed cases only
    open cases already past 4 months  140              so the true median is higher
  Censoring by category: child protection 58%, GBV 40%, general 32%.
  Medians are not comparable across those columns.
  Closure reasons (of 636 closures)
    Case plan objectives met       29.1%
    Lost contact                   27.2%
    Survivor withdrew              13.1%
    Closed administratively        11.3%    36.2% in Hinche, 3.8-9.8% elsewhere
    Relocated                       9.7%</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Transferred                     9.6%
  7 cases record a closing month before their opening month and are excluded.</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in this unit is about cases already in the system.</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https://data-analysis.cassion.dev/courses/protection-and-gbv-data/prot-06-closure-and-censoring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cases that have not closed are the long ones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Median time to closure is four months on the 636 cases that closed. 472 more are still open, 140 of them already past four months, and child protection is 58% censored against general protection’s 32% — so the same statistic means different things in different columns.</vt:lpwstr>
  </property>
</Properties>
</file>