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notesMaster" Target="notesMasters/notesMaster1.xml" /><Relationship Id="rId36" Type="http://schemas.openxmlformats.org/officeDocument/2006/relationships/viewProps" Target="viewProps.xml" /><Relationship Id="rId3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8" Type="http://schemas.openxmlformats.org/officeDocument/2006/relationships/tableStyles" Target="tableStyles.xml" /><Relationship Id="rId3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délai médian de clôture vaut quatre mois sur les 636 dossiers clos. 472 autres sont encore ouverts, dont 140 dépassent déjà quatre mois, et la protection de l’enfance est censurée à 58 % contre 32 % pour la protection générale — la même statistique signifie donc des choses différentes selon la colonne.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Quatre mois, sur 636 dossiers sur 1 108. Les 472 autres sont encore ouverts à la clôture de décembre, et ils ne sont pas manquants — ils sont censurés. Le biais a un sens et il se voit directement.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140 des dossiers ouverts le sont déjà depuis plus longtemps que le dossier clos médian, et l’un l’est depuis onze mois. Chacun d’eux se clôturera à une durée supérieure à quatre mois, ou jamais. Les supprimer rend la réponse plus petite que la vérité, systématiquement.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Sept dossiers se clôturent un mois antérieur à leur ouverture. La contradiction est invisible dans chaque colonne prise seule et produit des durées négatives qu’un </a:t>
            </a:r>
            <a:r>
              <a:rPr>
                <a:latin typeface="Courier"/>
              </a:rPr>
              <a:t>median()</a:t>
            </a:r>
            <a:r>
              <a:rPr/>
              <a:t> absorbe sans broncher. Décidez et consignez : les exclure, ou traiter le mois de clôture comme une faute de saisie et le fixer au mois d’ouverture. Sept dossiers ne déplaceront pas la médiane ; c’est la discipline de les trouver et de les déclarer qui manquera la prochaine fois si vous la sautez.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Rapporter la médiane avec la censure énoncée. L’option correcte la moins coûteuse.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Rapporter une courbe d’aboutissement par mois. Quelle part des dossiers ouverts au mois </a:t>
            </a:r>
            <a:r>
              <a:rPr i="1"/>
              <a:t>m</a:t>
            </a:r>
            <a:r>
              <a:rPr/>
              <a:t> était close dans les </a:t>
            </a:r>
            <a:r>
              <a:rPr i="1"/>
              <a:t>k</a:t>
            </a:r>
            <a:r>
              <a:rPr/>
              <a:t> mois, calculée uniquement sur les dossiers disposant d’au moins </a:t>
            </a:r>
            <a:r>
              <a:rPr i="1"/>
              <a:t>k</a:t>
            </a:r>
            <a:r>
              <a:rPr/>
              <a:t> mois de suivi. C’est l’approche par cohorte et elle emploie correctement les dossiers censurés tant qu’ils ont été observés.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Rapporter le délai de clôture pour une seule cohorte à suivi complet. Les dossiers ouverts en janvier ont onze mois d’observation ; ceux de novembre en ont un. Se restreindre à la cohorte précoce répond honnêtement à une question plus étroite. Les trois sont défendables et la première ne suffit pas seule. Une médiane sans énoncé de censure à côté est la version qui sera citée.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La protection de l’enfance est censurée à 58 % et la protection générale à 32 %. Les deux médianes de ce tableau sont donc calculées sur des fractions très différentes de leurs cohortes, et l’écart entre cinq mois et quatre mois sous-estime l’écart réel. Une censure inégale rend une comparaison de médianes trompeuse dans un sens précis : le groupe le plus censuré est celui dont la médiane est la plus sous-estimée, c’est-à-dire le groupe qui paraît déjà le plus mal loti.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Seules 29,1 % des clôtures correspondent à un plan mené à terme. C’est le chiffre principal, et c’est celui par lequel commence une conversation de supervision. Mais regardez comment les motifs se répartissent par zone avant d’y croire.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Hinche classe 36,2 % de ses clôtures en </a:t>
            </a:r>
            <a:r>
              <a:rPr>
                <a:latin typeface="Courier"/>
              </a:rPr>
              <a:t>closed-administratively</a:t>
            </a:r>
            <a:r>
              <a:rPr/>
              <a:t> contre 3,8 % à 9,8 % partout ailleurs, et son taux de perte de contact affiche 20,2 % contre jusqu’à 38,9 %. Le fourre-tout absorbe le motif dont un superviseur a besoin. Un motif de clôture est le jugement d’un travailleur social, non une observation. Une distribution qui diffère fortement d’un bureau à l’autre est donc une question sur les bureaux avant d’être une question sur les dossiers — et le remède est une conversation sur le codage, non un ajustement statistique.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28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Tout dans cette unité porte sur des dossiers déjà dans le système. La dernière unité demande ce que signifie le nombre de dossiers lui-même — et pourquoi une zone dont le compte de dossiers a doublé est généralement celle où quelque chose s’est bien passé.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3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fr/cours/protection-and-gbv-data/prot-06-closure-and-censoring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Les dossiers non clos sont les longs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Le délai médian de clôture vaut quatre mois sur les 636 dossiers clos. 472 autres sont encore ouverts, dont 140 dépassent déjà quatre mois, et la protection de l’enfance est censurée à 58 % contre 32 % pour la protection générale — la même statistique signifie donc des choses différentes selon la colonne.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Leçon 6 sur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Ce que couvre cette leçon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Le calcul évident est biaisé</a:t>
            </a:r>
          </a:p>
          <a:p>
            <a:pPr lvl="0"/>
            <a:r>
              <a:rPr/>
              <a:t>Corrigez d’abord les durées impossibles</a:t>
            </a:r>
          </a:p>
          <a:p>
            <a:pPr lvl="0"/>
            <a:r>
              <a:rPr/>
              <a:t>Trois façons honnêtes de le rapporter</a:t>
            </a:r>
          </a:p>
          <a:p>
            <a:pPr lvl="0"/>
            <a:r>
              <a:rPr/>
              <a:t>La censure n’est pas répartie uniformément</a:t>
            </a:r>
          </a:p>
          <a:p>
            <a:pPr lvl="0"/>
            <a:r>
              <a:rPr/>
              <a:t>Le motif de clôture est un jugement</a:t>
            </a:r>
          </a:p>
          <a:p>
            <a:pPr lvl="0"/>
            <a:r>
              <a:rPr/>
              <a:t>Rapportez-le en entier</a:t>
            </a:r>
          </a:p>
          <a:p>
            <a:pPr lvl="0"/>
            <a:r>
              <a:rPr/>
              <a:t>La suite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calcul évident est biaisé — En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cases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"protection-case-management-2024.v1.csv"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opened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cases[</a:t>
            </a:r>
            <a:r>
              <a:rPr>
                <a:solidFill>
                  <a:srgbClr val="4070A0"/>
                </a:solidFill>
                <a:latin typeface="Courier"/>
              </a:rPr>
              <a:t>"opened_month"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[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:].astype(</a:t>
            </a:r>
            <a:r>
              <a:rPr>
                <a:solidFill>
                  <a:srgbClr val="008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closed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cases[</a:t>
            </a:r>
            <a:r>
              <a:rPr>
                <a:solidFill>
                  <a:srgbClr val="4070A0"/>
                </a:solidFill>
                <a:latin typeface="Courier"/>
              </a:rPr>
              <a:t>"closed_month"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[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:].astype(</a:t>
            </a:r>
            <a:r>
              <a:rPr>
                <a:solidFill>
                  <a:srgbClr val="4070A0"/>
                </a:solidFill>
                <a:latin typeface="Courier"/>
              </a:rPr>
              <a:t>"Int64"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duration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closed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opened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f"closed cases: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duration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notna()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f"median months to closure: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duration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median()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f"still open: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duration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isna()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(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duration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isna()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)"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calcul évident est biaisé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br/>
            <a:r>
              <a:rPr>
                <a:latin typeface="Courier"/>
              </a:rPr>
              <a:t>cases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opened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as.integer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substr</a:t>
            </a:r>
            <a:r>
              <a:rPr>
                <a:latin typeface="Courier"/>
              </a:rPr>
              <a:t>(opened_month,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7</a:t>
            </a:r>
            <a:r>
              <a:rPr>
                <a:latin typeface="Courier"/>
              </a:rPr>
              <a:t>)),</a:t>
            </a:r>
            <a:br/>
            <a:r>
              <a:rPr>
                <a:latin typeface="Courier"/>
              </a:rPr>
              <a:t>         </a:t>
            </a:r>
            <a:r>
              <a:rPr>
                <a:solidFill>
                  <a:srgbClr val="7D9029"/>
                </a:solidFill>
                <a:latin typeface="Courier"/>
              </a:rPr>
              <a:t>closed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as.integer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substr</a:t>
            </a:r>
            <a:r>
              <a:rPr>
                <a:latin typeface="Courier"/>
              </a:rPr>
              <a:t>(closed_month,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7</a:t>
            </a:r>
            <a:r>
              <a:rPr>
                <a:latin typeface="Courier"/>
              </a:rPr>
              <a:t>)),</a:t>
            </a:r>
            <a:br/>
            <a:r>
              <a:rPr>
                <a:latin typeface="Courier"/>
              </a:rPr>
              <a:t>         </a:t>
            </a:r>
            <a:r>
              <a:rPr>
                <a:solidFill>
                  <a:srgbClr val="7D9029"/>
                </a:solidFill>
                <a:latin typeface="Courier"/>
              </a:rPr>
              <a:t>duration =</a:t>
            </a:r>
            <a:r>
              <a:rPr>
                <a:latin typeface="Courier"/>
              </a:rPr>
              <a:t> closed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opened)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closed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(duration)),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median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median</a:t>
            </a:r>
            <a:r>
              <a:rPr>
                <a:latin typeface="Courier"/>
              </a:rPr>
              <a:t>(duration,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open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(duration)))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calcul évident est biaisé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Quatre mois, sur 636 dossiers sur 1 108 — Les 472 autres sont encore ouverts à la clôture de décembre, et ils ne sont…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calcul évident est biaisé — En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still_open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12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opened[duration.isna()]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f"open cases already past 4 months: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(still_open </a:t>
            </a:r>
            <a:r>
              <a:rPr>
                <a:solidFill>
                  <a:srgbClr val="666666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4</a:t>
            </a:r>
            <a:r>
              <a:rPr>
                <a:latin typeface="Courier"/>
              </a:rPr>
              <a:t>)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f"longest open: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still_open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max</a:t>
            </a:r>
            <a:r>
              <a:rPr>
                <a:latin typeface="Courier"/>
              </a:rPr>
              <a:t>()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months and counting"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calcul évident est biaisé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cases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(closed_month))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so_far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12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as.integer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substr</a:t>
            </a:r>
            <a:r>
              <a:rPr>
                <a:latin typeface="Courier"/>
              </a:rPr>
              <a:t>(opened_month,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7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past_four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(so_far </a:t>
            </a:r>
            <a:r>
              <a:rPr>
                <a:solidFill>
                  <a:srgbClr val="4070A0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4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longest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max</a:t>
            </a:r>
            <a:r>
              <a:rPr>
                <a:latin typeface="Courier"/>
              </a:rPr>
              <a:t>(so_far))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calcul évident est biaisé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140 des dossiers ouverts le sont déjà depuis plus longtemps que le dossier clos médian — et l’un l’est depuis onze mois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Corrigez d’abord les durées impossibles — En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impossible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duration.notna()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(duration </a:t>
            </a:r>
            <a:r>
              <a:rPr>
                <a:solidFill>
                  <a:srgbClr val="666666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f"cases closing on or before the month they opened: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impossible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(cases.loc[impossible, [</a:t>
            </a:r>
            <a:r>
              <a:rPr>
                <a:solidFill>
                  <a:srgbClr val="4070A0"/>
                </a:solidFill>
                <a:latin typeface="Courier"/>
              </a:rPr>
              <a:t>"opened_month"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"closed_month"</a:t>
            </a:r>
            <a:r>
              <a:rPr>
                <a:latin typeface="Courier"/>
              </a:rPr>
              <a:t>]])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Corrigez d’abord les durées impossibles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cases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(closed_month),</a:t>
            </a:r>
            <a:br/>
            <a:r>
              <a:rPr>
                <a:latin typeface="Courier"/>
              </a:rPr>
              <a:t>                closed_month </a:t>
            </a:r>
            <a:r>
              <a:rPr>
                <a:solidFill>
                  <a:srgbClr val="4070A0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opened_month)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()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Corrigez d’abord les durées impossibles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Sept dossiers se clôturent un mois antérieur à leur ouverture — La contradiction est invisible dans chaque colonne…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Trois façons honnêtes de le rapporter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Rapporter la médiane avec la censure énoncée — L’option correcte la moins coûteuse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Trois façons honnêtes de le rapporter — Exemple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Median time to closure: 4 months (636 closed cases).
472 cases (42.6%) were still open at the cut-off and are excluded; 140 of
them have already been open longer than 4 months, so the true median is
higher.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Trois façons honnêtes de le rapporter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Rapporter une courbe d’aboutissement par mois — Quelle part des dossiers ouverts au mois </a:t>
            </a:r>
            <a:r>
              <a:rPr i="1"/>
              <a:t>m</a:t>
            </a:r>
            <a:r>
              <a:rPr/>
              <a:t> était close dans les </a:t>
            </a:r>
            <a:r>
              <a:rPr i="1"/>
              <a:t>k</a:t>
            </a:r>
            <a:r>
              <a:rPr/>
              <a:t>…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Trois façons honnêtes de le rapporter — En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closed_within(k):</a:t>
            </a:r>
            <a:br/>
            <a:r>
              <a:rPr>
                <a:latin typeface="Courier"/>
              </a:rPr>
              <a:t>    eligible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cases[opened </a:t>
            </a:r>
            <a:r>
              <a:rPr>
                <a:solidFill>
                  <a:srgbClr val="666666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12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k]</a:t>
            </a:r>
            <a:br/>
            <a:r>
              <a:rPr>
                <a:latin typeface="Courier"/>
              </a:rPr>
              <a:t>    dur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(eligible[</a:t>
            </a:r>
            <a:r>
              <a:rPr>
                <a:solidFill>
                  <a:srgbClr val="4070A0"/>
                </a:solidFill>
                <a:latin typeface="Courier"/>
              </a:rPr>
              <a:t>"closed_month"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[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:].astype(</a:t>
            </a:r>
            <a:r>
              <a:rPr>
                <a:solidFill>
                  <a:srgbClr val="4070A0"/>
                </a:solidFill>
                <a:latin typeface="Courier"/>
              </a:rPr>
              <a:t>"Int64"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      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eligible[</a:t>
            </a:r>
            <a:r>
              <a:rPr>
                <a:solidFill>
                  <a:srgbClr val="4070A0"/>
                </a:solidFill>
                <a:latin typeface="Courier"/>
              </a:rPr>
              <a:t>"opened_month"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[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:].astype(</a:t>
            </a:r>
            <a:r>
              <a:rPr>
                <a:solidFill>
                  <a:srgbClr val="008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(dur </a:t>
            </a:r>
            <a:r>
              <a:rPr>
                <a:solidFill>
                  <a:srgbClr val="666666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k).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(eligible),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(eligible)</a:t>
            </a:r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k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9</a:t>
            </a:r>
            <a:r>
              <a:rPr>
                <a:latin typeface="Courier"/>
              </a:rPr>
              <a:t>):</a:t>
            </a:r>
            <a:br/>
            <a:r>
              <a:rPr>
                <a:latin typeface="Courier"/>
              </a:rPr>
              <a:t>    share, 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closed_within(k)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f"closed within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k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months: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share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(n=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n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)"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Trois façons honnêtes de le rapporter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For each k, restrict to cases with k months of possible follow-up.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Trois façons honnêtes de le rapporter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Rapporter le délai de clôture pour une seule cohorte à suivi complet — Les dossiers ouverts en janvier ont onze mois…</a:t>
            </a:r>
          </a:p>
          <a:p>
            <a:pPr lvl="0"/>
            <a:r>
              <a:rPr/>
              <a:t>Les trois sont défendables et la première ne suffit pas seule — Une médiane sans énoncé de censure à côté est la…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La censure n’est pas répartie uniformément — En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by_category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pd.DataFrame({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"closed"</a:t>
            </a:r>
            <a:r>
              <a:rPr>
                <a:latin typeface="Courier"/>
              </a:rPr>
              <a:t>: duration.notna().groupby(cases[</a:t>
            </a:r>
            <a:r>
              <a:rPr>
                <a:solidFill>
                  <a:srgbClr val="4070A0"/>
                </a:solidFill>
                <a:latin typeface="Courier"/>
              </a:rPr>
              <a:t>"case_category"</a:t>
            </a:r>
            <a:r>
              <a:rPr>
                <a:latin typeface="Courier"/>
              </a:rPr>
              <a:t>]).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"open"</a:t>
            </a:r>
            <a:r>
              <a:rPr>
                <a:latin typeface="Courier"/>
              </a:rPr>
              <a:t>: duration.isna().groupby(cases[</a:t>
            </a:r>
            <a:r>
              <a:rPr>
                <a:solidFill>
                  <a:srgbClr val="4070A0"/>
                </a:solidFill>
                <a:latin typeface="Courier"/>
              </a:rPr>
              <a:t>"case_category"</a:t>
            </a:r>
            <a:r>
              <a:rPr>
                <a:latin typeface="Courier"/>
              </a:rPr>
              <a:t>]).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(),</a:t>
            </a:r>
            <a:br/>
            <a:r>
              <a:rPr>
                <a:latin typeface="Courier"/>
              </a:rPr>
              <a:t>})</a:t>
            </a:r>
            <a:br/>
            <a:r>
              <a:rPr>
                <a:latin typeface="Courier"/>
              </a:rPr>
              <a:t>by_category[</a:t>
            </a:r>
            <a:r>
              <a:rPr>
                <a:solidFill>
                  <a:srgbClr val="4070A0"/>
                </a:solidFill>
                <a:latin typeface="Courier"/>
              </a:rPr>
              <a:t>"censored"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by_category[</a:t>
            </a:r>
            <a:r>
              <a:rPr>
                <a:solidFill>
                  <a:srgbClr val="4070A0"/>
                </a:solidFill>
                <a:latin typeface="Courier"/>
              </a:rPr>
              <a:t>"open"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by_category.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(axis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(by_category.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La censure n’est pas répartie uniformément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cases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closed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(closed_month)),</a:t>
            </a:r>
            <a:br/>
            <a:r>
              <a:rPr>
                <a:latin typeface="Courier"/>
              </a:rPr>
              <a:t>                   </a:t>
            </a:r>
            <a:r>
              <a:rPr>
                <a:solidFill>
                  <a:srgbClr val="7D9029"/>
                </a:solidFill>
                <a:latin typeface="Courier"/>
              </a:rPr>
              <a:t>open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(closed_month)),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case_category)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censored =</a:t>
            </a:r>
            <a:r>
              <a:rPr>
                <a:latin typeface="Courier"/>
              </a:rPr>
              <a:t> open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(open </a:t>
            </a:r>
            <a:r>
              <a:rPr>
                <a:solidFill>
                  <a:srgbClr val="4070A0"/>
                </a:solidFill>
                <a:latin typeface="Courier"/>
              </a:rPr>
              <a:t>+</a:t>
            </a:r>
            <a:r>
              <a:rPr>
                <a:latin typeface="Courier"/>
              </a:rPr>
              <a:t> closed))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La censure n’est pas répartie uniformément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300"/>
                <a:gridCol w="1638300"/>
                <a:gridCol w="1638300"/>
                <a:gridCol w="1638300"/>
                <a:gridCol w="16383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Catégorie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Ouverts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Censure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Médiane des clos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Protection de l’enfance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131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179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58 %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 mois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VBG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255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173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40 %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 mois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Protection générale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250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32 %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 mois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La censure n’est pas répartie uniformément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La protection de l’enfance est censurée à 58 % et la protection générale à 32 % — Les deux médianes de ce tableau sont…</a:t>
            </a:r>
          </a:p>
          <a:p>
            <a:pPr lvl="0"/>
            <a:r>
              <a:rPr/>
              <a:t>Une censure inégale rend une comparaison de médianes trompeuse dans un sens précis — le groupe le plus censuré est…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motif de clôture est un jugement — En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(cases[</a:t>
            </a:r>
            <a:r>
              <a:rPr>
                <a:solidFill>
                  <a:srgbClr val="4070A0"/>
                </a:solidFill>
                <a:latin typeface="Courier"/>
              </a:rPr>
              <a:t>"closure_reason"</a:t>
            </a:r>
            <a:r>
              <a:rPr>
                <a:latin typeface="Courier"/>
              </a:rPr>
              <a:t>].value_counts(normalize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motif de clôture est un jugement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cases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(closure_reason))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(closure_reason)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share =</a:t>
            </a:r>
            <a:r>
              <a:rPr>
                <a:latin typeface="Courier"/>
              </a:rPr>
              <a:t> n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(n))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motif de clôture est un jugement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Motif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Part des clôtures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Objectifs du plan atteints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29,1 %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Perte de contact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27,2 %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Retrait de la survivante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13,1 %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Clôture administrative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11,3 %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Déménagement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9,7 %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Transfert à une autre agence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9,6 %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motif de clôture est un jugement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Seules 29,1 % des clôtures correspondent à un plan mené à terme — C’est le chiffre principal, et c’est celui par lequel…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motif de clôture est un jugement — En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by_area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pd.crosstab(cases[</a:t>
            </a:r>
            <a:r>
              <a:rPr>
                <a:solidFill>
                  <a:srgbClr val="4070A0"/>
                </a:solidFill>
                <a:latin typeface="Courier"/>
              </a:rPr>
              <a:t>"admin2"</a:t>
            </a:r>
            <a:r>
              <a:rPr>
                <a:latin typeface="Courier"/>
              </a:rPr>
              <a:t>], cases[</a:t>
            </a:r>
            <a:r>
              <a:rPr>
                <a:solidFill>
                  <a:srgbClr val="4070A0"/>
                </a:solidFill>
                <a:latin typeface="Courier"/>
              </a:rPr>
              <a:t>"closure_reason"</a:t>
            </a:r>
            <a:r>
              <a:rPr>
                <a:latin typeface="Courier"/>
              </a:rPr>
              <a:t>], normalize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"index"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((by_area[[</a:t>
            </a:r>
            <a:r>
              <a:rPr>
                <a:solidFill>
                  <a:srgbClr val="4070A0"/>
                </a:solidFill>
                <a:latin typeface="Courier"/>
              </a:rPr>
              <a:t>"closed-administratively"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"lost-contact"</a:t>
            </a:r>
            <a:r>
              <a:rPr>
                <a:latin typeface="Courier"/>
              </a:rPr>
              <a:t>]]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100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motif de clôture est un jugement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cases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(closure_reason))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(admin2, closure_reason)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share =</a:t>
            </a:r>
            <a:r>
              <a:rPr>
                <a:latin typeface="Courier"/>
              </a:rPr>
              <a:t> n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(n),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admin2)</a:t>
            </a:r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motif de clôture est un jugement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Hinche classe 36,2 % de ses clôtures en </a:t>
            </a:r>
            <a:r>
              <a:rPr>
                <a:latin typeface="Courier"/>
              </a:rPr>
              <a:t>closed-administratively</a:t>
            </a:r>
            <a:r>
              <a:rPr/>
              <a:t> contre 3,8 % à 9,8 % partout ailleurs — et son taux…</a:t>
            </a:r>
          </a:p>
          <a:p>
            <a:pPr lvl="0"/>
            <a:r>
              <a:rPr/>
              <a:t>Un motif de clôture est le jugement d’un travailleur social, non une observation — Une distribution qui diffère…</a:t>
            </a:r>
          </a:p>
        </p:txBody>
      </p:sp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Rapportez-le en entier — Exemple (suite)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Case closure, 1,108 cases
  Closed by the cut-off              636    57.4%
  Still open                         472    42.6%    censored, not missing
  Median months to closure             4              of closed cases only
    open cases already past 4 months  140              so the true median is higher
  Censoring by category: child protection 58%, GBV 40%, general 32%.
  Medians are not comparable across those columns.
  Closure reasons (of 636 closures)
    Case plan objectives met       29.1%
    Lost contact                   27.2%
    Survivor withdrew              13.1%
    Closed administratively        11.3%    36.2% in Hinche, 3.8-9.8% elsewhere
    Relocated                       9.7%</a:t>
            </a:r>
          </a:p>
        </p:txBody>
      </p:sp>
    </p:spTree>
  </p:cSld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Rapportez-le en entier — Exemple (suite)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  Transferred                     9.6%
  7 cases record a closing month before their opening month and are excluded.</a:t>
            </a:r>
          </a:p>
        </p:txBody>
      </p:sp>
    </p:spTree>
  </p:cSld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La suite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Tout dans cette unité porte sur des dossiers déjà dans le système.</a:t>
            </a:r>
          </a:p>
        </p:txBody>
      </p:sp>
    </p:spTree>
  </p:cSld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La suite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Lire la leçon complète, avec le code exécutable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https://data-analysis.cassion.dev/fr/cours/protection-and-gbv-data/prot-06-closure-and-censoring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dossiers non clos sont les longs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Leçon 6 sur 8</vt:lpwstr>
  </property>
  <property fmtid="{D5CDD505-2E9C-101B-9397-08002B2CF9AE}" pid="3" name="subtitle">
    <vt:lpwstr>Le délai médian de clôture vaut quatre mois sur les 636 dossiers clos. 472 autres sont encore ouverts, dont 140 dépassent déjà quatre mois, et la protection de l’enfance est censurée à 58 % contre 32 % pour la protection générale — la même statistique signifie donc des choses différentes selon la colonne.</vt:lpwstr>
  </property>
</Properties>
</file>