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Saint-Louis-du-Nord’s monthly intake goes from 5.8 cases to 10.2 after July. Nothing about violence in that area changed. A service opened, and a case curve measures whether people can reach a desk — never how many of them needed to.</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area’s line goes up and stays up.</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5.8 cases a month before July, 10.2 after — a 74% rise, while no other area moves by more than eleven points either way. The obvious reading is that protection incidents in Saint-Louis-du-Nord rose 74% in the second half of the year. That reading is wrong, and it is the single most common misuse of protection data.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case exists when a person reached a service, was willing to disclose, and a caseworker opened a file. So the count is a product of four things, only the last of which is what people read it as: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one of the first four moved in Saint-Louis-du-Nord in July, because a service opened. The fifth is not measured by this file and cannot be.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cannot prove the curve is a reporting effect from the curve alone. You can gather evidence, and three checks are usually available. Did anything change in the service? The strongest evidence and the least statistical. A new service, a new outreach worker, a changed intake form or a partner closing all produce a step change with a date attached. Did the composition change? Saint-Louis-du-Nord’s general protection share goes from 31.4% to 41.0% while GBV falls from 40.0% to 32.8% — the new arrivals skew toward the least stigmatised category, which is what improved access looks like rather than what a surge in violence looks like.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Did other areas move? A rise confined to one area with an administrative explanation is a reporting effect. A rise across every area at the same time is more likely to be real, or a change in the reporting system.</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area up 74.3%; the other five range from −9.4% to +11.3%. A single area moving seven times as far as the widest of the others has an administrative cause, and the job is to find it rather than to publish an incidence claim.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disclaimer belongs beside the number, not in a footnote. A protection case curve without that sentence will be quoted as an incidence trend within a week, usually by someone quoting your report accurately.</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a case count measures access, then a programme that succeeds should see its case count rise, and a falling case count is ambiguous at best.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 a protection programme cannot use case volume as a performance indicator in either direction, and the indicators that survive are the ones this course has been building: pathway completion, time to service, caseload, closure reasons. Each of those has a denominator that is not the population.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Named plainly, because the question will be asked. Population-based prevalence surveys, designed for the purpose, with specialised interviewer training and ethical protocols that a service dataset does not have. They are expensive, infrequent and the only instrument that answers the question. Never from service data, at any level of sophistication. No adjustment for reporting rate rescues a denominator that is “people who reached a service”.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lesson assembles everything into a protection report — including the section that states which analyses were requested and declined, and why that section belongs in the document rather than in an email nobody keeps.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rotection-and-gbv-data/prot-07-reporting-not-preval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area whose cases doubled is the one that improved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Saint-Louis-du-Nord’s monthly intake goes from 5.8 cases to 10.2 after July. Nothing about violence in that area changed. A service opened, and a case curve measures whether people can reach a desk — never how many of them needed to.</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curve, and the obvious reading</a:t>
            </a:r>
          </a:p>
          <a:p>
            <a:pPr lvl="0"/>
            <a:r>
              <a:rPr/>
              <a:t>What a case count is a count of</a:t>
            </a:r>
          </a:p>
          <a:p>
            <a:pPr lvl="0"/>
            <a:r>
              <a:rPr/>
              <a:t>The test that distinguishes them</a:t>
            </a:r>
          </a:p>
          <a:p>
            <a:pPr lvl="0"/>
            <a:r>
              <a:rPr/>
              <a:t>Say it in the report, in the sentence next to the number</a:t>
            </a:r>
          </a:p>
          <a:p>
            <a:pPr lvl="0"/>
            <a:r>
              <a:rPr/>
              <a:t>The consequence people miss</a:t>
            </a:r>
          </a:p>
          <a:p>
            <a:pPr lvl="0"/>
            <a:r>
              <a:rPr/>
              <a:t>Where prevalence actually comes from</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curve, and the obvious reading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"protection-case-management-2024.v1.csv"</a:t>
            </a:r>
            <a:r>
              <a:rPr>
                <a:latin typeface="Courier"/>
              </a:rPr>
              <a:t>)</a:t>
            </a:r>
            <a:br/>
            <a:r>
              <a:rPr>
                <a:latin typeface="Courier"/>
              </a:rPr>
              <a:t>monthly </a:t>
            </a:r>
            <a:r>
              <a:rPr>
                <a:solidFill>
                  <a:srgbClr val="666666"/>
                </a:solidFill>
                <a:latin typeface="Courier"/>
              </a:rPr>
              <a:t>=</a:t>
            </a:r>
            <a:r>
              <a:rPr>
                <a:latin typeface="Courier"/>
              </a:rPr>
              <a:t> cases.groupby([</a:t>
            </a:r>
            <a:r>
              <a:rPr>
                <a:solidFill>
                  <a:srgbClr val="4070A0"/>
                </a:solidFill>
                <a:latin typeface="Courier"/>
              </a:rPr>
              <a:t>"admin2"</a:t>
            </a:r>
            <a:r>
              <a:rPr>
                <a:latin typeface="Courier"/>
              </a:rPr>
              <a:t>, </a:t>
            </a:r>
            <a:r>
              <a:rPr>
                <a:solidFill>
                  <a:srgbClr val="4070A0"/>
                </a:solidFill>
                <a:latin typeface="Courier"/>
              </a:rPr>
              <a:t>"opened_month"</a:t>
            </a:r>
            <a:r>
              <a:rPr>
                <a:latin typeface="Courier"/>
              </a:rPr>
              <a:t>]).size().unstack(fill_value</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(monthly)</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curve, and the obvious reading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r>
              <a:rPr>
                <a:latin typeface="Courier"/>
              </a:rPr>
              <a:t> </a:t>
            </a:r>
            <a:r>
              <a:rPr>
                <a:solidFill>
                  <a:srgbClr val="06287E"/>
                </a:solidFill>
                <a:latin typeface="Courier"/>
              </a:rPr>
              <a:t>count</a:t>
            </a:r>
            <a:r>
              <a:rPr>
                <a:latin typeface="Courier"/>
              </a:rPr>
              <a:t>(admin2, opened_month)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opened_month, </a:t>
            </a:r>
            <a:r>
              <a:rPr>
                <a:solidFill>
                  <a:srgbClr val="7D9029"/>
                </a:solidFill>
                <a:latin typeface="Courier"/>
              </a:rPr>
              <a:t>values_from =</a:t>
            </a:r>
            <a:r>
              <a:rPr>
                <a:latin typeface="Courier"/>
              </a:rPr>
              <a:t> n, </a:t>
            </a:r>
            <a:r>
              <a:rPr>
                <a:solidFill>
                  <a:srgbClr val="7D9029"/>
                </a:solidFill>
                <a:latin typeface="Courier"/>
              </a:rPr>
              <a:t>values_fill =</a:t>
            </a:r>
            <a:r>
              <a:rPr>
                <a:latin typeface="Courier"/>
              </a:rPr>
              <a:t> </a:t>
            </a:r>
            <a:r>
              <a:rPr>
                <a:solidFill>
                  <a:srgbClr val="40A070"/>
                </a:solidFill>
                <a:latin typeface="Courier"/>
              </a:rPr>
              <a:t>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curve, and the obvious reading — In Python</a:t>
            </a:r>
          </a:p>
        </p:txBody>
      </p:sp>
      <p:sp>
        <p:nvSpPr>
          <p:cNvPr id="3" name="Content Placeholder 2"/>
          <p:cNvSpPr>
            <a:spLocks noGrp="1"/>
          </p:cNvSpPr>
          <p:nvPr>
            <p:ph idx="1"/>
          </p:nvPr>
        </p:nvSpPr>
        <p:spPr/>
        <p:txBody>
          <a:bodyPr/>
          <a:lstStyle/>
          <a:p>
            <a:pPr lvl="0" indent="0">
              <a:buNone/>
            </a:pPr>
            <a:r>
              <a:rPr>
                <a:latin typeface="Courier"/>
              </a:rPr>
              <a:t>area </a:t>
            </a:r>
            <a:r>
              <a:rPr>
                <a:solidFill>
                  <a:srgbClr val="666666"/>
                </a:solidFill>
                <a:latin typeface="Courier"/>
              </a:rPr>
              <a:t>=</a:t>
            </a:r>
            <a:r>
              <a:rPr>
                <a:latin typeface="Courier"/>
              </a:rPr>
              <a:t> cases[cases[</a:t>
            </a:r>
            <a:r>
              <a:rPr>
                <a:solidFill>
                  <a:srgbClr val="4070A0"/>
                </a:solidFill>
                <a:latin typeface="Courier"/>
              </a:rPr>
              <a:t>"admin2"</a:t>
            </a:r>
            <a:r>
              <a:rPr>
                <a:latin typeface="Courier"/>
              </a:rPr>
              <a:t>] </a:t>
            </a:r>
            <a:r>
              <a:rPr>
                <a:solidFill>
                  <a:srgbClr val="666666"/>
                </a:solidFill>
                <a:latin typeface="Courier"/>
              </a:rPr>
              <a:t>==</a:t>
            </a:r>
            <a:r>
              <a:rPr>
                <a:latin typeface="Courier"/>
              </a:rPr>
              <a:t> </a:t>
            </a:r>
            <a:r>
              <a:rPr>
                <a:solidFill>
                  <a:srgbClr val="4070A0"/>
                </a:solidFill>
                <a:latin typeface="Courier"/>
              </a:rPr>
              <a:t>"Saint-Louis-du-Nord"</a:t>
            </a:r>
            <a:r>
              <a:rPr>
                <a:latin typeface="Courier"/>
              </a:rPr>
              <a:t>]</a:t>
            </a:r>
            <a:br/>
            <a:r>
              <a:rPr>
                <a:latin typeface="Courier"/>
              </a:rPr>
              <a:t>month </a:t>
            </a:r>
            <a:r>
              <a:rPr>
                <a:solidFill>
                  <a:srgbClr val="666666"/>
                </a:solidFill>
                <a:latin typeface="Courier"/>
              </a:rPr>
              <a:t>=</a:t>
            </a:r>
            <a:r>
              <a:rPr>
                <a:latin typeface="Courier"/>
              </a:rPr>
              <a:t> area[</a:t>
            </a:r>
            <a:r>
              <a:rPr>
                <a:solidFill>
                  <a:srgbClr val="4070A0"/>
                </a:solidFill>
                <a:latin typeface="Courier"/>
              </a:rPr>
              <a:t>"opened_month"</a:t>
            </a:r>
            <a:r>
              <a:rPr>
                <a:latin typeface="Courier"/>
              </a:rPr>
              <a:t>].</a:t>
            </a:r>
            <a:r>
              <a:rPr>
                <a:solidFill>
                  <a:srgbClr val="008000"/>
                </a:solidFill>
                <a:latin typeface="Courier"/>
              </a:rPr>
              <a:t>str</a:t>
            </a:r>
            <a:r>
              <a:rPr>
                <a:latin typeface="Courier"/>
              </a:rPr>
              <a:t>[</a:t>
            </a:r>
            <a:r>
              <a:rPr>
                <a:solidFill>
                  <a:srgbClr val="40A070"/>
                </a:solidFill>
                <a:latin typeface="Courier"/>
              </a:rPr>
              <a:t>5</a:t>
            </a:r>
            <a:r>
              <a:rPr>
                <a:latin typeface="Courier"/>
              </a:rPr>
              <a:t>:].astype(</a:t>
            </a:r>
            <a:r>
              <a:rPr>
                <a:solidFill>
                  <a:srgbClr val="008000"/>
                </a:solidFill>
                <a:latin typeface="Courier"/>
              </a:rPr>
              <a:t>int</a:t>
            </a:r>
            <a:r>
              <a:rPr>
                <a:latin typeface="Courier"/>
              </a:rPr>
              <a:t>)</a:t>
            </a:r>
            <a:br/>
            <a:r>
              <a:rPr>
                <a:latin typeface="Courier"/>
              </a:rPr>
              <a:t>before </a:t>
            </a:r>
            <a:r>
              <a:rPr>
                <a:solidFill>
                  <a:srgbClr val="666666"/>
                </a:solidFill>
                <a:latin typeface="Courier"/>
              </a:rPr>
              <a:t>=</a:t>
            </a:r>
            <a:r>
              <a:rPr>
                <a:latin typeface="Courier"/>
              </a:rPr>
              <a:t> (month </a:t>
            </a:r>
            <a:r>
              <a:rPr>
                <a:solidFill>
                  <a:srgbClr val="666666"/>
                </a:solidFill>
                <a:latin typeface="Courier"/>
              </a:rPr>
              <a:t>&lt;=</a:t>
            </a:r>
            <a:r>
              <a:rPr>
                <a:latin typeface="Courier"/>
              </a:rPr>
              <a:t> </a:t>
            </a:r>
            <a:r>
              <a:rPr>
                <a:solidFill>
                  <a:srgbClr val="40A070"/>
                </a:solidFill>
                <a:latin typeface="Courier"/>
              </a:rPr>
              <a:t>6</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6</a:t>
            </a:r>
            <a:br/>
            <a:r>
              <a:rPr>
                <a:latin typeface="Courier"/>
              </a:rPr>
              <a:t>after </a:t>
            </a:r>
            <a:r>
              <a:rPr>
                <a:solidFill>
                  <a:srgbClr val="666666"/>
                </a:solidFill>
                <a:latin typeface="Courier"/>
              </a:rPr>
              <a:t>=</a:t>
            </a:r>
            <a:r>
              <a:rPr>
                <a:latin typeface="Courier"/>
              </a:rPr>
              <a:t> (month </a:t>
            </a:r>
            <a:r>
              <a:rPr>
                <a:solidFill>
                  <a:srgbClr val="666666"/>
                </a:solidFill>
                <a:latin typeface="Courier"/>
              </a:rPr>
              <a:t>&gt;=</a:t>
            </a:r>
            <a:r>
              <a:rPr>
                <a:latin typeface="Courier"/>
              </a:rPr>
              <a:t> </a:t>
            </a:r>
            <a:r>
              <a:rPr>
                <a:solidFill>
                  <a:srgbClr val="40A070"/>
                </a:solidFill>
                <a:latin typeface="Courier"/>
              </a:rPr>
              <a:t>7</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6</a:t>
            </a:r>
            <a:br/>
            <a:r>
              <a:rPr>
                <a:solidFill>
                  <a:srgbClr val="008000"/>
                </a:solidFill>
                <a:latin typeface="Courier"/>
              </a:rPr>
              <a:t>print</a:t>
            </a:r>
            <a:r>
              <a:rPr>
                <a:latin typeface="Courier"/>
              </a:rPr>
              <a:t>(</a:t>
            </a:r>
            <a:r>
              <a:rPr>
                <a:solidFill>
                  <a:srgbClr val="BB6688"/>
                </a:solidFill>
                <a:latin typeface="Courier"/>
              </a:rPr>
              <a:t>f"Jan-Jun: </a:t>
            </a:r>
            <a:r>
              <a:rPr>
                <a:solidFill>
                  <a:srgbClr val="4070A0"/>
                </a:solidFill>
                <a:latin typeface="Courier"/>
              </a:rPr>
              <a:t>{</a:t>
            </a:r>
            <a:r>
              <a:rPr>
                <a:latin typeface="Courier"/>
              </a:rPr>
              <a:t>before</a:t>
            </a:r>
            <a:r>
              <a:rPr>
                <a:solidFill>
                  <a:srgbClr val="4070A0"/>
                </a:solidFill>
                <a:latin typeface="Courier"/>
              </a:rPr>
              <a:t>:.1f}</a:t>
            </a:r>
            <a:r>
              <a:rPr>
                <a:solidFill>
                  <a:srgbClr val="BB6688"/>
                </a:solidFill>
                <a:latin typeface="Courier"/>
              </a:rPr>
              <a:t> cases a month"</a:t>
            </a:r>
            <a:r>
              <a:rPr>
                <a:latin typeface="Courier"/>
              </a:rPr>
              <a:t>)</a:t>
            </a:r>
            <a:br/>
            <a:r>
              <a:rPr>
                <a:solidFill>
                  <a:srgbClr val="008000"/>
                </a:solidFill>
                <a:latin typeface="Courier"/>
              </a:rPr>
              <a:t>print</a:t>
            </a:r>
            <a:r>
              <a:rPr>
                <a:latin typeface="Courier"/>
              </a:rPr>
              <a:t>(</a:t>
            </a:r>
            <a:r>
              <a:rPr>
                <a:solidFill>
                  <a:srgbClr val="BB6688"/>
                </a:solidFill>
                <a:latin typeface="Courier"/>
              </a:rPr>
              <a:t>f"Jul-Dec: </a:t>
            </a:r>
            <a:r>
              <a:rPr>
                <a:solidFill>
                  <a:srgbClr val="4070A0"/>
                </a:solidFill>
                <a:latin typeface="Courier"/>
              </a:rPr>
              <a:t>{</a:t>
            </a:r>
            <a:r>
              <a:rPr>
                <a:latin typeface="Courier"/>
              </a:rPr>
              <a:t>after</a:t>
            </a:r>
            <a:r>
              <a:rPr>
                <a:solidFill>
                  <a:srgbClr val="4070A0"/>
                </a:solidFill>
                <a:latin typeface="Courier"/>
              </a:rPr>
              <a:t>:.1f}</a:t>
            </a:r>
            <a:r>
              <a:rPr>
                <a:solidFill>
                  <a:srgbClr val="BB6688"/>
                </a:solidFill>
                <a:latin typeface="Courier"/>
              </a:rPr>
              <a:t> cases a month  (</a:t>
            </a:r>
            <a:r>
              <a:rPr>
                <a:solidFill>
                  <a:srgbClr val="4070A0"/>
                </a:solidFill>
                <a:latin typeface="Courier"/>
              </a:rPr>
              <a:t>{</a:t>
            </a:r>
            <a:r>
              <a:rPr>
                <a:latin typeface="Courier"/>
              </a:rPr>
              <a:t>after </a:t>
            </a:r>
            <a:r>
              <a:rPr>
                <a:solidFill>
                  <a:srgbClr val="666666"/>
                </a:solidFill>
                <a:latin typeface="Courier"/>
              </a:rPr>
              <a:t>/</a:t>
            </a:r>
            <a:r>
              <a:rPr>
                <a:latin typeface="Courier"/>
              </a:rPr>
              <a:t> before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:+.0%}</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curve, and the obvious reading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(admin2 </a:t>
            </a:r>
            <a:r>
              <a:rPr>
                <a:solidFill>
                  <a:srgbClr val="4070A0"/>
                </a:solidFill>
                <a:latin typeface="Courier"/>
              </a:rPr>
              <a:t>==</a:t>
            </a:r>
            <a:r>
              <a:rPr>
                <a:latin typeface="Courier"/>
              </a:rPr>
              <a:t> </a:t>
            </a:r>
            <a:r>
              <a:rPr>
                <a:solidFill>
                  <a:srgbClr val="4070A0"/>
                </a:solidFill>
                <a:latin typeface="Courier"/>
              </a:rPr>
              <a:t>"Saint-Louis-du-Nord"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half =</a:t>
            </a:r>
            <a:r>
              <a:rPr>
                <a:latin typeface="Courier"/>
              </a:rPr>
              <a:t> </a:t>
            </a:r>
            <a:r>
              <a:rPr>
                <a:solidFill>
                  <a:srgbClr val="06287E"/>
                </a:solidFill>
                <a:latin typeface="Courier"/>
              </a:rPr>
              <a:t>if_else</a:t>
            </a:r>
            <a:r>
              <a:rPr>
                <a:latin typeface="Courier"/>
              </a:rPr>
              <a:t>(</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70A0"/>
                </a:solidFill>
                <a:latin typeface="Courier"/>
              </a:rPr>
              <a:t>&lt;=</a:t>
            </a:r>
            <a:r>
              <a:rPr>
                <a:latin typeface="Courier"/>
              </a:rPr>
              <a:t> </a:t>
            </a:r>
            <a:r>
              <a:rPr>
                <a:solidFill>
                  <a:srgbClr val="40A070"/>
                </a:solidFill>
                <a:latin typeface="Courier"/>
              </a:rPr>
              <a:t>6</a:t>
            </a:r>
            <a:r>
              <a:rPr>
                <a:latin typeface="Courier"/>
              </a:rPr>
              <a:t>, </a:t>
            </a:r>
            <a:r>
              <a:rPr>
                <a:solidFill>
                  <a:srgbClr val="4070A0"/>
                </a:solidFill>
                <a:latin typeface="Courier"/>
              </a:rPr>
              <a:t>"H1"</a:t>
            </a:r>
            <a:r>
              <a:rPr>
                <a:latin typeface="Courier"/>
              </a:rPr>
              <a:t>, </a:t>
            </a:r>
            <a:r>
              <a:rPr>
                <a:solidFill>
                  <a:srgbClr val="4070A0"/>
                </a:solidFill>
                <a:latin typeface="Courier"/>
              </a:rPr>
              <a:t>"H2"</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(half)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per_month =</a:t>
            </a:r>
            <a:r>
              <a:rPr>
                <a:latin typeface="Courier"/>
              </a:rPr>
              <a:t> n </a:t>
            </a:r>
            <a:r>
              <a:rPr>
                <a:solidFill>
                  <a:srgbClr val="4070A0"/>
                </a:solidFill>
                <a:latin typeface="Courier"/>
              </a:rPr>
              <a:t>/</a:t>
            </a:r>
            <a:r>
              <a:rPr>
                <a:latin typeface="Courier"/>
              </a:rPr>
              <a:t> </a:t>
            </a:r>
            <a:r>
              <a:rPr>
                <a:solidFill>
                  <a:srgbClr val="40A070"/>
                </a:solidFill>
                <a:latin typeface="Courier"/>
              </a:rPr>
              <a:t>6</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curve, and the obvious reading</a:t>
            </a:r>
          </a:p>
        </p:txBody>
      </p:sp>
      <p:sp>
        <p:nvSpPr>
          <p:cNvPr id="3" name="Content Placeholder 2"/>
          <p:cNvSpPr>
            <a:spLocks noGrp="1"/>
          </p:cNvSpPr>
          <p:nvPr>
            <p:ph idx="1"/>
          </p:nvPr>
        </p:nvSpPr>
        <p:spPr/>
        <p:txBody>
          <a:bodyPr/>
          <a:lstStyle/>
          <a:p>
            <a:pPr lvl="0"/>
            <a:r>
              <a:rPr/>
              <a:t>5.8 cases a month before July, 10.2 after — a 74% rise — while no other area moves by more than eleven points either way</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case count is a count of</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The count depends on</a:t>
                      </a:r>
                    </a:p>
                  </a:txBody>
                  <a:tcPr/>
                </a:tc>
                <a:tc>
                  <a:txBody>
                    <a:bodyPr/>
                    <a:lstStyle/>
                    <a:p>
                      <a:pPr lvl="0" indent="0" marL="0">
                        <a:buNone/>
                      </a:pPr>
                      <a:r>
                        <a:rPr/>
                        <a:t>Which changes when</a:t>
                      </a:r>
                    </a:p>
                  </a:txBody>
                  <a:tcPr/>
                </a:tc>
              </a:tr>
              <a:tr h="0">
                <a:tc>
                  <a:txBody>
                    <a:bodyPr/>
                    <a:lstStyle/>
                    <a:p>
                      <a:pPr lvl="0" indent="0" marL="0">
                        <a:buNone/>
                      </a:pPr>
                      <a:r>
                        <a:rPr b="1"/>
                        <a:t>A service existing within reach</a:t>
                      </a:r>
                    </a:p>
                  </a:txBody>
                </a:tc>
                <a:tc>
                  <a:txBody>
                    <a:bodyPr/>
                    <a:lstStyle/>
                    <a:p>
                      <a:pPr lvl="0" indent="0" marL="0">
                        <a:buNone/>
                      </a:pPr>
                      <a:r>
                        <a:rPr/>
                        <a:t>One opens, one closes, a road is cut</a:t>
                      </a:r>
                    </a:p>
                  </a:txBody>
                </a:tc>
              </a:tr>
              <a:tr h="0">
                <a:tc>
                  <a:txBody>
                    <a:bodyPr/>
                    <a:lstStyle/>
                    <a:p>
                      <a:pPr lvl="0" indent="0" marL="0">
                        <a:buNone/>
                      </a:pPr>
                      <a:r>
                        <a:rPr b="1"/>
                        <a:t>People knowing it exists</a:t>
                      </a:r>
                    </a:p>
                  </a:txBody>
                </a:tc>
                <a:tc>
                  <a:txBody>
                    <a:bodyPr/>
                    <a:lstStyle/>
                    <a:p>
                      <a:pPr lvl="0" indent="0" marL="0">
                        <a:buNone/>
                      </a:pPr>
                      <a:r>
                        <a:rPr/>
                        <a:t>An outreach campaign runs</a:t>
                      </a:r>
                    </a:p>
                  </a:txBody>
                </a:tc>
              </a:tr>
              <a:tr h="0">
                <a:tc>
                  <a:txBody>
                    <a:bodyPr/>
                    <a:lstStyle/>
                    <a:p>
                      <a:pPr lvl="0" indent="0" marL="0">
                        <a:buNone/>
                      </a:pPr>
                      <a:r>
                        <a:rPr b="1"/>
                        <a:t>People being willing to disclose</a:t>
                      </a:r>
                    </a:p>
                  </a:txBody>
                </a:tc>
                <a:tc>
                  <a:txBody>
                    <a:bodyPr/>
                    <a:lstStyle/>
                    <a:p>
                      <a:pPr lvl="0" indent="0" marL="0">
                        <a:buNone/>
                      </a:pPr>
                      <a:r>
                        <a:rPr/>
                        <a:t>Trust rises or falls; a bad experience circulates</a:t>
                      </a:r>
                    </a:p>
                  </a:txBody>
                </a:tc>
              </a:tr>
              <a:tr h="0">
                <a:tc>
                  <a:txBody>
                    <a:bodyPr/>
                    <a:lstStyle/>
                    <a:p>
                      <a:pPr lvl="0" indent="0" marL="0">
                        <a:buNone/>
                      </a:pPr>
                      <a:r>
                        <a:rPr b="1"/>
                        <a:t>Someone opening a file</a:t>
                      </a:r>
                    </a:p>
                  </a:txBody>
                </a:tc>
                <a:tc>
                  <a:txBody>
                    <a:bodyPr/>
                    <a:lstStyle/>
                    <a:p>
                      <a:pPr lvl="0" indent="0" marL="0">
                        <a:buNone/>
                      </a:pPr>
                      <a:r>
                        <a:rPr/>
                        <a:t>Staffing, workload, referral practice</a:t>
                      </a:r>
                    </a:p>
                  </a:txBody>
                </a:tc>
              </a:tr>
              <a:tr h="0">
                <a:tc>
                  <a:txBody>
                    <a:bodyPr/>
                    <a:lstStyle/>
                    <a:p>
                      <a:pPr lvl="0" indent="0" marL="0">
                        <a:buNone/>
                      </a:pPr>
                      <a:r>
                        <a:rPr/>
                        <a:t>Incidence in the population</a:t>
                      </a:r>
                    </a:p>
                  </a:txBody>
                </a:tc>
                <a:tc>
                  <a:txBody>
                    <a:bodyPr/>
                    <a:lstStyle/>
                    <a:p>
                      <a:pPr lvl="0" indent="0" marL="0">
                        <a:buNone/>
                      </a:pPr>
                      <a:r>
                        <a:rPr/>
                        <a:t>—</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case count is a count of</a:t>
            </a:r>
          </a:p>
        </p:txBody>
      </p:sp>
      <p:sp>
        <p:nvSpPr>
          <p:cNvPr id="3" name="Content Placeholder 2"/>
          <p:cNvSpPr>
            <a:spLocks noGrp="1"/>
          </p:cNvSpPr>
          <p:nvPr>
            <p:ph idx="1"/>
          </p:nvPr>
        </p:nvSpPr>
        <p:spPr/>
        <p:txBody>
          <a:bodyPr/>
          <a:lstStyle/>
          <a:p>
            <a:pPr lvl="0"/>
            <a:r>
              <a:rPr/>
              <a:t>Every one of the first four moved in Saint-Louis-du-Nord in July, because a service opened — The fifth is not measured…</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case count is a count of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"Case count = incidence x reporting rate x service availability x recording"</a:t>
            </a:r>
            <a:r>
              <a:rPr>
                <a:latin typeface="Courier"/>
              </a:rPr>
              <a:t>)</a:t>
            </a:r>
            <a:br/>
            <a:r>
              <a:rPr>
                <a:solidFill>
                  <a:srgbClr val="008000"/>
                </a:solidFill>
                <a:latin typeface="Courier"/>
              </a:rPr>
              <a:t>print</a:t>
            </a:r>
            <a:r>
              <a:rPr>
                <a:latin typeface="Courier"/>
              </a:rPr>
              <a:t>(</a:t>
            </a:r>
            <a:r>
              <a:rPr>
                <a:solidFill>
                  <a:srgbClr val="4070A0"/>
                </a:solidFill>
                <a:latin typeface="Courier"/>
              </a:rPr>
              <a:t>"A change in the product does not tell you which factor moved."</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case count is a count of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equation, five unknowns, one observation.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distinguishes them</a:t>
            </a:r>
          </a:p>
        </p:txBody>
      </p:sp>
      <p:sp>
        <p:nvSpPr>
          <p:cNvPr id="3" name="Content Placeholder 2"/>
          <p:cNvSpPr>
            <a:spLocks noGrp="1"/>
          </p:cNvSpPr>
          <p:nvPr>
            <p:ph idx="1"/>
          </p:nvPr>
        </p:nvSpPr>
        <p:spPr/>
        <p:txBody>
          <a:bodyPr/>
          <a:lstStyle/>
          <a:p>
            <a:pPr lvl="0"/>
            <a:r>
              <a:rPr/>
              <a:t>Did anything change in the service? — The strongest evidence and the least statistical</a:t>
            </a:r>
          </a:p>
          <a:p>
            <a:pPr lvl="0"/>
            <a:r>
              <a:rPr/>
              <a:t>Did the composition change? — Saint-Louis-du-Nord’s general protection share goes from 31.4% to 41.0% while GBV falls…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distinguishes them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mix(frame):</a:t>
            </a:r>
            <a:br/>
            <a:r>
              <a:rPr>
                <a:latin typeface="Courier"/>
              </a:rPr>
              <a:t>    </a:t>
            </a:r>
            <a:r>
              <a:rPr b="1">
                <a:solidFill>
                  <a:srgbClr val="007020"/>
                </a:solidFill>
                <a:latin typeface="Courier"/>
              </a:rPr>
              <a:t>return</a:t>
            </a:r>
            <a:r>
              <a:rPr>
                <a:latin typeface="Courier"/>
              </a:rPr>
              <a:t> frame[</a:t>
            </a:r>
            <a:r>
              <a:rPr>
                <a:solidFill>
                  <a:srgbClr val="4070A0"/>
                </a:solidFill>
                <a:latin typeface="Courier"/>
              </a:rPr>
              <a:t>"case_category"</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br/>
            <a:br/>
            <a:r>
              <a:rPr>
                <a:solidFill>
                  <a:srgbClr val="008000"/>
                </a:solidFill>
                <a:latin typeface="Courier"/>
              </a:rPr>
              <a:t>print</a:t>
            </a:r>
            <a:r>
              <a:rPr>
                <a:latin typeface="Courier"/>
              </a:rPr>
              <a:t>(</a:t>
            </a:r>
            <a:r>
              <a:rPr>
                <a:solidFill>
                  <a:srgbClr val="4070A0"/>
                </a:solidFill>
                <a:latin typeface="Courier"/>
              </a:rPr>
              <a:t>"before July:"</a:t>
            </a:r>
            <a:r>
              <a:rPr>
                <a:latin typeface="Courier"/>
              </a:rPr>
              <a:t>, mix(area[month </a:t>
            </a:r>
            <a:r>
              <a:rPr>
                <a:solidFill>
                  <a:srgbClr val="666666"/>
                </a:solidFill>
                <a:latin typeface="Courier"/>
              </a:rPr>
              <a:t>&lt;=</a:t>
            </a:r>
            <a:r>
              <a:rPr>
                <a:latin typeface="Courier"/>
              </a:rPr>
              <a:t> </a:t>
            </a:r>
            <a:r>
              <a:rPr>
                <a:solidFill>
                  <a:srgbClr val="40A070"/>
                </a:solidFill>
                <a:latin typeface="Courier"/>
              </a:rPr>
              <a:t>6</a:t>
            </a:r>
            <a:r>
              <a:rPr>
                <a:latin typeface="Courier"/>
              </a:rPr>
              <a:t>]).to_dict())</a:t>
            </a:r>
            <a:br/>
            <a:r>
              <a:rPr>
                <a:solidFill>
                  <a:srgbClr val="008000"/>
                </a:solidFill>
                <a:latin typeface="Courier"/>
              </a:rPr>
              <a:t>print</a:t>
            </a:r>
            <a:r>
              <a:rPr>
                <a:latin typeface="Courier"/>
              </a:rPr>
              <a:t>(</a:t>
            </a:r>
            <a:r>
              <a:rPr>
                <a:solidFill>
                  <a:srgbClr val="4070A0"/>
                </a:solidFill>
                <a:latin typeface="Courier"/>
              </a:rPr>
              <a:t>"after July: "</a:t>
            </a:r>
            <a:r>
              <a:rPr>
                <a:latin typeface="Courier"/>
              </a:rPr>
              <a:t>, mix(area[month </a:t>
            </a:r>
            <a:r>
              <a:rPr>
                <a:solidFill>
                  <a:srgbClr val="666666"/>
                </a:solidFill>
                <a:latin typeface="Courier"/>
              </a:rPr>
              <a:t>&gt;=</a:t>
            </a:r>
            <a:r>
              <a:rPr>
                <a:latin typeface="Courier"/>
              </a:rPr>
              <a:t> </a:t>
            </a:r>
            <a:r>
              <a:rPr>
                <a:solidFill>
                  <a:srgbClr val="40A070"/>
                </a:solidFill>
                <a:latin typeface="Courier"/>
              </a:rPr>
              <a:t>7</a:t>
            </a:r>
            <a:r>
              <a:rPr>
                <a:latin typeface="Courier"/>
              </a:rPr>
              <a:t>]).to_dict())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distinguishes them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(admin2 </a:t>
            </a:r>
            <a:r>
              <a:rPr>
                <a:solidFill>
                  <a:srgbClr val="4070A0"/>
                </a:solidFill>
                <a:latin typeface="Courier"/>
              </a:rPr>
              <a:t>==</a:t>
            </a:r>
            <a:r>
              <a:rPr>
                <a:latin typeface="Courier"/>
              </a:rPr>
              <a:t> </a:t>
            </a:r>
            <a:r>
              <a:rPr>
                <a:solidFill>
                  <a:srgbClr val="4070A0"/>
                </a:solidFill>
                <a:latin typeface="Courier"/>
              </a:rPr>
              <a:t>"Saint-Louis-du-Nord"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half =</a:t>
            </a:r>
            <a:r>
              <a:rPr>
                <a:latin typeface="Courier"/>
              </a:rPr>
              <a:t> </a:t>
            </a:r>
            <a:r>
              <a:rPr>
                <a:solidFill>
                  <a:srgbClr val="06287E"/>
                </a:solidFill>
                <a:latin typeface="Courier"/>
              </a:rPr>
              <a:t>if_else</a:t>
            </a:r>
            <a:r>
              <a:rPr>
                <a:latin typeface="Courier"/>
              </a:rPr>
              <a:t>(</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70A0"/>
                </a:solidFill>
                <a:latin typeface="Courier"/>
              </a:rPr>
              <a:t>&lt;=</a:t>
            </a:r>
            <a:r>
              <a:rPr>
                <a:latin typeface="Courier"/>
              </a:rPr>
              <a:t> </a:t>
            </a:r>
            <a:r>
              <a:rPr>
                <a:solidFill>
                  <a:srgbClr val="40A070"/>
                </a:solidFill>
                <a:latin typeface="Courier"/>
              </a:rPr>
              <a:t>6</a:t>
            </a:r>
            <a:r>
              <a:rPr>
                <a:latin typeface="Courier"/>
              </a:rPr>
              <a:t>, </a:t>
            </a:r>
            <a:r>
              <a:rPr>
                <a:solidFill>
                  <a:srgbClr val="4070A0"/>
                </a:solidFill>
                <a:latin typeface="Courier"/>
              </a:rPr>
              <a:t>"H1"</a:t>
            </a:r>
            <a:r>
              <a:rPr>
                <a:latin typeface="Courier"/>
              </a:rPr>
              <a:t>, </a:t>
            </a:r>
            <a:r>
              <a:rPr>
                <a:solidFill>
                  <a:srgbClr val="4070A0"/>
                </a:solidFill>
                <a:latin typeface="Courier"/>
              </a:rPr>
              <a:t>"H2"</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(half, case_category)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7D9029"/>
                </a:solidFill>
                <a:latin typeface="Courier"/>
              </a:rPr>
              <a:t>.by =</a:t>
            </a:r>
            <a:r>
              <a:rPr>
                <a:latin typeface="Courier"/>
              </a:rPr>
              <a:t> half)</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distinguishes them</a:t>
            </a:r>
          </a:p>
        </p:txBody>
      </p:sp>
      <p:sp>
        <p:nvSpPr>
          <p:cNvPr id="3" name="Content Placeholder 2"/>
          <p:cNvSpPr>
            <a:spLocks noGrp="1"/>
          </p:cNvSpPr>
          <p:nvPr>
            <p:ph idx="1"/>
          </p:nvPr>
        </p:nvSpPr>
        <p:spPr/>
        <p:txBody>
          <a:bodyPr/>
          <a:lstStyle/>
          <a:p>
            <a:pPr lvl="0"/>
            <a:r>
              <a:rPr/>
              <a:t>Did other areas move? — A rise confined to one area with an administrative explanation is a reporting effect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distinguishes them — In Python</a:t>
            </a:r>
          </a:p>
        </p:txBody>
      </p:sp>
      <p:sp>
        <p:nvSpPr>
          <p:cNvPr id="3" name="Content Placeholder 2"/>
          <p:cNvSpPr>
            <a:spLocks noGrp="1"/>
          </p:cNvSpPr>
          <p:nvPr>
            <p:ph idx="1"/>
          </p:nvPr>
        </p:nvSpPr>
        <p:spPr/>
        <p:txBody>
          <a:bodyPr/>
          <a:lstStyle/>
          <a:p>
            <a:pPr lvl="0" indent="0">
              <a:buNone/>
            </a:pPr>
            <a:r>
              <a:rPr>
                <a:latin typeface="Courier"/>
              </a:rPr>
              <a:t>halves </a:t>
            </a:r>
            <a:r>
              <a:rPr>
                <a:solidFill>
                  <a:srgbClr val="666666"/>
                </a:solidFill>
                <a:latin typeface="Courier"/>
              </a:rPr>
              <a:t>=</a:t>
            </a:r>
            <a:r>
              <a:rPr>
                <a:latin typeface="Courier"/>
              </a:rPr>
              <a:t> cases.assign(half</a:t>
            </a:r>
            <a:r>
              <a:rPr>
                <a:solidFill>
                  <a:srgbClr val="666666"/>
                </a:solidFill>
                <a:latin typeface="Courier"/>
              </a:rPr>
              <a:t>=</a:t>
            </a:r>
            <a:r>
              <a:rPr>
                <a:latin typeface="Courier"/>
              </a:rPr>
              <a:t>(cases[</a:t>
            </a:r>
            <a:r>
              <a:rPr>
                <a:solidFill>
                  <a:srgbClr val="4070A0"/>
                </a:solidFill>
                <a:latin typeface="Courier"/>
              </a:rPr>
              <a:t>"opened_month"</a:t>
            </a:r>
            <a:r>
              <a:rPr>
                <a:latin typeface="Courier"/>
              </a:rPr>
              <a:t>].</a:t>
            </a:r>
            <a:r>
              <a:rPr>
                <a:solidFill>
                  <a:srgbClr val="008000"/>
                </a:solidFill>
                <a:latin typeface="Courier"/>
              </a:rPr>
              <a:t>str</a:t>
            </a:r>
            <a:r>
              <a:rPr>
                <a:latin typeface="Courier"/>
              </a:rPr>
              <a:t>[</a:t>
            </a:r>
            <a:r>
              <a:rPr>
                <a:solidFill>
                  <a:srgbClr val="40A070"/>
                </a:solidFill>
                <a:latin typeface="Courier"/>
              </a:rPr>
              <a:t>5</a:t>
            </a:r>
            <a:r>
              <a:rPr>
                <a:latin typeface="Courier"/>
              </a:rPr>
              <a:t>:].astype(</a:t>
            </a:r>
            <a:r>
              <a:rPr>
                <a:solidFill>
                  <a:srgbClr val="008000"/>
                </a:solidFill>
                <a:latin typeface="Courier"/>
              </a:rPr>
              <a:t>int</a:t>
            </a:r>
            <a:r>
              <a:rPr>
                <a:latin typeface="Courier"/>
              </a:rPr>
              <a:t>) </a:t>
            </a:r>
            <a:r>
              <a:rPr>
                <a:solidFill>
                  <a:srgbClr val="666666"/>
                </a:solidFill>
                <a:latin typeface="Courier"/>
              </a:rPr>
              <a:t>&gt;</a:t>
            </a:r>
            <a:r>
              <a:rPr>
                <a:latin typeface="Courier"/>
              </a:rPr>
              <a:t> </a:t>
            </a:r>
            <a:r>
              <a:rPr>
                <a:solidFill>
                  <a:srgbClr val="40A070"/>
                </a:solidFill>
                <a:latin typeface="Courier"/>
              </a:rPr>
              <a:t>6</a:t>
            </a:r>
            <a:r>
              <a:rPr>
                <a:latin typeface="Courier"/>
              </a:rPr>
              <a:t>))</a:t>
            </a:r>
            <a:br/>
            <a:r>
              <a:rPr>
                <a:latin typeface="Courier"/>
              </a:rPr>
              <a:t>shift </a:t>
            </a:r>
            <a:r>
              <a:rPr>
                <a:solidFill>
                  <a:srgbClr val="666666"/>
                </a:solidFill>
                <a:latin typeface="Courier"/>
              </a:rPr>
              <a:t>=</a:t>
            </a:r>
            <a:r>
              <a:rPr>
                <a:latin typeface="Courier"/>
              </a:rPr>
              <a:t> halves.groupby([</a:t>
            </a:r>
            <a:r>
              <a:rPr>
                <a:solidFill>
                  <a:srgbClr val="4070A0"/>
                </a:solidFill>
                <a:latin typeface="Courier"/>
              </a:rPr>
              <a:t>"admin2"</a:t>
            </a:r>
            <a:r>
              <a:rPr>
                <a:latin typeface="Courier"/>
              </a:rPr>
              <a:t>, </a:t>
            </a:r>
            <a:r>
              <a:rPr>
                <a:solidFill>
                  <a:srgbClr val="4070A0"/>
                </a:solidFill>
                <a:latin typeface="Courier"/>
              </a:rPr>
              <a:t>"half"</a:t>
            </a:r>
            <a:r>
              <a:rPr>
                <a:latin typeface="Courier"/>
              </a:rPr>
              <a:t>]).size().unstack()</a:t>
            </a:r>
            <a:br/>
            <a:r>
              <a:rPr>
                <a:latin typeface="Courier"/>
              </a:rPr>
              <a:t>shift[</a:t>
            </a:r>
            <a:r>
              <a:rPr>
                <a:solidFill>
                  <a:srgbClr val="4070A0"/>
                </a:solidFill>
                <a:latin typeface="Courier"/>
              </a:rPr>
              <a:t>"change"</a:t>
            </a:r>
            <a:r>
              <a:rPr>
                <a:latin typeface="Courier"/>
              </a:rPr>
              <a:t>] </a:t>
            </a:r>
            <a:r>
              <a:rPr>
                <a:solidFill>
                  <a:srgbClr val="666666"/>
                </a:solidFill>
                <a:latin typeface="Courier"/>
              </a:rPr>
              <a:t>=</a:t>
            </a:r>
            <a:r>
              <a:rPr>
                <a:latin typeface="Courier"/>
              </a:rPr>
              <a:t> shift[</a:t>
            </a:r>
            <a:r>
              <a:rPr>
                <a:solidFill>
                  <a:srgbClr val="19177C"/>
                </a:solidFill>
                <a:latin typeface="Courier"/>
              </a:rPr>
              <a:t>True</a:t>
            </a:r>
            <a:r>
              <a:rPr>
                <a:latin typeface="Courier"/>
              </a:rPr>
              <a:t>] </a:t>
            </a:r>
            <a:r>
              <a:rPr>
                <a:solidFill>
                  <a:srgbClr val="666666"/>
                </a:solidFill>
                <a:latin typeface="Courier"/>
              </a:rPr>
              <a:t>/</a:t>
            </a:r>
            <a:r>
              <a:rPr>
                <a:latin typeface="Courier"/>
              </a:rPr>
              <a:t> shift[</a:t>
            </a:r>
            <a:r>
              <a:rPr>
                <a:solidFill>
                  <a:srgbClr val="19177C"/>
                </a:solidFill>
                <a:latin typeface="Courier"/>
              </a:rPr>
              <a:t>False</a:t>
            </a:r>
            <a:r>
              <a:rPr>
                <a:latin typeface="Courier"/>
              </a:rPr>
              <a:t>] </a:t>
            </a:r>
            <a:r>
              <a:rPr>
                <a:solidFill>
                  <a:srgbClr val="666666"/>
                </a:solidFill>
                <a:latin typeface="Courier"/>
              </a:rPr>
              <a:t>-</a:t>
            </a:r>
            <a:r>
              <a:rPr>
                <a:latin typeface="Courier"/>
              </a:rPr>
              <a:t> </a:t>
            </a:r>
            <a:r>
              <a:rPr>
                <a:solidFill>
                  <a:srgbClr val="40A070"/>
                </a:solidFill>
                <a:latin typeface="Courier"/>
              </a:rPr>
              <a:t>1</a:t>
            </a:r>
            <a:br/>
            <a:r>
              <a:rPr>
                <a:solidFill>
                  <a:srgbClr val="008000"/>
                </a:solidFill>
                <a:latin typeface="Courier"/>
              </a:rPr>
              <a:t>print</a:t>
            </a:r>
            <a:r>
              <a:rPr>
                <a:latin typeface="Courier"/>
              </a:rPr>
              <a:t>((shift[</a:t>
            </a:r>
            <a:r>
              <a:rPr>
                <a:solidFill>
                  <a:srgbClr val="4070A0"/>
                </a:solidFill>
                <a:latin typeface="Courier"/>
              </a:rPr>
              <a:t>"change"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).sort_values())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distinguishes them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half =</a:t>
            </a:r>
            <a:r>
              <a:rPr>
                <a:latin typeface="Courier"/>
              </a:rPr>
              <a:t> </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70A0"/>
                </a:solidFill>
                <a:latin typeface="Courier"/>
              </a:rPr>
              <a:t>&gt;</a:t>
            </a:r>
            <a:r>
              <a:rPr>
                <a:latin typeface="Courier"/>
              </a:rPr>
              <a:t> </a:t>
            </a:r>
            <a:r>
              <a:rPr>
                <a:solidFill>
                  <a:srgbClr val="40A070"/>
                </a:solidFill>
                <a:latin typeface="Courier"/>
              </a:rPr>
              <a:t>6</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(admin2, half) </a:t>
            </a:r>
            <a:r>
              <a:rPr>
                <a:solidFill>
                  <a:srgbClr val="4070A0"/>
                </a:solidFill>
                <a:latin typeface="Courier"/>
              </a:rPr>
              <a:t>|&gt;</a:t>
            </a: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half, </a:t>
            </a:r>
            <a:r>
              <a:rPr>
                <a:solidFill>
                  <a:srgbClr val="7D9029"/>
                </a:solidFill>
                <a:latin typeface="Courier"/>
              </a:rPr>
              <a:t>values_from =</a:t>
            </a:r>
            <a:r>
              <a:rPr>
                <a:latin typeface="Courier"/>
              </a:rPr>
              <a:t> 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distinguishes them</a:t>
            </a:r>
          </a:p>
        </p:txBody>
      </p:sp>
      <p:sp>
        <p:nvSpPr>
          <p:cNvPr id="3" name="Content Placeholder 2"/>
          <p:cNvSpPr>
            <a:spLocks noGrp="1"/>
          </p:cNvSpPr>
          <p:nvPr>
            <p:ph idx="1"/>
          </p:nvPr>
        </p:nvSpPr>
        <p:spPr/>
        <p:txBody>
          <a:bodyPr/>
          <a:lstStyle/>
          <a:p>
            <a:pPr lvl="0"/>
            <a:r>
              <a:rPr/>
              <a:t>One area up 74.3%; the other five range from −9.4% to +11.3% — A single area moving seven times as far as the widest of…</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it in the report, in the sentence next to the number — Example</a:t>
            </a:r>
          </a:p>
        </p:txBody>
      </p:sp>
      <p:sp>
        <p:nvSpPr>
          <p:cNvPr id="3" name="Content Placeholder 2"/>
          <p:cNvSpPr>
            <a:spLocks noGrp="1"/>
          </p:cNvSpPr>
          <p:nvPr>
            <p:ph idx="1"/>
          </p:nvPr>
        </p:nvSpPr>
        <p:spPr/>
        <p:txBody>
          <a:bodyPr/>
          <a:lstStyle/>
          <a:p>
            <a:pPr lvl="0" indent="0">
              <a:buNone/>
            </a:pPr>
            <a:r>
              <a:rPr>
                <a:latin typeface="Courier"/>
              </a:rPr>
              <a:t>Cases opened, Saint-Louis-du-Nord
  Jan-Jun    35 cases    5.8 per month
  Jul-Dec    61 cases   10.2 per month   +74%
  A case management service opened in the area in July. This figure measures
  the number of people who reached a service and disclosed; it is not a
  measure of the number of incidents. The rise is consistent with improved
  access and cannot be read as a rise in violence.
  The other five areas moved between -9% and +11% over the same period.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Say it in the report, in the sentence next to the number</a:t>
            </a:r>
          </a:p>
        </p:txBody>
      </p:sp>
      <p:sp>
        <p:nvSpPr>
          <p:cNvPr id="3" name="Content Placeholder 2"/>
          <p:cNvSpPr>
            <a:spLocks noGrp="1"/>
          </p:cNvSpPr>
          <p:nvPr>
            <p:ph idx="1"/>
          </p:nvPr>
        </p:nvSpPr>
        <p:spPr/>
        <p:txBody>
          <a:bodyPr/>
          <a:lstStyle/>
          <a:p>
            <a:pPr lvl="0"/>
            <a:r>
              <a:rPr/>
              <a:t>The disclaimer belongs beside the number, not in a footnote — A protection case curve without that sentence will be…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consequence people miss — In Python</a:t>
            </a:r>
          </a:p>
        </p:txBody>
      </p:sp>
      <p:sp>
        <p:nvSpPr>
          <p:cNvPr id="3" name="Content Placeholder 2"/>
          <p:cNvSpPr>
            <a:spLocks noGrp="1"/>
          </p:cNvSpPr>
          <p:nvPr>
            <p:ph idx="1"/>
          </p:nvPr>
        </p:nvSpPr>
        <p:spPr/>
        <p:txBody>
          <a:bodyPr/>
          <a:lstStyle/>
          <a:p>
            <a:pPr lvl="0" indent="0">
              <a:buNone/>
            </a:pPr>
            <a:r>
              <a:rPr>
                <a:latin typeface="Courier"/>
              </a:rPr>
              <a:t>outcomes </a:t>
            </a:r>
            <a:r>
              <a:rPr>
                <a:solidFill>
                  <a:srgbClr val="666666"/>
                </a:solidFill>
                <a:latin typeface="Courier"/>
              </a:rPr>
              <a:t>=</a:t>
            </a:r>
            <a:r>
              <a:rPr>
                <a:latin typeface="Courier"/>
              </a:rPr>
              <a:t> pd.DataFrame({</a:t>
            </a:r>
            <a:br/>
            <a:r>
              <a:rPr>
                <a:latin typeface="Courier"/>
              </a:rPr>
              <a:t>    </a:t>
            </a:r>
            <a:r>
              <a:rPr>
                <a:solidFill>
                  <a:srgbClr val="4070A0"/>
                </a:solidFill>
                <a:latin typeface="Courier"/>
              </a:rPr>
              <a:t>"observation"</a:t>
            </a:r>
            <a:r>
              <a:rPr>
                <a:latin typeface="Courier"/>
              </a:rPr>
              <a:t>: [</a:t>
            </a:r>
            <a:r>
              <a:rPr>
                <a:solidFill>
                  <a:srgbClr val="4070A0"/>
                </a:solidFill>
                <a:latin typeface="Courier"/>
              </a:rPr>
              <a:t>"cases rise"</a:t>
            </a:r>
            <a:r>
              <a:rPr>
                <a:latin typeface="Courier"/>
              </a:rPr>
              <a:t>, </a:t>
            </a:r>
            <a:r>
              <a:rPr>
                <a:solidFill>
                  <a:srgbClr val="4070A0"/>
                </a:solidFill>
                <a:latin typeface="Courier"/>
              </a:rPr>
              <a:t>"cases fall"</a:t>
            </a:r>
            <a:r>
              <a:rPr>
                <a:latin typeface="Courier"/>
              </a:rPr>
              <a:t>],</a:t>
            </a:r>
            <a:br/>
            <a:r>
              <a:rPr>
                <a:latin typeface="Courier"/>
              </a:rPr>
              <a:t>    </a:t>
            </a:r>
            <a:r>
              <a:rPr>
                <a:solidFill>
                  <a:srgbClr val="4070A0"/>
                </a:solidFill>
                <a:latin typeface="Courier"/>
              </a:rPr>
              <a:t>"good reading"</a:t>
            </a:r>
            <a:r>
              <a:rPr>
                <a:latin typeface="Courier"/>
              </a:rPr>
              <a:t>: [</a:t>
            </a:r>
            <a:r>
              <a:rPr>
                <a:solidFill>
                  <a:srgbClr val="4070A0"/>
                </a:solidFill>
                <a:latin typeface="Courier"/>
              </a:rPr>
              <a:t>"outreach and access improved"</a:t>
            </a:r>
            <a:r>
              <a:rPr>
                <a:latin typeface="Courier"/>
              </a:rPr>
              <a:t>,</a:t>
            </a:r>
            <a:br/>
            <a:r>
              <a:rPr>
                <a:latin typeface="Courier"/>
              </a:rPr>
              <a:t>                     </a:t>
            </a:r>
            <a:r>
              <a:rPr>
                <a:solidFill>
                  <a:srgbClr val="4070A0"/>
                </a:solidFill>
                <a:latin typeface="Courier"/>
              </a:rPr>
              <a:t>"incidents fell"</a:t>
            </a:r>
            <a:r>
              <a:rPr>
                <a:latin typeface="Courier"/>
              </a:rPr>
              <a:t>],</a:t>
            </a:r>
            <a:br/>
            <a:r>
              <a:rPr>
                <a:latin typeface="Courier"/>
              </a:rPr>
              <a:t>    </a:t>
            </a:r>
            <a:r>
              <a:rPr>
                <a:solidFill>
                  <a:srgbClr val="4070A0"/>
                </a:solidFill>
                <a:latin typeface="Courier"/>
              </a:rPr>
              <a:t>"bad reading"</a:t>
            </a:r>
            <a:r>
              <a:rPr>
                <a:latin typeface="Courier"/>
              </a:rPr>
              <a:t>: [</a:t>
            </a:r>
            <a:r>
              <a:rPr>
                <a:solidFill>
                  <a:srgbClr val="4070A0"/>
                </a:solidFill>
                <a:latin typeface="Courier"/>
              </a:rPr>
              <a:t>"violence increased"</a:t>
            </a:r>
            <a:r>
              <a:rPr>
                <a:latin typeface="Courier"/>
              </a:rPr>
              <a:t>,</a:t>
            </a:r>
            <a:br/>
            <a:r>
              <a:rPr>
                <a:latin typeface="Courier"/>
              </a:rPr>
              <a:t>                    </a:t>
            </a:r>
            <a:r>
              <a:rPr>
                <a:solidFill>
                  <a:srgbClr val="4070A0"/>
                </a:solidFill>
                <a:latin typeface="Courier"/>
              </a:rPr>
              <a:t>"service became unreachable, or trust was lost"</a:t>
            </a:r>
            <a:r>
              <a:rPr>
                <a:latin typeface="Courier"/>
              </a:rPr>
              <a:t>],</a:t>
            </a:r>
            <a:br/>
            <a:r>
              <a:rPr>
                <a:latin typeface="Courier"/>
              </a:rPr>
              <a:t>})</a:t>
            </a:r>
            <a:br/>
            <a:r>
              <a:rPr>
                <a:solidFill>
                  <a:srgbClr val="008000"/>
                </a:solidFill>
                <a:latin typeface="Courier"/>
              </a:rPr>
              <a:t>print</a:t>
            </a:r>
            <a:r>
              <a:rPr>
                <a:latin typeface="Courier"/>
              </a:rPr>
              <a:t>(outcomes)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consequence people miss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number supports opposite conclusions. The context decides.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consequence people miss</a:t>
            </a:r>
          </a:p>
        </p:txBody>
      </p:sp>
      <p:sp>
        <p:nvSpPr>
          <p:cNvPr id="3" name="Content Placeholder 2"/>
          <p:cNvSpPr>
            <a:spLocks noGrp="1"/>
          </p:cNvSpPr>
          <p:nvPr>
            <p:ph idx="1"/>
          </p:nvPr>
        </p:nvSpPr>
        <p:spPr/>
        <p:txBody>
          <a:bodyPr/>
          <a:lstStyle/>
          <a:p>
            <a:pPr lvl="0"/>
            <a:r>
              <a:rPr/>
              <a:t>So a protection programme cannot use case volume as a performance indicator in either direction — and the indicators…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prevalence actually comes from</a:t>
            </a:r>
          </a:p>
        </p:txBody>
      </p:sp>
      <p:sp>
        <p:nvSpPr>
          <p:cNvPr id="3" name="Content Placeholder 2"/>
          <p:cNvSpPr>
            <a:spLocks noGrp="1"/>
          </p:cNvSpPr>
          <p:nvPr>
            <p:ph idx="1"/>
          </p:nvPr>
        </p:nvSpPr>
        <p:spPr/>
        <p:txBody>
          <a:bodyPr/>
          <a:lstStyle/>
          <a:p>
            <a:pPr lvl="0"/>
            <a:r>
              <a:rPr/>
              <a:t>Population-based prevalence surveys — designed for the purpose, with specialised interviewer training and ethical…</a:t>
            </a:r>
          </a:p>
          <a:p>
            <a:pPr lvl="0"/>
            <a:r>
              <a:rPr/>
              <a:t>Never from service data — at any level of sophistication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prevalence actually comes from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"Question: how many women in this district experienced violence this year?"</a:t>
            </a:r>
            <a:r>
              <a:rPr>
                <a:latin typeface="Courier"/>
              </a:rPr>
              <a:t>)</a:t>
            </a:r>
            <a:br/>
            <a:r>
              <a:rPr>
                <a:solidFill>
                  <a:srgbClr val="008000"/>
                </a:solidFill>
                <a:latin typeface="Courier"/>
              </a:rPr>
              <a:t>print</a:t>
            </a:r>
            <a:r>
              <a:rPr>
                <a:latin typeface="Courier"/>
              </a:rPr>
              <a:t>(</a:t>
            </a:r>
            <a:r>
              <a:rPr>
                <a:solidFill>
                  <a:srgbClr val="4070A0"/>
                </a:solidFill>
                <a:latin typeface="Courier"/>
              </a:rPr>
              <a:t>"Answerable from this dataset: no"</a:t>
            </a:r>
            <a:r>
              <a:rPr>
                <a:latin typeface="Courier"/>
              </a:rPr>
              <a:t>)</a:t>
            </a:r>
            <a:br/>
            <a:r>
              <a:rPr>
                <a:solidFill>
                  <a:srgbClr val="008000"/>
                </a:solidFill>
                <a:latin typeface="Courier"/>
              </a:rPr>
              <a:t>print</a:t>
            </a:r>
            <a:r>
              <a:rPr>
                <a:latin typeface="Courier"/>
              </a:rPr>
              <a:t>(</a:t>
            </a:r>
            <a:r>
              <a:rPr>
                <a:solidFill>
                  <a:srgbClr val="4070A0"/>
                </a:solidFill>
                <a:latin typeface="Courier"/>
              </a:rPr>
              <a:t>"Instrument that answers it: a population-based prevalence survey"</a:t>
            </a: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prevalence actually comes from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Saying "we cannot answer that with this" is the answer.</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last lesson assembles everything into a protection report — including the section that states which analyses were requested and declined, and why that section belongs in the document rather than in an email nobody keeps.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https://data-analysis.cassion.dev/courses/protection-and-gbv-data/prot-07-reporting-not-prevalence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area whose cases doubled is the one that improved</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Saint-Louis-du-Nord’s monthly intake goes from 5.8 cases to 10.2 after July. Nothing about violence in that area changed. A service opened, and a case curve measures whether people can reach a desk — never how many of them needed to.</vt:lpwstr>
  </property>
</Properties>
</file>