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flux mensuel de Saint-Louis-du-Nord passe de 5,8 dossiers à 10,2 après juillet. Rien de la violence dans cette zone n’a changé. Un service a ouvert, et une courbe de dossiers mesure si les gens peuvent atteindre un bureau — jamais combien en avaient besoin.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ligne d’une zone monte et reste haute.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5,8 dossiers par mois avant juillet, 10,2 après — une hausse de 74 %, tandis qu’aucune autre zone ne bouge de plus de onze points dans un sens ou dans l’autre. La lecture évidente est que les incidents de protection à Saint-Louis-du-Nord ont augmenté de 74 % au second semestre. Cette lecture est fausse, et c’est le détournement le plus courant des données de protection.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dossier existe quand une personne a atteint un service, a bien voulu se confier, et qu’un travailleur social a ouvert un fichier. Le compte est donc le produit de quatre choses, dont seule la dernière est ce que les gens y lisent :</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quatre premières ont bougé à Saint-Louis-du-Nord en juillet, parce qu’un service a ouvert. La cinquième n’est pas mesurée par ce fichier et ne peut pas l’être.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ne pouvez pas prouver à partir de la seule courbe qu’il s’agit d’un effet de signalement. Vous pouvez rassembler des indices, et trois vérifications sont généralement disponibles. Quelque chose a-t-il changé dans le service ? L’indice le plus fort et le moins statistique. Un nouveau service, un nouvel agent de proximité, un formulaire d’admission modifié ou un partenaire qui ferme produisent tous une marche d’escalier avec une date. La composition a-t-elle changé ? La part de protection générale à Saint-Louis-du-Nord passe de 31,4 % à 41,0 % tandis que la VBG baisse de 40,0 % à 32,8 % — les nouveaux arrivants penchent vers la catégorie la moins stigmatisée, ce à quoi ressemble un accès amélioré plutôt qu’une flambée de violence.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autres zones ont-elles bougé ? Une hausse confinée à une zone avec une explication administrative est un effet de signalement. Une hausse dans toutes les zones au même moment a plus de chances d’être réelle, ou de venir d’un changement du système de rapportage.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zone à +74,3 % ; les cinq autres entre −9,4 % et +11,3 %. Une seule zone bougeant sept fois plus que la plus large des autres a une cause administrative, et le travail est de la trouver plutôt que de publier une affirmation sur l’incidence.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L’avertissement va à côté du nombre, non en note de bas de page. Une courbe de dossiers de protection sans cette phrase sera citée comme une tendance d’incidence dans la semaine, généralement par quelqu’un qui cite votre rapport fidèlement.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un compte de dossiers mesure l’accès, alors un programme qui réussit devrait voir son compte de dossiers monter, et un compte qui baisse est au mieux ambigu.</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programme de protection ne peut donc pas employer le volume de dossiers comme indicateur de performance dans un sens ni dans l’autre, et les indicateurs qui survivent sont ceux que ce cours a construits : aboutissement du circuit, délai d’accès au service, charge de dossiers, motifs de clôture. Chacun a un dénominateur qui n’est pas la population.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Énoncé clairement, car la question sera posée. Des enquêtes de prévalence en population, conçues pour cela, avec une formation spécialisée des enquêteurs et des protocoles éthiques qu’un jeu de données de service n’a pas. Elles sont coûteuses, rares, et sont le seul instrument qui réponde à la question. Jamais de données de service, à quelque niveau de sophistication que ce soit. Aucun ajustement du taux de signalement ne sauve un dénominateur qui vaut « les personnes ayant atteint un service ».</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leçon assemble le tout en un rapport de protection — y compris la section qui énonce quelles analyses ont été demandées et refusées, et pourquoi cette section a sa place dans le document plutôt que dans un courriel que personne ne conserve.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protection-and-gbv-data/prot-07-reporting-not-prevalenc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La zone dont les dossiers ont doublé est celle qui s’est améliorée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flux mensuel de Saint-Louis-du-Nord passe de 5,8 dossiers à 10,2 après juillet. Rien de la violence dans cette zone n’a changé. Un service a ouvert, et une courbe de dossiers mesure si les gens peuvent atteindre un bureau — jamais combien en avaient besoin.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courbe, et la lecture évidente</a:t>
            </a:r>
          </a:p>
          <a:p>
            <a:pPr lvl="0"/>
            <a:r>
              <a:rPr/>
              <a:t>Ce qu’un compte de dossiers compte</a:t>
            </a:r>
          </a:p>
          <a:p>
            <a:pPr lvl="0"/>
            <a:r>
              <a:rPr/>
              <a:t>Le test qui les distingue</a:t>
            </a:r>
          </a:p>
          <a:p>
            <a:pPr lvl="0"/>
            <a:r>
              <a:rPr/>
              <a:t>Dites-le dans le rapport, dans la phrase à côté du nombre</a:t>
            </a:r>
          </a:p>
          <a:p>
            <a:pPr lvl="0"/>
            <a:r>
              <a:rPr/>
              <a:t>La conséquence que l’on manque</a:t>
            </a:r>
          </a:p>
          <a:p>
            <a:pPr lvl="0"/>
            <a:r>
              <a:rPr/>
              <a:t>D’où vient réellement la prévalence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courbe, et la lecture évidente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"protection-case-management-2024.v1.csv"</a:t>
            </a:r>
            <a:r>
              <a:rPr>
                <a:latin typeface="Courier"/>
              </a:rPr>
              <a:t>)</a:t>
            </a:r>
            <a:br/>
            <a:r>
              <a:rPr>
                <a:latin typeface="Courier"/>
              </a:rPr>
              <a:t>monthly </a:t>
            </a:r>
            <a:r>
              <a:rPr>
                <a:solidFill>
                  <a:srgbClr val="666666"/>
                </a:solidFill>
                <a:latin typeface="Courier"/>
              </a:rPr>
              <a:t>=</a:t>
            </a:r>
            <a:r>
              <a:rPr>
                <a:latin typeface="Courier"/>
              </a:rPr>
              <a:t> cases.groupby([</a:t>
            </a:r>
            <a:r>
              <a:rPr>
                <a:solidFill>
                  <a:srgbClr val="4070A0"/>
                </a:solidFill>
                <a:latin typeface="Courier"/>
              </a:rPr>
              <a:t>"admin2"</a:t>
            </a:r>
            <a:r>
              <a:rPr>
                <a:latin typeface="Courier"/>
              </a:rPr>
              <a:t>, </a:t>
            </a:r>
            <a:r>
              <a:rPr>
                <a:solidFill>
                  <a:srgbClr val="4070A0"/>
                </a:solidFill>
                <a:latin typeface="Courier"/>
              </a:rPr>
              <a:t>"opened_month"</a:t>
            </a:r>
            <a:r>
              <a:rPr>
                <a:latin typeface="Courier"/>
              </a:rPr>
              <a:t>]).size().unstack(fill_value</a:t>
            </a:r>
            <a:r>
              <a:rPr>
                <a:solidFill>
                  <a:srgbClr val="666666"/>
                </a:solidFill>
                <a:latin typeface="Courier"/>
              </a:rPr>
              <a:t>=</a:t>
            </a:r>
            <a:r>
              <a:rPr>
                <a:solidFill>
                  <a:srgbClr val="40A070"/>
                </a:solidFill>
                <a:latin typeface="Courier"/>
              </a:rPr>
              <a:t>0</a:t>
            </a:r>
            <a:r>
              <a:rPr>
                <a:latin typeface="Courier"/>
              </a:rPr>
              <a:t>)</a:t>
            </a:r>
            <a:br/>
            <a:r>
              <a:rPr>
                <a:solidFill>
                  <a:srgbClr val="008000"/>
                </a:solidFill>
                <a:latin typeface="Courier"/>
              </a:rPr>
              <a:t>print</a:t>
            </a:r>
            <a:r>
              <a:rPr>
                <a:latin typeface="Courier"/>
              </a:rPr>
              <a:t>(monthly)</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courbe, et la lecture évidente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(admin2, opened_month)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opened_month, </a:t>
            </a:r>
            <a:r>
              <a:rPr>
                <a:solidFill>
                  <a:srgbClr val="7D9029"/>
                </a:solidFill>
                <a:latin typeface="Courier"/>
              </a:rPr>
              <a:t>values_from =</a:t>
            </a:r>
            <a:r>
              <a:rPr>
                <a:latin typeface="Courier"/>
              </a:rPr>
              <a:t> n, </a:t>
            </a:r>
            <a:r>
              <a:rPr>
                <a:solidFill>
                  <a:srgbClr val="7D9029"/>
                </a:solidFill>
                <a:latin typeface="Courier"/>
              </a:rPr>
              <a:t>values_fill =</a:t>
            </a:r>
            <a:r>
              <a:rPr>
                <a:latin typeface="Courier"/>
              </a:rPr>
              <a:t> </a:t>
            </a:r>
            <a:r>
              <a:rPr>
                <a:solidFill>
                  <a:srgbClr val="40A070"/>
                </a:solidFill>
                <a:latin typeface="Courier"/>
              </a:rPr>
              <a:t>0</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courbe, et la lecture évidente — En Python</a:t>
            </a:r>
          </a:p>
        </p:txBody>
      </p:sp>
      <p:sp>
        <p:nvSpPr>
          <p:cNvPr id="3" name="Content Placeholder 2"/>
          <p:cNvSpPr>
            <a:spLocks noGrp="1"/>
          </p:cNvSpPr>
          <p:nvPr>
            <p:ph idx="1"/>
          </p:nvPr>
        </p:nvSpPr>
        <p:spPr/>
        <p:txBody>
          <a:bodyPr/>
          <a:lstStyle/>
          <a:p>
            <a:pPr lvl="0" indent="0">
              <a:buNone/>
            </a:pPr>
            <a:r>
              <a:rPr>
                <a:latin typeface="Courier"/>
              </a:rPr>
              <a:t>area </a:t>
            </a:r>
            <a:r>
              <a:rPr>
                <a:solidFill>
                  <a:srgbClr val="666666"/>
                </a:solidFill>
                <a:latin typeface="Courier"/>
              </a:rPr>
              <a:t>=</a:t>
            </a:r>
            <a:r>
              <a:rPr>
                <a:latin typeface="Courier"/>
              </a:rPr>
              <a:t> cases[cases[</a:t>
            </a:r>
            <a:r>
              <a:rPr>
                <a:solidFill>
                  <a:srgbClr val="4070A0"/>
                </a:solidFill>
                <a:latin typeface="Courier"/>
              </a:rPr>
              <a:t>"admin2"</a:t>
            </a:r>
            <a:r>
              <a:rPr>
                <a:latin typeface="Courier"/>
              </a:rPr>
              <a:t>] </a:t>
            </a:r>
            <a:r>
              <a:rPr>
                <a:solidFill>
                  <a:srgbClr val="666666"/>
                </a:solidFill>
                <a:latin typeface="Courier"/>
              </a:rPr>
              <a:t>==</a:t>
            </a:r>
            <a:r>
              <a:rPr>
                <a:latin typeface="Courier"/>
              </a:rPr>
              <a:t> </a:t>
            </a:r>
            <a:r>
              <a:rPr>
                <a:solidFill>
                  <a:srgbClr val="4070A0"/>
                </a:solidFill>
                <a:latin typeface="Courier"/>
              </a:rPr>
              <a:t>"Saint-Louis-du-Nord"</a:t>
            </a:r>
            <a:r>
              <a:rPr>
                <a:latin typeface="Courier"/>
              </a:rPr>
              <a:t>]</a:t>
            </a:r>
            <a:br/>
            <a:r>
              <a:rPr>
                <a:latin typeface="Courier"/>
              </a:rPr>
              <a:t>month </a:t>
            </a:r>
            <a:r>
              <a:rPr>
                <a:solidFill>
                  <a:srgbClr val="666666"/>
                </a:solidFill>
                <a:latin typeface="Courier"/>
              </a:rPr>
              <a:t>=</a:t>
            </a:r>
            <a:r>
              <a:rPr>
                <a:latin typeface="Courier"/>
              </a:rPr>
              <a:t> area[</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a:t>
            </a:r>
            <a:br/>
            <a:r>
              <a:rPr>
                <a:latin typeface="Courier"/>
              </a:rPr>
              <a:t>before </a:t>
            </a:r>
            <a:r>
              <a:rPr>
                <a:solidFill>
                  <a:srgbClr val="666666"/>
                </a:solidFill>
                <a:latin typeface="Courier"/>
              </a:rPr>
              <a:t>=</a:t>
            </a:r>
            <a:r>
              <a:rPr>
                <a:latin typeface="Courier"/>
              </a:rPr>
              <a:t> (month </a:t>
            </a:r>
            <a:r>
              <a:rPr>
                <a:solidFill>
                  <a:srgbClr val="666666"/>
                </a:solidFill>
                <a:latin typeface="Courier"/>
              </a:rPr>
              <a:t>&lt;=</a:t>
            </a:r>
            <a:r>
              <a:rPr>
                <a:latin typeface="Courier"/>
              </a:rPr>
              <a:t> </a:t>
            </a:r>
            <a:r>
              <a:rPr>
                <a:solidFill>
                  <a:srgbClr val="40A070"/>
                </a:solidFill>
                <a:latin typeface="Courier"/>
              </a:rPr>
              <a:t>6</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6</a:t>
            </a:r>
            <a:br/>
            <a:r>
              <a:rPr>
                <a:latin typeface="Courier"/>
              </a:rPr>
              <a:t>after </a:t>
            </a:r>
            <a:r>
              <a:rPr>
                <a:solidFill>
                  <a:srgbClr val="666666"/>
                </a:solidFill>
                <a:latin typeface="Courier"/>
              </a:rPr>
              <a:t>=</a:t>
            </a:r>
            <a:r>
              <a:rPr>
                <a:latin typeface="Courier"/>
              </a:rPr>
              <a:t> (month </a:t>
            </a:r>
            <a:r>
              <a:rPr>
                <a:solidFill>
                  <a:srgbClr val="666666"/>
                </a:solidFill>
                <a:latin typeface="Courier"/>
              </a:rPr>
              <a:t>&gt;=</a:t>
            </a:r>
            <a:r>
              <a:rPr>
                <a:latin typeface="Courier"/>
              </a:rPr>
              <a:t> </a:t>
            </a:r>
            <a:r>
              <a:rPr>
                <a:solidFill>
                  <a:srgbClr val="40A070"/>
                </a:solidFill>
                <a:latin typeface="Courier"/>
              </a:rPr>
              <a:t>7</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40A070"/>
                </a:solidFill>
                <a:latin typeface="Courier"/>
              </a:rPr>
              <a:t>6</a:t>
            </a:r>
            <a:br/>
            <a:r>
              <a:rPr>
                <a:solidFill>
                  <a:srgbClr val="008000"/>
                </a:solidFill>
                <a:latin typeface="Courier"/>
              </a:rPr>
              <a:t>print</a:t>
            </a:r>
            <a:r>
              <a:rPr>
                <a:latin typeface="Courier"/>
              </a:rPr>
              <a:t>(</a:t>
            </a:r>
            <a:r>
              <a:rPr>
                <a:solidFill>
                  <a:srgbClr val="BB6688"/>
                </a:solidFill>
                <a:latin typeface="Courier"/>
              </a:rPr>
              <a:t>f"Jan-Jun: </a:t>
            </a:r>
            <a:r>
              <a:rPr>
                <a:solidFill>
                  <a:srgbClr val="4070A0"/>
                </a:solidFill>
                <a:latin typeface="Courier"/>
              </a:rPr>
              <a:t>{</a:t>
            </a:r>
            <a:r>
              <a:rPr>
                <a:latin typeface="Courier"/>
              </a:rPr>
              <a:t>before</a:t>
            </a:r>
            <a:r>
              <a:rPr>
                <a:solidFill>
                  <a:srgbClr val="4070A0"/>
                </a:solidFill>
                <a:latin typeface="Courier"/>
              </a:rPr>
              <a:t>:.1f}</a:t>
            </a:r>
            <a:r>
              <a:rPr>
                <a:solidFill>
                  <a:srgbClr val="BB6688"/>
                </a:solidFill>
                <a:latin typeface="Courier"/>
              </a:rPr>
              <a:t> cases a month"</a:t>
            </a:r>
            <a:r>
              <a:rPr>
                <a:latin typeface="Courier"/>
              </a:rPr>
              <a:t>)</a:t>
            </a:r>
            <a:br/>
            <a:r>
              <a:rPr>
                <a:solidFill>
                  <a:srgbClr val="008000"/>
                </a:solidFill>
                <a:latin typeface="Courier"/>
              </a:rPr>
              <a:t>print</a:t>
            </a:r>
            <a:r>
              <a:rPr>
                <a:latin typeface="Courier"/>
              </a:rPr>
              <a:t>(</a:t>
            </a:r>
            <a:r>
              <a:rPr>
                <a:solidFill>
                  <a:srgbClr val="BB6688"/>
                </a:solidFill>
                <a:latin typeface="Courier"/>
              </a:rPr>
              <a:t>f"Jul-Dec: </a:t>
            </a:r>
            <a:r>
              <a:rPr>
                <a:solidFill>
                  <a:srgbClr val="4070A0"/>
                </a:solidFill>
                <a:latin typeface="Courier"/>
              </a:rPr>
              <a:t>{</a:t>
            </a:r>
            <a:r>
              <a:rPr>
                <a:latin typeface="Courier"/>
              </a:rPr>
              <a:t>after</a:t>
            </a:r>
            <a:r>
              <a:rPr>
                <a:solidFill>
                  <a:srgbClr val="4070A0"/>
                </a:solidFill>
                <a:latin typeface="Courier"/>
              </a:rPr>
              <a:t>:.1f}</a:t>
            </a:r>
            <a:r>
              <a:rPr>
                <a:solidFill>
                  <a:srgbClr val="BB6688"/>
                </a:solidFill>
                <a:latin typeface="Courier"/>
              </a:rPr>
              <a:t> cases a month  (</a:t>
            </a:r>
            <a:r>
              <a:rPr>
                <a:solidFill>
                  <a:srgbClr val="4070A0"/>
                </a:solidFill>
                <a:latin typeface="Courier"/>
              </a:rPr>
              <a:t>{</a:t>
            </a:r>
            <a:r>
              <a:rPr>
                <a:latin typeface="Courier"/>
              </a:rPr>
              <a:t>after </a:t>
            </a:r>
            <a:r>
              <a:rPr>
                <a:solidFill>
                  <a:srgbClr val="666666"/>
                </a:solidFill>
                <a:latin typeface="Courier"/>
              </a:rPr>
              <a:t>/</a:t>
            </a:r>
            <a:r>
              <a:rPr>
                <a:latin typeface="Courier"/>
              </a:rPr>
              <a:t> before </a:t>
            </a:r>
            <a:r>
              <a:rPr>
                <a:solidFill>
                  <a:srgbClr val="666666"/>
                </a:solidFill>
                <a:latin typeface="Courier"/>
              </a:rPr>
              <a:t>-</a:t>
            </a:r>
            <a:r>
              <a:rPr>
                <a:latin typeface="Courier"/>
              </a:rPr>
              <a:t> </a:t>
            </a:r>
            <a:r>
              <a:rPr>
                <a:solidFill>
                  <a:srgbClr val="40A070"/>
                </a:solidFill>
                <a:latin typeface="Courier"/>
              </a:rPr>
              <a:t>1</a:t>
            </a:r>
            <a:r>
              <a:rPr>
                <a:solidFill>
                  <a:srgbClr val="4070A0"/>
                </a:solidFill>
                <a:latin typeface="Courier"/>
              </a:rPr>
              <a:t>:+.0%}</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courbe, et la lecture évidente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(admin2 </a:t>
            </a:r>
            <a:r>
              <a:rPr>
                <a:solidFill>
                  <a:srgbClr val="4070A0"/>
                </a:solidFill>
                <a:latin typeface="Courier"/>
              </a:rPr>
              <a:t>==</a:t>
            </a:r>
            <a:r>
              <a:rPr>
                <a:latin typeface="Courier"/>
              </a:rPr>
              <a:t> </a:t>
            </a:r>
            <a:r>
              <a:rPr>
                <a:solidFill>
                  <a:srgbClr val="4070A0"/>
                </a:solidFill>
                <a:latin typeface="Courier"/>
              </a:rPr>
              <a:t>"Saint-Louis-du-Nord"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if_else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"H1"</a:t>
            </a:r>
            <a:r>
              <a:rPr>
                <a:latin typeface="Courier"/>
              </a:rPr>
              <a:t>, </a:t>
            </a:r>
            <a:r>
              <a:rPr>
                <a:solidFill>
                  <a:srgbClr val="4070A0"/>
                </a:solidFill>
                <a:latin typeface="Courier"/>
              </a:rPr>
              <a:t>"H2"</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(half)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per_month =</a:t>
            </a:r>
            <a:r>
              <a:rPr>
                <a:latin typeface="Courier"/>
              </a:rPr>
              <a:t> n </a:t>
            </a:r>
            <a:r>
              <a:rPr>
                <a:solidFill>
                  <a:srgbClr val="4070A0"/>
                </a:solidFill>
                <a:latin typeface="Courier"/>
              </a:rPr>
              <a:t>/</a:t>
            </a:r>
            <a:r>
              <a:rPr>
                <a:latin typeface="Courier"/>
              </a:rPr>
              <a:t> </a:t>
            </a:r>
            <a:r>
              <a:rPr>
                <a:solidFill>
                  <a:srgbClr val="40A070"/>
                </a:solidFill>
                <a:latin typeface="Courier"/>
              </a:rPr>
              <a:t>6</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courbe, et la lecture évidente</a:t>
            </a:r>
          </a:p>
        </p:txBody>
      </p:sp>
      <p:sp>
        <p:nvSpPr>
          <p:cNvPr id="3" name="Content Placeholder 2"/>
          <p:cNvSpPr>
            <a:spLocks noGrp="1"/>
          </p:cNvSpPr>
          <p:nvPr>
            <p:ph idx="1"/>
          </p:nvPr>
        </p:nvSpPr>
        <p:spPr/>
        <p:txBody>
          <a:bodyPr/>
          <a:lstStyle/>
          <a:p>
            <a:pPr lvl="0"/>
            <a:r>
              <a:rPr/>
              <a:t>5,8 dossiers par mois avant juillet, 10,2 après — une hausse de 74 % — tandis qu’aucune autre zone ne bouge de plus de…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compte de dossiers compte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Le compte dépend de</a:t>
                      </a:r>
                    </a:p>
                  </a:txBody>
                  <a:tcPr/>
                </a:tc>
                <a:tc>
                  <a:txBody>
                    <a:bodyPr/>
                    <a:lstStyle/>
                    <a:p>
                      <a:pPr lvl="0" indent="0" marL="0">
                        <a:buNone/>
                      </a:pPr>
                      <a:r>
                        <a:rPr/>
                        <a:t>Ce qui change quand</a:t>
                      </a:r>
                    </a:p>
                  </a:txBody>
                  <a:tcPr/>
                </a:tc>
              </a:tr>
              <a:tr h="0">
                <a:tc>
                  <a:txBody>
                    <a:bodyPr/>
                    <a:lstStyle/>
                    <a:p>
                      <a:pPr lvl="0" indent="0" marL="0">
                        <a:buNone/>
                      </a:pPr>
                      <a:r>
                        <a:rPr b="1"/>
                        <a:t>L’existence d’un service à portée</a:t>
                      </a:r>
                    </a:p>
                  </a:txBody>
                </a:tc>
                <a:tc>
                  <a:txBody>
                    <a:bodyPr/>
                    <a:lstStyle/>
                    <a:p>
                      <a:pPr lvl="0" indent="0" marL="0">
                        <a:buNone/>
                      </a:pPr>
                      <a:r>
                        <a:rPr/>
                        <a:t>L’un ouvre, l’un ferme, une route est coupée</a:t>
                      </a:r>
                    </a:p>
                  </a:txBody>
                </a:tc>
              </a:tr>
              <a:tr h="0">
                <a:tc>
                  <a:txBody>
                    <a:bodyPr/>
                    <a:lstStyle/>
                    <a:p>
                      <a:pPr lvl="0" indent="0" marL="0">
                        <a:buNone/>
                      </a:pPr>
                      <a:r>
                        <a:rPr b="1"/>
                        <a:t>Le fait que les gens le sachent</a:t>
                      </a:r>
                    </a:p>
                  </a:txBody>
                </a:tc>
                <a:tc>
                  <a:txBody>
                    <a:bodyPr/>
                    <a:lstStyle/>
                    <a:p>
                      <a:pPr lvl="0" indent="0" marL="0">
                        <a:buNone/>
                      </a:pPr>
                      <a:r>
                        <a:rPr/>
                        <a:t>Une campagne de sensibilisation a lieu</a:t>
                      </a:r>
                    </a:p>
                  </a:txBody>
                </a:tc>
              </a:tr>
              <a:tr h="0">
                <a:tc>
                  <a:txBody>
                    <a:bodyPr/>
                    <a:lstStyle/>
                    <a:p>
                      <a:pPr lvl="0" indent="0" marL="0">
                        <a:buNone/>
                      </a:pPr>
                      <a:r>
                        <a:rPr b="1"/>
                        <a:t>La disposition à se confier</a:t>
                      </a:r>
                    </a:p>
                  </a:txBody>
                </a:tc>
                <a:tc>
                  <a:txBody>
                    <a:bodyPr/>
                    <a:lstStyle/>
                    <a:p>
                      <a:pPr lvl="0" indent="0" marL="0">
                        <a:buNone/>
                      </a:pPr>
                      <a:r>
                        <a:rPr/>
                        <a:t>La confiance monte ou baisse ; une mauvaise expérience circule</a:t>
                      </a:r>
                    </a:p>
                  </a:txBody>
                </a:tc>
              </a:tr>
              <a:tr h="0">
                <a:tc>
                  <a:txBody>
                    <a:bodyPr/>
                    <a:lstStyle/>
                    <a:p>
                      <a:pPr lvl="0" indent="0" marL="0">
                        <a:buNone/>
                      </a:pPr>
                      <a:r>
                        <a:rPr b="1"/>
                        <a:t>Le fait que quelqu’un ouvre un dossier</a:t>
                      </a:r>
                    </a:p>
                  </a:txBody>
                </a:tc>
                <a:tc>
                  <a:txBody>
                    <a:bodyPr/>
                    <a:lstStyle/>
                    <a:p>
                      <a:pPr lvl="0" indent="0" marL="0">
                        <a:buNone/>
                      </a:pPr>
                      <a:r>
                        <a:rPr/>
                        <a:t>Effectifs, charge de travail, pratique de référencement</a:t>
                      </a:r>
                    </a:p>
                  </a:txBody>
                </a:tc>
              </a:tr>
              <a:tr h="0">
                <a:tc>
                  <a:txBody>
                    <a:bodyPr/>
                    <a:lstStyle/>
                    <a:p>
                      <a:pPr lvl="0" indent="0" marL="0">
                        <a:buNone/>
                      </a:pPr>
                      <a:r>
                        <a:rPr/>
                        <a:t>L’incidence dans la population</a:t>
                      </a:r>
                    </a:p>
                  </a:txBody>
                </a:tc>
                <a:tc>
                  <a:txBody>
                    <a:bodyPr/>
                    <a:lstStyle/>
                    <a:p>
                      <a:pPr lvl="0" indent="0" marL="0">
                        <a:buNone/>
                      </a:pPr>
                      <a:r>
                        <a:rPr/>
                        <a:t>—</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compte de dossiers compte</a:t>
            </a:r>
          </a:p>
        </p:txBody>
      </p:sp>
      <p:sp>
        <p:nvSpPr>
          <p:cNvPr id="3" name="Content Placeholder 2"/>
          <p:cNvSpPr>
            <a:spLocks noGrp="1"/>
          </p:cNvSpPr>
          <p:nvPr>
            <p:ph idx="1"/>
          </p:nvPr>
        </p:nvSpPr>
        <p:spPr/>
        <p:txBody>
          <a:bodyPr/>
          <a:lstStyle/>
          <a:p>
            <a:pPr lvl="0"/>
            <a:r>
              <a:rPr/>
              <a:t>Les quatre premières ont bougé à Saint-Louis-du-Nord en juillet, parce qu’un service a ouvert — La cinquième n’est pas…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compte de dossiers compte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"Case count = incidence x reporting rate x service availability x recording"</a:t>
            </a:r>
            <a:r>
              <a:rPr>
                <a:latin typeface="Courier"/>
              </a:rPr>
              <a:t>)</a:t>
            </a:r>
            <a:br/>
            <a:r>
              <a:rPr>
                <a:solidFill>
                  <a:srgbClr val="008000"/>
                </a:solidFill>
                <a:latin typeface="Courier"/>
              </a:rPr>
              <a:t>print</a:t>
            </a:r>
            <a:r>
              <a:rPr>
                <a:latin typeface="Courier"/>
              </a:rPr>
              <a:t>(</a:t>
            </a:r>
            <a:r>
              <a:rPr>
                <a:solidFill>
                  <a:srgbClr val="4070A0"/>
                </a:solidFill>
                <a:latin typeface="Courier"/>
              </a:rPr>
              <a:t>"A change in the product does not tell you which factor moved."</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qu’un compte de dossiers compte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equation, five unknowns, one observation.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a:t>
            </a:r>
          </a:p>
        </p:txBody>
      </p:sp>
      <p:sp>
        <p:nvSpPr>
          <p:cNvPr id="3" name="Content Placeholder 2"/>
          <p:cNvSpPr>
            <a:spLocks noGrp="1"/>
          </p:cNvSpPr>
          <p:nvPr>
            <p:ph idx="1"/>
          </p:nvPr>
        </p:nvSpPr>
        <p:spPr/>
        <p:txBody>
          <a:bodyPr/>
          <a:lstStyle/>
          <a:p>
            <a:pPr lvl="0"/>
            <a:r>
              <a:rPr/>
              <a:t>Quelque chose a-t-il changé dans le service ? — L’indice le plus fort et le moins statistique</a:t>
            </a:r>
          </a:p>
          <a:p>
            <a:pPr lvl="0"/>
            <a:r>
              <a:rPr/>
              <a:t>La composition a-t-elle changé ? — La part de protection générale à Saint-Louis-du-Nord passe de 31,4 % à 41,0 % tandis…</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mix(frame):</a:t>
            </a:r>
            <a:br/>
            <a:r>
              <a:rPr>
                <a:latin typeface="Courier"/>
              </a:rPr>
              <a:t>    </a:t>
            </a:r>
            <a:r>
              <a:rPr b="1">
                <a:solidFill>
                  <a:srgbClr val="007020"/>
                </a:solidFill>
                <a:latin typeface="Courier"/>
              </a:rPr>
              <a:t>return</a:t>
            </a:r>
            <a:r>
              <a:rPr>
                <a:latin typeface="Courier"/>
              </a:rPr>
              <a:t> frame[</a:t>
            </a:r>
            <a:r>
              <a:rPr>
                <a:solidFill>
                  <a:srgbClr val="4070A0"/>
                </a:solidFill>
                <a:latin typeface="Courier"/>
              </a:rPr>
              <a:t>"case_category"</a:t>
            </a:r>
            <a:r>
              <a:rPr>
                <a:latin typeface="Courier"/>
              </a:rPr>
              <a:t>].value_counts(normalize</a:t>
            </a:r>
            <a:r>
              <a:rPr>
                <a:solidFill>
                  <a:srgbClr val="666666"/>
                </a:solidFill>
                <a:latin typeface="Courier"/>
              </a:rPr>
              <a:t>=</a:t>
            </a:r>
            <a:r>
              <a:rPr>
                <a:solidFill>
                  <a:srgbClr val="19177C"/>
                </a:solidFill>
                <a:latin typeface="Courier"/>
              </a:rPr>
              <a:t>True</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br/>
            <a:br/>
            <a:r>
              <a:rPr>
                <a:solidFill>
                  <a:srgbClr val="008000"/>
                </a:solidFill>
                <a:latin typeface="Courier"/>
              </a:rPr>
              <a:t>print</a:t>
            </a:r>
            <a:r>
              <a:rPr>
                <a:latin typeface="Courier"/>
              </a:rPr>
              <a:t>(</a:t>
            </a:r>
            <a:r>
              <a:rPr>
                <a:solidFill>
                  <a:srgbClr val="4070A0"/>
                </a:solidFill>
                <a:latin typeface="Courier"/>
              </a:rPr>
              <a:t>"before July:"</a:t>
            </a:r>
            <a:r>
              <a:rPr>
                <a:latin typeface="Courier"/>
              </a:rPr>
              <a:t>, mix(area[month </a:t>
            </a:r>
            <a:r>
              <a:rPr>
                <a:solidFill>
                  <a:srgbClr val="666666"/>
                </a:solidFill>
                <a:latin typeface="Courier"/>
              </a:rPr>
              <a:t>&lt;=</a:t>
            </a:r>
            <a:r>
              <a:rPr>
                <a:latin typeface="Courier"/>
              </a:rPr>
              <a:t> </a:t>
            </a:r>
            <a:r>
              <a:rPr>
                <a:solidFill>
                  <a:srgbClr val="40A070"/>
                </a:solidFill>
                <a:latin typeface="Courier"/>
              </a:rPr>
              <a:t>6</a:t>
            </a:r>
            <a:r>
              <a:rPr>
                <a:latin typeface="Courier"/>
              </a:rPr>
              <a:t>]).to_dict())</a:t>
            </a:r>
            <a:br/>
            <a:r>
              <a:rPr>
                <a:solidFill>
                  <a:srgbClr val="008000"/>
                </a:solidFill>
                <a:latin typeface="Courier"/>
              </a:rPr>
              <a:t>print</a:t>
            </a:r>
            <a:r>
              <a:rPr>
                <a:latin typeface="Courier"/>
              </a:rPr>
              <a:t>(</a:t>
            </a:r>
            <a:r>
              <a:rPr>
                <a:solidFill>
                  <a:srgbClr val="4070A0"/>
                </a:solidFill>
                <a:latin typeface="Courier"/>
              </a:rPr>
              <a:t>"after July: "</a:t>
            </a:r>
            <a:r>
              <a:rPr>
                <a:latin typeface="Courier"/>
              </a:rPr>
              <a:t>, mix(area[month </a:t>
            </a:r>
            <a:r>
              <a:rPr>
                <a:solidFill>
                  <a:srgbClr val="666666"/>
                </a:solidFill>
                <a:latin typeface="Courier"/>
              </a:rPr>
              <a:t>&gt;=</a:t>
            </a:r>
            <a:r>
              <a:rPr>
                <a:latin typeface="Courier"/>
              </a:rPr>
              <a:t> </a:t>
            </a:r>
            <a:r>
              <a:rPr>
                <a:solidFill>
                  <a:srgbClr val="40A070"/>
                </a:solidFill>
                <a:latin typeface="Courier"/>
              </a:rPr>
              <a:t>7</a:t>
            </a:r>
            <a:r>
              <a:rPr>
                <a:latin typeface="Courier"/>
              </a:rPr>
              <a:t>]).to_dict())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(admin2 </a:t>
            </a:r>
            <a:r>
              <a:rPr>
                <a:solidFill>
                  <a:srgbClr val="4070A0"/>
                </a:solidFill>
                <a:latin typeface="Courier"/>
              </a:rPr>
              <a:t>==</a:t>
            </a:r>
            <a:r>
              <a:rPr>
                <a:latin typeface="Courier"/>
              </a:rPr>
              <a:t> </a:t>
            </a:r>
            <a:r>
              <a:rPr>
                <a:solidFill>
                  <a:srgbClr val="4070A0"/>
                </a:solidFill>
                <a:latin typeface="Courier"/>
              </a:rPr>
              <a:t>"Saint-Louis-du-Nord"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if_else</a:t>
            </a:r>
            <a:r>
              <a:rPr>
                <a:latin typeface="Courier"/>
              </a:rPr>
              <a:t>(</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&lt;=</a:t>
            </a:r>
            <a:r>
              <a:rPr>
                <a:latin typeface="Courier"/>
              </a:rPr>
              <a:t> </a:t>
            </a:r>
            <a:r>
              <a:rPr>
                <a:solidFill>
                  <a:srgbClr val="40A070"/>
                </a:solidFill>
                <a:latin typeface="Courier"/>
              </a:rPr>
              <a:t>6</a:t>
            </a:r>
            <a:r>
              <a:rPr>
                <a:latin typeface="Courier"/>
              </a:rPr>
              <a:t>, </a:t>
            </a:r>
            <a:r>
              <a:rPr>
                <a:solidFill>
                  <a:srgbClr val="4070A0"/>
                </a:solidFill>
                <a:latin typeface="Courier"/>
              </a:rPr>
              <a:t>"H1"</a:t>
            </a:r>
            <a:r>
              <a:rPr>
                <a:latin typeface="Courier"/>
              </a:rPr>
              <a:t>, </a:t>
            </a:r>
            <a:r>
              <a:rPr>
                <a:solidFill>
                  <a:srgbClr val="4070A0"/>
                </a:solidFill>
                <a:latin typeface="Courier"/>
              </a:rPr>
              <a:t>"H2"</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(half, case_category)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half)</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a:t>
            </a:r>
          </a:p>
        </p:txBody>
      </p:sp>
      <p:sp>
        <p:nvSpPr>
          <p:cNvPr id="3" name="Content Placeholder 2"/>
          <p:cNvSpPr>
            <a:spLocks noGrp="1"/>
          </p:cNvSpPr>
          <p:nvPr>
            <p:ph idx="1"/>
          </p:nvPr>
        </p:nvSpPr>
        <p:spPr/>
        <p:txBody>
          <a:bodyPr/>
          <a:lstStyle/>
          <a:p>
            <a:pPr lvl="0"/>
            <a:r>
              <a:rPr/>
              <a:t>Les autres zones ont-elles bougé ? — Une hausse confinée à une zone avec une explication administrative est un effet de…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 — En Python</a:t>
            </a:r>
          </a:p>
        </p:txBody>
      </p:sp>
      <p:sp>
        <p:nvSpPr>
          <p:cNvPr id="3" name="Content Placeholder 2"/>
          <p:cNvSpPr>
            <a:spLocks noGrp="1"/>
          </p:cNvSpPr>
          <p:nvPr>
            <p:ph idx="1"/>
          </p:nvPr>
        </p:nvSpPr>
        <p:spPr/>
        <p:txBody>
          <a:bodyPr/>
          <a:lstStyle/>
          <a:p>
            <a:pPr lvl="0" indent="0">
              <a:buNone/>
            </a:pPr>
            <a:r>
              <a:rPr>
                <a:latin typeface="Courier"/>
              </a:rPr>
              <a:t>halves </a:t>
            </a:r>
            <a:r>
              <a:rPr>
                <a:solidFill>
                  <a:srgbClr val="666666"/>
                </a:solidFill>
                <a:latin typeface="Courier"/>
              </a:rPr>
              <a:t>=</a:t>
            </a:r>
            <a:r>
              <a:rPr>
                <a:latin typeface="Courier"/>
              </a:rPr>
              <a:t> cases.assign(half</a:t>
            </a:r>
            <a:r>
              <a:rPr>
                <a:solidFill>
                  <a:srgbClr val="666666"/>
                </a:solidFill>
                <a:latin typeface="Courier"/>
              </a:rPr>
              <a:t>=</a:t>
            </a:r>
            <a:r>
              <a:rPr>
                <a:latin typeface="Courier"/>
              </a:rPr>
              <a:t>(cases[</a:t>
            </a:r>
            <a:r>
              <a:rPr>
                <a:solidFill>
                  <a:srgbClr val="4070A0"/>
                </a:solidFill>
                <a:latin typeface="Courier"/>
              </a:rPr>
              <a:t>"opened_month"</a:t>
            </a:r>
            <a:r>
              <a:rPr>
                <a:latin typeface="Courier"/>
              </a:rPr>
              <a:t>].</a:t>
            </a:r>
            <a:r>
              <a:rPr>
                <a:solidFill>
                  <a:srgbClr val="008000"/>
                </a:solidFill>
                <a:latin typeface="Courier"/>
              </a:rPr>
              <a:t>str</a:t>
            </a:r>
            <a:r>
              <a:rPr>
                <a:latin typeface="Courier"/>
              </a:rPr>
              <a:t>[</a:t>
            </a:r>
            <a:r>
              <a:rPr>
                <a:solidFill>
                  <a:srgbClr val="40A070"/>
                </a:solidFill>
                <a:latin typeface="Courier"/>
              </a:rPr>
              <a:t>5</a:t>
            </a:r>
            <a:r>
              <a:rPr>
                <a:latin typeface="Courier"/>
              </a:rPr>
              <a:t>:].astype(</a:t>
            </a:r>
            <a:r>
              <a:rPr>
                <a:solidFill>
                  <a:srgbClr val="008000"/>
                </a:solidFill>
                <a:latin typeface="Courier"/>
              </a:rPr>
              <a:t>int</a:t>
            </a:r>
            <a:r>
              <a:rPr>
                <a:latin typeface="Courier"/>
              </a:rPr>
              <a:t>) </a:t>
            </a:r>
            <a:r>
              <a:rPr>
                <a:solidFill>
                  <a:srgbClr val="666666"/>
                </a:solidFill>
                <a:latin typeface="Courier"/>
              </a:rPr>
              <a:t>&gt;</a:t>
            </a:r>
            <a:r>
              <a:rPr>
                <a:latin typeface="Courier"/>
              </a:rPr>
              <a:t> </a:t>
            </a:r>
            <a:r>
              <a:rPr>
                <a:solidFill>
                  <a:srgbClr val="40A070"/>
                </a:solidFill>
                <a:latin typeface="Courier"/>
              </a:rPr>
              <a:t>6</a:t>
            </a:r>
            <a:r>
              <a:rPr>
                <a:latin typeface="Courier"/>
              </a:rPr>
              <a:t>))</a:t>
            </a:r>
            <a:br/>
            <a:r>
              <a:rPr>
                <a:latin typeface="Courier"/>
              </a:rPr>
              <a:t>shift </a:t>
            </a:r>
            <a:r>
              <a:rPr>
                <a:solidFill>
                  <a:srgbClr val="666666"/>
                </a:solidFill>
                <a:latin typeface="Courier"/>
              </a:rPr>
              <a:t>=</a:t>
            </a:r>
            <a:r>
              <a:rPr>
                <a:latin typeface="Courier"/>
              </a:rPr>
              <a:t> halves.groupby([</a:t>
            </a:r>
            <a:r>
              <a:rPr>
                <a:solidFill>
                  <a:srgbClr val="4070A0"/>
                </a:solidFill>
                <a:latin typeface="Courier"/>
              </a:rPr>
              <a:t>"admin2"</a:t>
            </a:r>
            <a:r>
              <a:rPr>
                <a:latin typeface="Courier"/>
              </a:rPr>
              <a:t>, </a:t>
            </a:r>
            <a:r>
              <a:rPr>
                <a:solidFill>
                  <a:srgbClr val="4070A0"/>
                </a:solidFill>
                <a:latin typeface="Courier"/>
              </a:rPr>
              <a:t>"half"</a:t>
            </a:r>
            <a:r>
              <a:rPr>
                <a:latin typeface="Courier"/>
              </a:rPr>
              <a:t>]).size().unstack()</a:t>
            </a:r>
            <a:br/>
            <a:r>
              <a:rPr>
                <a:latin typeface="Courier"/>
              </a:rPr>
              <a:t>shift[</a:t>
            </a:r>
            <a:r>
              <a:rPr>
                <a:solidFill>
                  <a:srgbClr val="4070A0"/>
                </a:solidFill>
                <a:latin typeface="Courier"/>
              </a:rPr>
              <a:t>"change"</a:t>
            </a:r>
            <a:r>
              <a:rPr>
                <a:latin typeface="Courier"/>
              </a:rPr>
              <a:t>] </a:t>
            </a:r>
            <a:r>
              <a:rPr>
                <a:solidFill>
                  <a:srgbClr val="666666"/>
                </a:solidFill>
                <a:latin typeface="Courier"/>
              </a:rPr>
              <a:t>=</a:t>
            </a:r>
            <a:r>
              <a:rPr>
                <a:latin typeface="Courier"/>
              </a:rPr>
              <a:t> shift[</a:t>
            </a:r>
            <a:r>
              <a:rPr>
                <a:solidFill>
                  <a:srgbClr val="19177C"/>
                </a:solidFill>
                <a:latin typeface="Courier"/>
              </a:rPr>
              <a:t>True</a:t>
            </a:r>
            <a:r>
              <a:rPr>
                <a:latin typeface="Courier"/>
              </a:rPr>
              <a:t>] </a:t>
            </a:r>
            <a:r>
              <a:rPr>
                <a:solidFill>
                  <a:srgbClr val="666666"/>
                </a:solidFill>
                <a:latin typeface="Courier"/>
              </a:rPr>
              <a:t>/</a:t>
            </a:r>
            <a:r>
              <a:rPr>
                <a:latin typeface="Courier"/>
              </a:rPr>
              <a:t> shift[</a:t>
            </a:r>
            <a:r>
              <a:rPr>
                <a:solidFill>
                  <a:srgbClr val="19177C"/>
                </a:solidFill>
                <a:latin typeface="Courier"/>
              </a:rPr>
              <a:t>False</a:t>
            </a:r>
            <a:r>
              <a:rPr>
                <a:latin typeface="Courier"/>
              </a:rPr>
              <a:t>] </a:t>
            </a:r>
            <a:r>
              <a:rPr>
                <a:solidFill>
                  <a:srgbClr val="666666"/>
                </a:solidFill>
                <a:latin typeface="Courier"/>
              </a:rPr>
              <a:t>-</a:t>
            </a:r>
            <a:r>
              <a:rPr>
                <a:latin typeface="Courier"/>
              </a:rPr>
              <a:t> </a:t>
            </a:r>
            <a:r>
              <a:rPr>
                <a:solidFill>
                  <a:srgbClr val="40A070"/>
                </a:solidFill>
                <a:latin typeface="Courier"/>
              </a:rPr>
              <a:t>1</a:t>
            </a:r>
            <a:br/>
            <a:r>
              <a:rPr>
                <a:solidFill>
                  <a:srgbClr val="008000"/>
                </a:solidFill>
                <a:latin typeface="Courier"/>
              </a:rPr>
              <a:t>print</a:t>
            </a:r>
            <a:r>
              <a:rPr>
                <a:latin typeface="Courier"/>
              </a:rPr>
              <a:t>((shift[</a:t>
            </a:r>
            <a:r>
              <a:rPr>
                <a:solidFill>
                  <a:srgbClr val="4070A0"/>
                </a:solidFill>
                <a:latin typeface="Courier"/>
              </a:rPr>
              <a:t>"change"</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).sort_values())</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 — En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mutate</a:t>
            </a:r>
            <a:r>
              <a:rPr>
                <a:latin typeface="Courier"/>
              </a:rPr>
              <a:t>(</a:t>
            </a:r>
            <a:r>
              <a:rPr>
                <a:solidFill>
                  <a:srgbClr val="7D9029"/>
                </a:solidFill>
                <a:latin typeface="Courier"/>
              </a:rPr>
              <a:t>half =</a:t>
            </a:r>
            <a:r>
              <a:rPr>
                <a:latin typeface="Courier"/>
              </a:rPr>
              <a:t> </a:t>
            </a:r>
            <a:r>
              <a:rPr>
                <a:solidFill>
                  <a:srgbClr val="06287E"/>
                </a:solidFill>
                <a:latin typeface="Courier"/>
              </a:rPr>
              <a:t>as.integer</a:t>
            </a:r>
            <a:r>
              <a:rPr>
                <a:latin typeface="Courier"/>
              </a:rPr>
              <a:t>(</a:t>
            </a:r>
            <a:r>
              <a:rPr>
                <a:solidFill>
                  <a:srgbClr val="06287E"/>
                </a:solidFill>
                <a:latin typeface="Courier"/>
              </a:rPr>
              <a:t>substr</a:t>
            </a:r>
            <a:r>
              <a:rPr>
                <a:latin typeface="Courier"/>
              </a:rPr>
              <a:t>(opened_month, </a:t>
            </a:r>
            <a:r>
              <a:rPr>
                <a:solidFill>
                  <a:srgbClr val="40A070"/>
                </a:solidFill>
                <a:latin typeface="Courier"/>
              </a:rPr>
              <a:t>6</a:t>
            </a:r>
            <a:r>
              <a:rPr>
                <a:latin typeface="Courier"/>
              </a:rPr>
              <a:t>, </a:t>
            </a:r>
            <a:r>
              <a:rPr>
                <a:solidFill>
                  <a:srgbClr val="40A070"/>
                </a:solidFill>
                <a:latin typeface="Courier"/>
              </a:rPr>
              <a:t>7</a:t>
            </a:r>
            <a:r>
              <a:rPr>
                <a:latin typeface="Courier"/>
              </a:rPr>
              <a:t>)) </a:t>
            </a:r>
            <a:r>
              <a:rPr>
                <a:solidFill>
                  <a:srgbClr val="4070A0"/>
                </a:solidFill>
                <a:latin typeface="Courier"/>
              </a:rPr>
              <a:t>&gt;</a:t>
            </a:r>
            <a:r>
              <a:rPr>
                <a:latin typeface="Courier"/>
              </a:rPr>
              <a:t> </a:t>
            </a:r>
            <a:r>
              <a:rPr>
                <a:solidFill>
                  <a:srgbClr val="40A070"/>
                </a:solidFill>
                <a:latin typeface="Courier"/>
              </a:rPr>
              <a:t>6</a:t>
            </a:r>
            <a:r>
              <a:rPr>
                <a:latin typeface="Courier"/>
              </a:rPr>
              <a:t>) </a:t>
            </a:r>
            <a:r>
              <a:rPr>
                <a:solidFill>
                  <a:srgbClr val="4070A0"/>
                </a:solidFill>
                <a:latin typeface="Courier"/>
              </a:rPr>
              <a:t>|&gt;</a:t>
            </a:r>
            <a:br/>
            <a:r>
              <a:rPr>
                <a:latin typeface="Courier"/>
              </a:rPr>
              <a:t>  </a:t>
            </a:r>
            <a:r>
              <a:rPr>
                <a:solidFill>
                  <a:srgbClr val="06287E"/>
                </a:solidFill>
                <a:latin typeface="Courier"/>
              </a:rPr>
              <a:t>count</a:t>
            </a:r>
            <a:r>
              <a:rPr>
                <a:latin typeface="Courier"/>
              </a:rPr>
              <a:t>(admin2, half) </a:t>
            </a:r>
            <a:r>
              <a:rPr>
                <a:solidFill>
                  <a:srgbClr val="4070A0"/>
                </a:solidFill>
                <a:latin typeface="Courier"/>
              </a:rPr>
              <a:t>|&gt;</a:t>
            </a: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half, </a:t>
            </a:r>
            <a:r>
              <a:rPr>
                <a:solidFill>
                  <a:srgbClr val="7D9029"/>
                </a:solidFill>
                <a:latin typeface="Courier"/>
              </a:rPr>
              <a:t>values_from =</a:t>
            </a:r>
            <a:r>
              <a:rPr>
                <a:latin typeface="Courier"/>
              </a:rPr>
              <a:t> n)</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test qui les distingue</a:t>
            </a:r>
          </a:p>
        </p:txBody>
      </p:sp>
      <p:sp>
        <p:nvSpPr>
          <p:cNvPr id="3" name="Content Placeholder 2"/>
          <p:cNvSpPr>
            <a:spLocks noGrp="1"/>
          </p:cNvSpPr>
          <p:nvPr>
            <p:ph idx="1"/>
          </p:nvPr>
        </p:nvSpPr>
        <p:spPr/>
        <p:txBody>
          <a:bodyPr/>
          <a:lstStyle/>
          <a:p>
            <a:pPr lvl="0"/>
            <a:r>
              <a:rPr/>
              <a:t>Une zone à +74,3 % ; les cinq autres entre −9,4 % et +11,3 % — Une seule zone bougeant sept fois plus que la plus large…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Dites-le dans le rapport, dans la phrase à côté du nombre — Exemple</a:t>
            </a:r>
          </a:p>
        </p:txBody>
      </p:sp>
      <p:sp>
        <p:nvSpPr>
          <p:cNvPr id="3" name="Content Placeholder 2"/>
          <p:cNvSpPr>
            <a:spLocks noGrp="1"/>
          </p:cNvSpPr>
          <p:nvPr>
            <p:ph idx="1"/>
          </p:nvPr>
        </p:nvSpPr>
        <p:spPr/>
        <p:txBody>
          <a:bodyPr/>
          <a:lstStyle/>
          <a:p>
            <a:pPr lvl="0" indent="0">
              <a:buNone/>
            </a:pPr>
            <a:r>
              <a:rPr>
                <a:latin typeface="Courier"/>
              </a:rPr>
              <a:t>Cases opened, Saint-Louis-du-Nord
  Jan-Jun    35 cases    5.8 per month
  Jul-Dec    61 cases   10.2 per month   +74%
  A case management service opened in the area in July. This figure measures
  the number of people who reached a service and disclosed; it is not a
  measure of the number of incidents. The rise is consistent with improved
  access and cannot be read as a rise in violence.
  The other five areas moved between -9% and +11% over the same period.</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Dites-le dans le rapport, dans la phrase à côté du nombre</a:t>
            </a:r>
          </a:p>
        </p:txBody>
      </p:sp>
      <p:sp>
        <p:nvSpPr>
          <p:cNvPr id="3" name="Content Placeholder 2"/>
          <p:cNvSpPr>
            <a:spLocks noGrp="1"/>
          </p:cNvSpPr>
          <p:nvPr>
            <p:ph idx="1"/>
          </p:nvPr>
        </p:nvSpPr>
        <p:spPr/>
        <p:txBody>
          <a:bodyPr/>
          <a:lstStyle/>
          <a:p>
            <a:pPr lvl="0"/>
            <a:r>
              <a:rPr/>
              <a:t>L’avertissement va à côté du nombre, non en note de bas de page — Une courbe de dossiers de protection sans cette…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conséquence que l’on manque — En Python</a:t>
            </a:r>
          </a:p>
        </p:txBody>
      </p:sp>
      <p:sp>
        <p:nvSpPr>
          <p:cNvPr id="3" name="Content Placeholder 2"/>
          <p:cNvSpPr>
            <a:spLocks noGrp="1"/>
          </p:cNvSpPr>
          <p:nvPr>
            <p:ph idx="1"/>
          </p:nvPr>
        </p:nvSpPr>
        <p:spPr/>
        <p:txBody>
          <a:bodyPr/>
          <a:lstStyle/>
          <a:p>
            <a:pPr lvl="0" indent="0">
              <a:buNone/>
            </a:pPr>
            <a:r>
              <a:rPr>
                <a:latin typeface="Courier"/>
              </a:rPr>
              <a:t>outcomes </a:t>
            </a:r>
            <a:r>
              <a:rPr>
                <a:solidFill>
                  <a:srgbClr val="666666"/>
                </a:solidFill>
                <a:latin typeface="Courier"/>
              </a:rPr>
              <a:t>=</a:t>
            </a:r>
            <a:r>
              <a:rPr>
                <a:latin typeface="Courier"/>
              </a:rPr>
              <a:t> pd.DataFrame({</a:t>
            </a:r>
            <a:br/>
            <a:r>
              <a:rPr>
                <a:latin typeface="Courier"/>
              </a:rPr>
              <a:t>    </a:t>
            </a:r>
            <a:r>
              <a:rPr>
                <a:solidFill>
                  <a:srgbClr val="4070A0"/>
                </a:solidFill>
                <a:latin typeface="Courier"/>
              </a:rPr>
              <a:t>"observation"</a:t>
            </a:r>
            <a:r>
              <a:rPr>
                <a:latin typeface="Courier"/>
              </a:rPr>
              <a:t>: [</a:t>
            </a:r>
            <a:r>
              <a:rPr>
                <a:solidFill>
                  <a:srgbClr val="4070A0"/>
                </a:solidFill>
                <a:latin typeface="Courier"/>
              </a:rPr>
              <a:t>"cases rise"</a:t>
            </a:r>
            <a:r>
              <a:rPr>
                <a:latin typeface="Courier"/>
              </a:rPr>
              <a:t>, </a:t>
            </a:r>
            <a:r>
              <a:rPr>
                <a:solidFill>
                  <a:srgbClr val="4070A0"/>
                </a:solidFill>
                <a:latin typeface="Courier"/>
              </a:rPr>
              <a:t>"cases fall"</a:t>
            </a:r>
            <a:r>
              <a:rPr>
                <a:latin typeface="Courier"/>
              </a:rPr>
              <a:t>],</a:t>
            </a:r>
            <a:br/>
            <a:r>
              <a:rPr>
                <a:latin typeface="Courier"/>
              </a:rPr>
              <a:t>    </a:t>
            </a:r>
            <a:r>
              <a:rPr>
                <a:solidFill>
                  <a:srgbClr val="4070A0"/>
                </a:solidFill>
                <a:latin typeface="Courier"/>
              </a:rPr>
              <a:t>"good reading"</a:t>
            </a:r>
            <a:r>
              <a:rPr>
                <a:latin typeface="Courier"/>
              </a:rPr>
              <a:t>: [</a:t>
            </a:r>
            <a:r>
              <a:rPr>
                <a:solidFill>
                  <a:srgbClr val="4070A0"/>
                </a:solidFill>
                <a:latin typeface="Courier"/>
              </a:rPr>
              <a:t>"outreach and access improved"</a:t>
            </a:r>
            <a:r>
              <a:rPr>
                <a:latin typeface="Courier"/>
              </a:rPr>
              <a:t>,</a:t>
            </a:r>
            <a:br/>
            <a:r>
              <a:rPr>
                <a:latin typeface="Courier"/>
              </a:rPr>
              <a:t>                     </a:t>
            </a:r>
            <a:r>
              <a:rPr>
                <a:solidFill>
                  <a:srgbClr val="4070A0"/>
                </a:solidFill>
                <a:latin typeface="Courier"/>
              </a:rPr>
              <a:t>"incidents fell"</a:t>
            </a:r>
            <a:r>
              <a:rPr>
                <a:latin typeface="Courier"/>
              </a:rPr>
              <a:t>],</a:t>
            </a:r>
            <a:br/>
            <a:r>
              <a:rPr>
                <a:latin typeface="Courier"/>
              </a:rPr>
              <a:t>    </a:t>
            </a:r>
            <a:r>
              <a:rPr>
                <a:solidFill>
                  <a:srgbClr val="4070A0"/>
                </a:solidFill>
                <a:latin typeface="Courier"/>
              </a:rPr>
              <a:t>"bad reading"</a:t>
            </a:r>
            <a:r>
              <a:rPr>
                <a:latin typeface="Courier"/>
              </a:rPr>
              <a:t>: [</a:t>
            </a:r>
            <a:r>
              <a:rPr>
                <a:solidFill>
                  <a:srgbClr val="4070A0"/>
                </a:solidFill>
                <a:latin typeface="Courier"/>
              </a:rPr>
              <a:t>"violence increased"</a:t>
            </a:r>
            <a:r>
              <a:rPr>
                <a:latin typeface="Courier"/>
              </a:rPr>
              <a:t>,</a:t>
            </a:r>
            <a:br/>
            <a:r>
              <a:rPr>
                <a:latin typeface="Courier"/>
              </a:rPr>
              <a:t>                    </a:t>
            </a:r>
            <a:r>
              <a:rPr>
                <a:solidFill>
                  <a:srgbClr val="4070A0"/>
                </a:solidFill>
                <a:latin typeface="Courier"/>
              </a:rPr>
              <a:t>"service became unreachable, or trust was lost"</a:t>
            </a:r>
            <a:r>
              <a:rPr>
                <a:latin typeface="Courier"/>
              </a:rPr>
              <a:t>],</a:t>
            </a:r>
            <a:br/>
            <a:r>
              <a:rPr>
                <a:latin typeface="Courier"/>
              </a:rPr>
              <a:t>})</a:t>
            </a:r>
            <a:br/>
            <a:r>
              <a:rPr>
                <a:solidFill>
                  <a:srgbClr val="008000"/>
                </a:solidFill>
                <a:latin typeface="Courier"/>
              </a:rPr>
              <a:t>print</a:t>
            </a:r>
            <a:r>
              <a:rPr>
                <a:latin typeface="Courier"/>
              </a:rPr>
              <a:t>(outcomes)</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conséquence que l’on manque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same number supports opposite conclusions. The context decides.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conséquence que l’on manque</a:t>
            </a:r>
          </a:p>
        </p:txBody>
      </p:sp>
      <p:sp>
        <p:nvSpPr>
          <p:cNvPr id="3" name="Content Placeholder 2"/>
          <p:cNvSpPr>
            <a:spLocks noGrp="1"/>
          </p:cNvSpPr>
          <p:nvPr>
            <p:ph idx="1"/>
          </p:nvPr>
        </p:nvSpPr>
        <p:spPr/>
        <p:txBody>
          <a:bodyPr/>
          <a:lstStyle/>
          <a:p>
            <a:pPr lvl="0"/>
            <a:r>
              <a:rPr/>
              <a:t>Un programme de protection ne peut donc pas employer le volume de dossiers comme indicateur de performance dans un sens…</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réellement la prévalence</a:t>
            </a:r>
          </a:p>
        </p:txBody>
      </p:sp>
      <p:sp>
        <p:nvSpPr>
          <p:cNvPr id="3" name="Content Placeholder 2"/>
          <p:cNvSpPr>
            <a:spLocks noGrp="1"/>
          </p:cNvSpPr>
          <p:nvPr>
            <p:ph idx="1"/>
          </p:nvPr>
        </p:nvSpPr>
        <p:spPr/>
        <p:txBody>
          <a:bodyPr/>
          <a:lstStyle/>
          <a:p>
            <a:pPr lvl="0"/>
            <a:r>
              <a:rPr/>
              <a:t>Des enquêtes de prévalence en population — conçues pour cela, avec une formation spécialisée des enquêteurs et des…</a:t>
            </a:r>
          </a:p>
          <a:p>
            <a:pPr lvl="0"/>
            <a:r>
              <a:rPr/>
              <a:t>Jamais de données de service — à quelque niveau de sophistication que ce soit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réellement la prévalence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"Question: how many women in this district experienced violence this year?"</a:t>
            </a:r>
            <a:r>
              <a:rPr>
                <a:latin typeface="Courier"/>
              </a:rPr>
              <a:t>)</a:t>
            </a:r>
            <a:br/>
            <a:r>
              <a:rPr>
                <a:solidFill>
                  <a:srgbClr val="008000"/>
                </a:solidFill>
                <a:latin typeface="Courier"/>
              </a:rPr>
              <a:t>print</a:t>
            </a:r>
            <a:r>
              <a:rPr>
                <a:latin typeface="Courier"/>
              </a:rPr>
              <a:t>(</a:t>
            </a:r>
            <a:r>
              <a:rPr>
                <a:solidFill>
                  <a:srgbClr val="4070A0"/>
                </a:solidFill>
                <a:latin typeface="Courier"/>
              </a:rPr>
              <a:t>"Answerable from this dataset: no"</a:t>
            </a:r>
            <a:r>
              <a:rPr>
                <a:latin typeface="Courier"/>
              </a:rPr>
              <a:t>)</a:t>
            </a:r>
            <a:br/>
            <a:r>
              <a:rPr>
                <a:solidFill>
                  <a:srgbClr val="008000"/>
                </a:solidFill>
                <a:latin typeface="Courier"/>
              </a:rPr>
              <a:t>print</a:t>
            </a:r>
            <a:r>
              <a:rPr>
                <a:latin typeface="Courier"/>
              </a:rPr>
              <a:t>(</a:t>
            </a:r>
            <a:r>
              <a:rPr>
                <a:solidFill>
                  <a:srgbClr val="4070A0"/>
                </a:solidFill>
                <a:latin typeface="Courier"/>
              </a:rPr>
              <a:t>"Instrument that answers it: a population-based prevalence survey"</a:t>
            </a:r>
            <a:r>
              <a:rPr>
                <a:latin typeface="Courier"/>
              </a:rPr>
              <a: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D’où vient réellement la prévalence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Saying "we cannot answer that with this" is the answer.</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La dernière leçon assemble le tout en un rapport de protection — y compris la section qui énonce quelles analyses ont été demandées et refusées, et pourquoi cette section a sa place dans le document plutôt que dans un courriel que personne ne conserve.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https://data-analysis.cassion.dev/fr/cours/protection-and-gbv-data/prot-07-reporting-not-prevalence</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zone dont les dossiers ont doublé est celle qui s’est améliorée</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Le flux mensuel de Saint-Louis-du-Nord passe de 5,8 dossiers à 10,2 après juillet. Rien de la violence dans cette zone n’a changé. Un service a ouvert, et une courbe de dossiers mesure si les gens peuvent atteindre un bureau — jamais combien en avaient besoin.</vt:lpwstr>
  </property>
</Properties>
</file>