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notesMaster" Target="notesMasters/notesMaster1.xml" /><Relationship Id="rId18" Type="http://schemas.openxmlformats.org/officeDocument/2006/relationships/viewProps" Target="viewProps.xml" /><Relationship Id="rId17" Type="http://schemas.openxmlformats.org/officeDocument/2006/relationships/presProps" Target="presProps.xml" /><Relationship Id="rId1" Type="http://schemas.openxmlformats.org/officeDocument/2006/relationships/slideMaster" Target="slideMasters/slideMaster1.xml" /><Relationship Id="rId20" Type="http://schemas.openxmlformats.org/officeDocument/2006/relationships/tableStyles" Target="tableStyles.xml" /><Relationship Id="rId1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protection report needs a block naming the analyses that were requested and declined, and what was offered instead. It belongs in the document rather than in an email, because the request will be made again by someone who has not read the email.</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Because the request will be made again. By a new information manager, by a donor’s consultant, by a colleague who was not copied on the email. A refusal that lives in a mailbox has to be re-argued every time, usually by someone junior, under time pressure, to someone senior. Because it shows the refusal was reasoned rather than reflexive. A report that lists two declined requests alongside what was offered instead reads as professional judgement. A report with no such section, from an analyst who says no in meetings, reads as obstruction. Because it is a design brief. Two years of declined requests is a specification for what the information system should be able to produce safely, and nobody collects that unless it is written down somewhere durable.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above is evidence. A reader takes away four things, and they should be written before the tables rather than extracted from them. The pathway fails before the service door. 94.7% of accepted referrals reach a service; the losses are at referral-making and acceptance, which are two conversations with two named parties. People with disabilities are failed by the system, not by their own choices. Identical consent, nineteen points of completion gap, entirely at the two gates the service system controls. One area is carrying a third more cases than the guideline and it shows in two other tables. Caseload is the cause, and reviews per case and lost contact are the symptoms. No number here measures how much violence occurred. Every denominator in this report is people who reached a service.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questions, in the platform’s usual order, with one addition specific to this sector. The fourth question is the whole of this course, and it is the only one on this platform where the right answer is sometimes to produce nothing.</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Module 4 has one course left. Education attendance and learning outcomes bring a new sector and, for the first time in this module, a dataset the platform does not yet have — which is a content problem before it is an analytical one.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rotection-and-gbv-data/prot-08-the-protection-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section that lists what you refused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protection report needs a block naming the analyses that were requested and declined, and what was offered instead. It belongs in the document rather than in an email, because the request will be made again by someone who has not read the email.</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report, whole</a:t>
            </a:r>
          </a:p>
          <a:p>
            <a:pPr lvl="0"/>
            <a:r>
              <a:rPr/>
              <a:t>Why the declined section is in the document</a:t>
            </a:r>
          </a:p>
          <a:p>
            <a:pPr lvl="0"/>
            <a:r>
              <a:rPr/>
              <a:t>The four sentences that carry the report</a:t>
            </a:r>
          </a:p>
          <a:p>
            <a:pPr lvl="0"/>
            <a:r>
              <a:rPr/>
              <a:t>The habit this course was for</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report, whole — Example (cont.)</a:t>
            </a:r>
          </a:p>
        </p:txBody>
      </p:sp>
      <p:sp>
        <p:nvSpPr>
          <p:cNvPr id="3" name="Content Placeholder 2"/>
          <p:cNvSpPr>
            <a:spLocks noGrp="1"/>
          </p:cNvSpPr>
          <p:nvPr>
            <p:ph idx="1"/>
          </p:nvPr>
        </p:nvSpPr>
        <p:spPr/>
        <p:txBody>
          <a:bodyPr/>
          <a:lstStyle/>
          <a:p>
            <a:pPr lvl="0" indent="0">
              <a:buNone/>
            </a:pPr>
            <a:r>
              <a:rPr>
                <a:latin typeface="Courier"/>
              </a:rPr>
              <a:t>Protection and GBV data, 2024
Three admin1 areas, six admin2 areas
DATA HANDLING                                        read this first
  Analysis extract: 14 fields, 1,850 cases. No name, contact detail, free
  text, incident date, location below admin2, exact age, incident type or
  perpetrator detail. Age in five bands, time in months.
  Suppression rule: no cell below 5, with secondary suppression so rows
  cannot be differenced.
  Incident-level analyses remain with the case management agency and are
  reported as findings, not shared as data.
REFERRAL PATHWAY                          1,638 consenting cases
  Consented to referral            88.5%   1,638 of 1,850
  Declined                         11.5%     212   a decision, not a failure
  Referral made                    69.7%</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report, whole — Example (cont.)</a:t>
            </a:r>
          </a:p>
        </p:txBody>
      </p:sp>
      <p:sp>
        <p:nvSpPr>
          <p:cNvPr id="3" name="Content Placeholder 2"/>
          <p:cNvSpPr>
            <a:spLocks noGrp="1"/>
          </p:cNvSpPr>
          <p:nvPr>
            <p:ph idx="1"/>
          </p:nvPr>
        </p:nvSpPr>
        <p:spPr/>
        <p:txBody>
          <a:bodyPr/>
          <a:lstStyle/>
          <a:p>
            <a:pPr lvl="0" indent="0">
              <a:buNone/>
            </a:pPr>
            <a:r>
              <a:rPr>
                <a:latin typeface="Courier"/>
              </a:rPr>
              <a:t>  Accepted, of those made          66.3%
  Reached service, of accepted     94.7%
  End to end, of consenting        43.8%
  The pathway fails upstream. Once accepted, 94.7% reach a service.
  Livelihood support completes at 20.7% against health at 57.6%.
EQUITY
  Cases reporting a disability     26.7%   complete, against 46.2%
  Consent is identical (89.0% and 88.5%). The gap is entirely at
  referral-making (54.5% against 71.9%) and acceptance (56.4% against 67.3%).
  Disability is self-reported by 12.3% of cases, so the gap is a lower bound.
CASE MANAGEMENT                           1,108 cases, 17 caseworkers
  Mean caseload, highest area       33.2   peak 51; guidance is about 25
  Mean caseload, lowest area        14.8</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report, whole — Example (cont.)</a:t>
            </a:r>
          </a:p>
        </p:txBody>
      </p:sp>
      <p:sp>
        <p:nvSpPr>
          <p:cNvPr id="3" name="Content Placeholder 2"/>
          <p:cNvSpPr>
            <a:spLocks noGrp="1"/>
          </p:cNvSpPr>
          <p:nvPr>
            <p:ph idx="1"/>
          </p:nvPr>
        </p:nvSpPr>
        <p:spPr/>
        <p:txBody>
          <a:bodyPr/>
          <a:lstStyle/>
          <a:p>
            <a:pPr lvl="0" indent="0">
              <a:buNone/>
            </a:pPr>
            <a:r>
              <a:rPr>
                <a:latin typeface="Courier"/>
              </a:rPr>
              <a:t>  Case plan reviews per case, highest-caseload area   1.78 against 2.45
  Closed for lost contact, highest-caseload area     38.9% against 20.2%
  Closed by the cut-off              636   57.4%
  Still open                         472   42.6%   censored, not missing
  Median months to closure             4            of closed cases only;
                                                    140 open cases already
                                                    exceed it
  Case plan objectives met         29.1%   of closures
WHAT THESE NUMBERS ARE NOT
  Case counts measure access and reporting, not incidence. Saint-Louis-du-Nord
  opened a service in July and its monthly intake rose 74%; no conclusion
  about violence in that area follows.
  Prevalence is not estimable from service data at any level of
  sophistication. It requires a population-based survey.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report, whole — Example (cont.)</a:t>
            </a:r>
          </a:p>
        </p:txBody>
      </p:sp>
      <p:sp>
        <p:nvSpPr>
          <p:cNvPr id="3" name="Content Placeholder 2"/>
          <p:cNvSpPr>
            <a:spLocks noGrp="1"/>
          </p:cNvSpPr>
          <p:nvPr>
            <p:ph idx="1"/>
          </p:nvPr>
        </p:nvSpPr>
        <p:spPr/>
        <p:txBody>
          <a:bodyPr/>
          <a:lstStyle/>
          <a:p>
            <a:pPr lvl="0" indent="0">
              <a:buNone/>
            </a:pPr>
            <a:r>
              <a:rPr>
                <a:latin typeface="Courier"/>
              </a:rPr>
              <a:t>
REQUESTED AND DECLINED
  Case counts by commune, month and incident category — declined; cells of
  0 to 3 identify individuals. Offered: district by quarter, and commune-level
  completion rates on annual denominators.
  Full case list with age and area for a partner's targeting exercise —
  declined; the extract is not a beneficiary list and consent does not cover
  it. Offered: aggregate caseload by area to inform their staffing.
DATA QUALITY
  62 cases (3.4%) have no age band; age-disaggregated figures use 1,788.
  11 cases record a service time on an unaccepted referral; excluded, and
  the completion rate is computed without them.
  7 cases close before they open; excluded from duration statistics.
  One caseworker identifier spans two areas after a transfer; caseload is
  computed per worker.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report, whole — Example (cont.)</a:t>
            </a:r>
          </a:p>
        </p:txBody>
      </p:sp>
      <p:sp>
        <p:nvSpPr>
          <p:cNvPr id="3" name="Content Placeholder 2"/>
          <p:cNvSpPr>
            <a:spLocks noGrp="1"/>
          </p:cNvSpPr>
          <p:nvPr>
            <p:ph idx="1"/>
          </p:nvPr>
        </p:nvSpPr>
        <p:spPr/>
        <p:txBody>
          <a:bodyPr/>
          <a:lstStyle/>
          <a:p>
            <a:pPr lvl="0" indent="0">
              <a:buNone/>
            </a:pPr>
            <a:r>
              <a:rPr>
                <a:latin typeface="Courier"/>
              </a:rPr>
              <a:t>  One area records disability as Yes/No rather than true/false; normalised.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declined section is in the document</a:t>
            </a:r>
          </a:p>
        </p:txBody>
      </p:sp>
      <p:sp>
        <p:nvSpPr>
          <p:cNvPr id="3" name="Content Placeholder 2"/>
          <p:cNvSpPr>
            <a:spLocks noGrp="1"/>
          </p:cNvSpPr>
          <p:nvPr>
            <p:ph idx="1"/>
          </p:nvPr>
        </p:nvSpPr>
        <p:spPr/>
        <p:txBody>
          <a:bodyPr/>
          <a:lstStyle/>
          <a:p>
            <a:pPr lvl="0"/>
            <a:r>
              <a:rPr/>
              <a:t>Because the request will be made again — By a new information manager, by a donor’s consultant, by a colleague who was…</a:t>
            </a:r>
          </a:p>
          <a:p>
            <a:pPr lvl="0"/>
            <a:r>
              <a:rPr/>
              <a:t>Because it shows the refusal was reasoned rather than reflexive — A report that lists two declined requests alongside…</a:t>
            </a:r>
          </a:p>
          <a:p>
            <a:pPr lvl="0"/>
            <a:r>
              <a:rPr/>
              <a:t>Because it is a design brief — Two years of declined requests is a specification for what the information system should…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declined section is in the document — In Python</a:t>
            </a:r>
          </a:p>
        </p:txBody>
      </p:sp>
      <p:sp>
        <p:nvSpPr>
          <p:cNvPr id="3" name="Content Placeholder 2"/>
          <p:cNvSpPr>
            <a:spLocks noGrp="1"/>
          </p:cNvSpPr>
          <p:nvPr>
            <p:ph idx="1"/>
          </p:nvPr>
        </p:nvSpPr>
        <p:spPr/>
        <p:txBody>
          <a:bodyPr/>
          <a:lstStyle/>
          <a:p>
            <a:pPr lvl="0" indent="0">
              <a:buNone/>
            </a:pPr>
            <a:r>
              <a:rPr>
                <a:latin typeface="Courier"/>
              </a:rPr>
              <a:t>declined </a:t>
            </a:r>
            <a:r>
              <a:rPr>
                <a:solidFill>
                  <a:srgbClr val="666666"/>
                </a:solidFill>
                <a:latin typeface="Courier"/>
              </a:rPr>
              <a:t>=</a:t>
            </a:r>
            <a:r>
              <a:rPr>
                <a:latin typeface="Courier"/>
              </a:rPr>
              <a:t> [</a:t>
            </a:r>
            <a:br/>
            <a:r>
              <a:rPr>
                <a:latin typeface="Courier"/>
              </a:rPr>
              <a:t>    {</a:t>
            </a:r>
            <a:r>
              <a:rPr>
                <a:solidFill>
                  <a:srgbClr val="4070A0"/>
                </a:solidFill>
                <a:latin typeface="Courier"/>
              </a:rPr>
              <a:t>"request"</a:t>
            </a:r>
            <a:r>
              <a:rPr>
                <a:latin typeface="Courier"/>
              </a:rPr>
              <a:t>: </a:t>
            </a:r>
            <a:r>
              <a:rPr>
                <a:solidFill>
                  <a:srgbClr val="4070A0"/>
                </a:solidFill>
                <a:latin typeface="Courier"/>
              </a:rPr>
              <a:t>"counts by commune, month, incident category"</a:t>
            </a:r>
            <a:r>
              <a:rPr>
                <a:latin typeface="Courier"/>
              </a:rPr>
              <a:t>,</a:t>
            </a:r>
            <a:br/>
            <a:r>
              <a:rPr>
                <a:latin typeface="Courier"/>
              </a:rPr>
              <a:t>     </a:t>
            </a:r>
            <a:r>
              <a:rPr>
                <a:solidFill>
                  <a:srgbClr val="4070A0"/>
                </a:solidFill>
                <a:latin typeface="Courier"/>
              </a:rPr>
              <a:t>"reason"</a:t>
            </a:r>
            <a:r>
              <a:rPr>
                <a:latin typeface="Courier"/>
              </a:rPr>
              <a:t>: </a:t>
            </a:r>
            <a:r>
              <a:rPr>
                <a:solidFill>
                  <a:srgbClr val="4070A0"/>
                </a:solidFill>
                <a:latin typeface="Courier"/>
              </a:rPr>
              <a:t>"cells of 0-3 identify individuals"</a:t>
            </a:r>
            <a:r>
              <a:rPr>
                <a:latin typeface="Courier"/>
              </a:rPr>
              <a:t>,</a:t>
            </a:r>
            <a:br/>
            <a:r>
              <a:rPr>
                <a:latin typeface="Courier"/>
              </a:rPr>
              <a:t>     </a:t>
            </a:r>
            <a:r>
              <a:rPr>
                <a:solidFill>
                  <a:srgbClr val="4070A0"/>
                </a:solidFill>
                <a:latin typeface="Courier"/>
              </a:rPr>
              <a:t>"offered"</a:t>
            </a:r>
            <a:r>
              <a:rPr>
                <a:latin typeface="Courier"/>
              </a:rPr>
              <a:t>: </a:t>
            </a:r>
            <a:r>
              <a:rPr>
                <a:solidFill>
                  <a:srgbClr val="4070A0"/>
                </a:solidFill>
                <a:latin typeface="Courier"/>
              </a:rPr>
              <a:t>"district by quarter; commune completion rates"</a:t>
            </a:r>
            <a:r>
              <a:rPr>
                <a:latin typeface="Courier"/>
              </a:rPr>
              <a:t>},</a:t>
            </a:r>
            <a:br/>
            <a:r>
              <a:rPr>
                <a:latin typeface="Courier"/>
              </a:rPr>
              <a:t>    {</a:t>
            </a:r>
            <a:r>
              <a:rPr>
                <a:solidFill>
                  <a:srgbClr val="4070A0"/>
                </a:solidFill>
                <a:latin typeface="Courier"/>
              </a:rPr>
              <a:t>"request"</a:t>
            </a:r>
            <a:r>
              <a:rPr>
                <a:latin typeface="Courier"/>
              </a:rPr>
              <a:t>: </a:t>
            </a:r>
            <a:r>
              <a:rPr>
                <a:solidFill>
                  <a:srgbClr val="4070A0"/>
                </a:solidFill>
                <a:latin typeface="Courier"/>
              </a:rPr>
              <a:t>"full case list with age and area"</a:t>
            </a:r>
            <a:r>
              <a:rPr>
                <a:latin typeface="Courier"/>
              </a:rPr>
              <a:t>,</a:t>
            </a:r>
            <a:br/>
            <a:r>
              <a:rPr>
                <a:latin typeface="Courier"/>
              </a:rPr>
              <a:t>     </a:t>
            </a:r>
            <a:r>
              <a:rPr>
                <a:solidFill>
                  <a:srgbClr val="4070A0"/>
                </a:solidFill>
                <a:latin typeface="Courier"/>
              </a:rPr>
              <a:t>"reason"</a:t>
            </a:r>
            <a:r>
              <a:rPr>
                <a:latin typeface="Courier"/>
              </a:rPr>
              <a:t>: </a:t>
            </a:r>
            <a:r>
              <a:rPr>
                <a:solidFill>
                  <a:srgbClr val="4070A0"/>
                </a:solidFill>
                <a:latin typeface="Courier"/>
              </a:rPr>
              <a:t>"not a beneficiary list; consent does not cover it"</a:t>
            </a:r>
            <a:r>
              <a:rPr>
                <a:latin typeface="Courier"/>
              </a:rPr>
              <a:t>,</a:t>
            </a:r>
            <a:br/>
            <a:r>
              <a:rPr>
                <a:latin typeface="Courier"/>
              </a:rPr>
              <a:t>     </a:t>
            </a:r>
            <a:r>
              <a:rPr>
                <a:solidFill>
                  <a:srgbClr val="4070A0"/>
                </a:solidFill>
                <a:latin typeface="Courier"/>
              </a:rPr>
              <a:t>"offered"</a:t>
            </a:r>
            <a:r>
              <a:rPr>
                <a:latin typeface="Courier"/>
              </a:rPr>
              <a:t>: </a:t>
            </a:r>
            <a:r>
              <a:rPr>
                <a:solidFill>
                  <a:srgbClr val="4070A0"/>
                </a:solidFill>
                <a:latin typeface="Courier"/>
              </a:rPr>
              <a:t>"aggregate caseload by area"</a:t>
            </a:r>
            <a:r>
              <a:rPr>
                <a:latin typeface="Courier"/>
              </a:rPr>
              <a:t>},</a:t>
            </a:r>
            <a:b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declined section is in the document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Keep the log as data. It is the only way it survives a staff change.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sentences that carry the report</a:t>
            </a:r>
          </a:p>
        </p:txBody>
      </p:sp>
      <p:sp>
        <p:nvSpPr>
          <p:cNvPr id="3" name="Content Placeholder 2"/>
          <p:cNvSpPr>
            <a:spLocks noGrp="1"/>
          </p:cNvSpPr>
          <p:nvPr>
            <p:ph idx="1"/>
          </p:nvPr>
        </p:nvSpPr>
        <p:spPr/>
        <p:txBody>
          <a:bodyPr/>
          <a:lstStyle/>
          <a:p>
            <a:pPr lvl="0"/>
            <a:r>
              <a:rPr/>
              <a:t>The pathway fails before the service door — 94.7% of accepted referrals reach a service; the losses are at…</a:t>
            </a:r>
          </a:p>
          <a:p>
            <a:pPr lvl="0"/>
            <a:r>
              <a:rPr/>
              <a:t>People with disabilities are failed by the system, not by their own choices — Identical consent, nineteen points of…</a:t>
            </a:r>
          </a:p>
          <a:p>
            <a:pPr lvl="0"/>
            <a:r>
              <a:rPr/>
              <a:t>One area is carrying a third more cases than the guideline and it shows in two other tables — Caseload is the cause,…</a:t>
            </a:r>
          </a:p>
          <a:p>
            <a:pPr lvl="0"/>
            <a:r>
              <a:rPr/>
              <a:t>No number here measures how much violence occurred — Every denominator in this report is people who reached a service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habit this course was for</a:t>
            </a:r>
          </a:p>
        </p:txBody>
      </p:sp>
      <p:sp>
        <p:nvSpPr>
          <p:cNvPr id="3" name="Content Placeholder 2"/>
          <p:cNvSpPr>
            <a:spLocks noGrp="1"/>
          </p:cNvSpPr>
          <p:nvPr>
            <p:ph idx="1"/>
          </p:nvPr>
        </p:nvSpPr>
        <p:spPr/>
        <p:txBody>
          <a:bodyPr/>
          <a:lstStyle/>
          <a:p>
            <a:pPr lvl="0"/>
            <a:r>
              <a:rPr b="1"/>
              <a:t>What did I count, over what?</a:t>
            </a:r>
            <a:r>
              <a:rPr/>
              <a:t> Consenting cases, accepted referrals, open cases, closures — four denominators and…</a:t>
            </a:r>
          </a:p>
          <a:p>
            <a:pPr lvl="0"/>
            <a:r>
              <a:rPr b="1"/>
              <a:t>What else could explain it?</a:t>
            </a:r>
            <a:r>
              <a:rPr/>
              <a:t> A service opening, a coding habit, a caseworker’s judgement about what…</a:t>
            </a:r>
          </a:p>
          <a:p>
            <a:pPr lvl="0"/>
            <a:r>
              <a:rPr b="1"/>
              <a:t>What should someone do differently because of this?</a:t>
            </a:r>
            <a:r>
              <a:rPr/>
              <a:t> Two conversations about referral-making, one about…</a:t>
            </a:r>
          </a:p>
          <a:p>
            <a:pPr lvl="0"/>
            <a:r>
              <a:rPr b="1"/>
              <a:t>Who could be harmed if this were published as it stands?</a:t>
            </a:r>
            <a:r>
              <a:rPr/>
              <a:t> The question the other three do not ask, and the one that…</a:t>
            </a:r>
          </a:p>
          <a:p>
            <a:pPr lvl="0"/>
            <a:r>
              <a:rPr/>
              <a:t>The fourth question is the whole of this course — and it is the only one on this platform where the right answer is…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Module 4 has one course left.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https://data-analysis.cassion.dev/courses/protection-and-gbv-data/prot-08-the-protection-report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section that lists what you refused</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A protection report needs a block naming the analyses that were requested and declined, and what was offered instead. It belongs in the document rather than in an email, because the request will be made again by someone who has not read the email.</vt:lpwstr>
  </property>
</Properties>
</file>