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notesMaster" Target="notesMasters/notesMaster1.xml" /><Relationship Id="rId18" Type="http://schemas.openxmlformats.org/officeDocument/2006/relationships/viewProps" Target="viewProps.xml" /><Relationship Id="rId17" Type="http://schemas.openxmlformats.org/officeDocument/2006/relationships/presProps" Target="presProps.xml" /><Relationship Id="rId1" Type="http://schemas.openxmlformats.org/officeDocument/2006/relationships/slideMaster" Target="slideMasters/slideMaster1.xml" /><Relationship Id="rId20" Type="http://schemas.openxmlformats.org/officeDocument/2006/relationships/tableStyles" Target="tableStyles.xml" /><Relationship Id="rId1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rapport de protection a besoin d’un bloc nommant les analyses demandées puis refusées, et ce qui a été proposé à la place. Sa place est dans le document plutôt que dans un courriel, car la demande sera refaite par quelqu’un qui n’a pas lu le courriel.</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Parce que la demande sera refaite. Par un nouveau gestionnaire de l’information, par le consultant d’un bailleur, par un collègue qui n’était pas en copie. Un refus qui vit dans une boîte mail doit être réargumenté chaque fois, généralement par quelqu’un de junior, sous pression de temps, face à quelqu’un de senior. Parce qu’elle montre que le refus était raisonné et non réflexe. Un rapport qui liste deux demandes refusées à côté de ce qui a été proposé à la place se lit comme un jugement professionnel. Un rapport sans une telle section, venant d’un analyste qui dit non en réunion, se lit comme de l’obstruction. Parce que c’est un cahier des charges. Deux ans de demandes refusées constituent une spécification de ce que le système d’information devrait pouvoir produire sans risque, et personne ne rassemble cela si ce n’est pas écrit quelque part de durable.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ce qui précède est de la preuve. Un lecteur en retient quatre choses, et elles doivent être écrites avant les tableaux plutôt qu’extraites d’eux. Le circuit échoue avant la porte du service. 94,7 % des référencements acceptés atteignent un service ; les pertes sont à la décision de référer et à l’acceptation, qui sont deux conversations avec deux parties nommées. Les personnes en situation de handicap sont mises en échec par le système, non par leurs propres choix. Consentement identique, dix-neuf points d’écart d’aboutissement, entièrement aux deux portes que contrôle le système de services. Une zone porte un tiers de dossiers de plus que l’orientation et cela se voit dans deux autres tableaux. La charge est la cause, les revues par dossier et la perte de contact sont les symptômes. Aucun nombre ici ne mesure la quantité de violence survenue. Chaque dénominateur de ce rapport est constitué de personnes ayant atteint un service.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questions, dans l’ordre habituel de la plateforme, avec un ajout propre à ce secteur. La quatrième question est tout ce cours, et c’est la seule de cette plateforme où la bonne réponse consiste parfois à ne rien produire.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module 4 n’a plus qu’un cours. L’assiduité scolaire et les résultats d’apprentissage apportent un nouveau secteur et, pour la première fois dans ce module, un jeu de données que la plateforme n’a pas encore — ce qui est un problème de contenu avant d’être un problème analytique.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rotection-and-gbv-data/prot-08-the-protection-repor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La section qui liste ce que vous avez refusé</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 rapport de protection a besoin d’un bloc nommant les analyses demandées puis refusées, et ce qui a été proposé à la place. Sa place est dans le document plutôt que dans un courriel, car la demande sera refaite par quelqu’un qui n’a pas lu le courriel.</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8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rapport, en entier</a:t>
            </a:r>
          </a:p>
          <a:p>
            <a:pPr lvl="0"/>
            <a:r>
              <a:rPr/>
              <a:t>Pourquoi la section des refus est dans le document</a:t>
            </a:r>
          </a:p>
          <a:p>
            <a:pPr lvl="0"/>
            <a:r>
              <a:rPr/>
              <a:t>Les quatre phrases qui portent le rapport</a:t>
            </a:r>
          </a:p>
          <a:p>
            <a:pPr lvl="0"/>
            <a:r>
              <a:rPr/>
              <a:t>L’habitude que ce cours visait</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rapport, en entier — Exemple (suite)</a:t>
            </a:r>
          </a:p>
        </p:txBody>
      </p:sp>
      <p:sp>
        <p:nvSpPr>
          <p:cNvPr id="3" name="Content Placeholder 2"/>
          <p:cNvSpPr>
            <a:spLocks noGrp="1"/>
          </p:cNvSpPr>
          <p:nvPr>
            <p:ph idx="1"/>
          </p:nvPr>
        </p:nvSpPr>
        <p:spPr/>
        <p:txBody>
          <a:bodyPr/>
          <a:lstStyle/>
          <a:p>
            <a:pPr lvl="0" indent="0">
              <a:buNone/>
            </a:pPr>
            <a:r>
              <a:rPr>
                <a:latin typeface="Courier"/>
              </a:rPr>
              <a:t>Protection and GBV data, 2024
Three admin1 areas, six admin2 areas
DATA HANDLING                                        read this first
  Analysis extract: 14 fields, 1,850 cases. No name, contact detail, free
  text, incident date, location below admin2, exact age, incident type or
  perpetrator detail. Age in five bands, time in months.
  Suppression rule: no cell below 5, with secondary suppression so rows
  cannot be differenced.
  Incident-level analyses remain with the case management agency and are
  reported as findings, not shared as data.
REFERRAL PATHWAY                          1,638 consenting cases
  Consented to referral            88.5%   1,638 of 1,850
  Declined                         11.5%     212   a decision, not a failure
  Referral made                    69.7%</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rapport, en entier — Exemple (suite)</a:t>
            </a:r>
          </a:p>
        </p:txBody>
      </p:sp>
      <p:sp>
        <p:nvSpPr>
          <p:cNvPr id="3" name="Content Placeholder 2"/>
          <p:cNvSpPr>
            <a:spLocks noGrp="1"/>
          </p:cNvSpPr>
          <p:nvPr>
            <p:ph idx="1"/>
          </p:nvPr>
        </p:nvSpPr>
        <p:spPr/>
        <p:txBody>
          <a:bodyPr/>
          <a:lstStyle/>
          <a:p>
            <a:pPr lvl="0" indent="0">
              <a:buNone/>
            </a:pPr>
            <a:r>
              <a:rPr>
                <a:latin typeface="Courier"/>
              </a:rPr>
              <a:t>  Accepted, of those made          66.3%
  Reached service, of accepted     94.7%
  End to end, of consenting        43.8%
  The pathway fails upstream. Once accepted, 94.7% reach a service.
  Livelihood support completes at 20.7% against health at 57.6%.
EQUITY
  Cases reporting a disability     26.7%   complete, against 46.2%
  Consent is identical (89.0% and 88.5%). The gap is entirely at
  referral-making (54.5% against 71.9%) and acceptance (56.4% against 67.3%).
  Disability is self-reported by 12.3% of cases, so the gap is a lower bound.
CASE MANAGEMENT                           1,108 cases, 17 caseworkers
  Mean caseload, highest area       33.2   peak 51; guidance is about 25
  Mean caseload, lowest area        14.8</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rapport, en entier — Exemple (suite)</a:t>
            </a:r>
          </a:p>
        </p:txBody>
      </p:sp>
      <p:sp>
        <p:nvSpPr>
          <p:cNvPr id="3" name="Content Placeholder 2"/>
          <p:cNvSpPr>
            <a:spLocks noGrp="1"/>
          </p:cNvSpPr>
          <p:nvPr>
            <p:ph idx="1"/>
          </p:nvPr>
        </p:nvSpPr>
        <p:spPr/>
        <p:txBody>
          <a:bodyPr/>
          <a:lstStyle/>
          <a:p>
            <a:pPr lvl="0" indent="0">
              <a:buNone/>
            </a:pPr>
            <a:r>
              <a:rPr>
                <a:latin typeface="Courier"/>
              </a:rPr>
              <a:t>  Case plan reviews per case, highest-caseload area   1.78 against 2.45
  Closed for lost contact, highest-caseload area     38.9% against 20.2%
  Closed by the cut-off              636   57.4%
  Still open                         472   42.6%   censored, not missing
  Median months to closure             4            of closed cases only;
                                                    140 open cases already
                                                    exceed it
  Case plan objectives met         29.1%   of closures
WHAT THESE NUMBERS ARE NOT
  Case counts measure access and reporting, not incidence. Saint-Louis-du-Nord
  opened a service in July and its monthly intake rose 74%; no conclusion
  about violence in that area follows.
  Prevalence is not estimable from service data at any level of
  sophistication. It requires a population-based survey.</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rapport, en entier — Exemple (suite)</a:t>
            </a:r>
          </a:p>
        </p:txBody>
      </p:sp>
      <p:sp>
        <p:nvSpPr>
          <p:cNvPr id="3" name="Content Placeholder 2"/>
          <p:cNvSpPr>
            <a:spLocks noGrp="1"/>
          </p:cNvSpPr>
          <p:nvPr>
            <p:ph idx="1"/>
          </p:nvPr>
        </p:nvSpPr>
        <p:spPr/>
        <p:txBody>
          <a:bodyPr/>
          <a:lstStyle/>
          <a:p>
            <a:pPr lvl="0" indent="0">
              <a:buNone/>
            </a:pPr>
            <a:r>
              <a:rPr>
                <a:latin typeface="Courier"/>
              </a:rPr>
              <a:t>
REQUESTED AND DECLINED
  Case counts by commune, month and incident category — declined; cells of
  0 to 3 identify individuals. Offered: district by quarter, and commune-level
  completion rates on annual denominators.
  Full case list with age and area for a partner's targeting exercise —
  declined; the extract is not a beneficiary list and consent does not cover
  it. Offered: aggregate caseload by area to inform their staffing.
DATA QUALITY
  62 cases (3.4%) have no age band; age-disaggregated figures use 1,788.
  11 cases record a service time on an unaccepted referral; excluded, and
  the completion rate is computed without them.
  7 cases close before they open; excluded from duration statistics.
  One caseworker identifier spans two areas after a transfer; caseload is
  computed per worker.</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rapport, en entier — Exemple (suite)</a:t>
            </a:r>
          </a:p>
        </p:txBody>
      </p:sp>
      <p:sp>
        <p:nvSpPr>
          <p:cNvPr id="3" name="Content Placeholder 2"/>
          <p:cNvSpPr>
            <a:spLocks noGrp="1"/>
          </p:cNvSpPr>
          <p:nvPr>
            <p:ph idx="1"/>
          </p:nvPr>
        </p:nvSpPr>
        <p:spPr/>
        <p:txBody>
          <a:bodyPr/>
          <a:lstStyle/>
          <a:p>
            <a:pPr lvl="0" indent="0">
              <a:buNone/>
            </a:pPr>
            <a:r>
              <a:rPr>
                <a:latin typeface="Courier"/>
              </a:rPr>
              <a:t>  One area records disability as Yes/No rather than true/false; normalised.</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la section des refus est dans le document</a:t>
            </a:r>
          </a:p>
        </p:txBody>
      </p:sp>
      <p:sp>
        <p:nvSpPr>
          <p:cNvPr id="3" name="Content Placeholder 2"/>
          <p:cNvSpPr>
            <a:spLocks noGrp="1"/>
          </p:cNvSpPr>
          <p:nvPr>
            <p:ph idx="1"/>
          </p:nvPr>
        </p:nvSpPr>
        <p:spPr/>
        <p:txBody>
          <a:bodyPr/>
          <a:lstStyle/>
          <a:p>
            <a:pPr lvl="0"/>
            <a:r>
              <a:rPr/>
              <a:t>Parce que la demande sera refaite — Par un nouveau gestionnaire de l’information, par le consultant d’un bailleur, par…</a:t>
            </a:r>
          </a:p>
          <a:p>
            <a:pPr lvl="0"/>
            <a:r>
              <a:rPr/>
              <a:t>Parce qu’elle montre que le refus était raisonné et non réflexe — Un rapport qui liste deux demandes refusées à côté de…</a:t>
            </a:r>
          </a:p>
          <a:p>
            <a:pPr lvl="0"/>
            <a:r>
              <a:rPr/>
              <a:t>Parce que c’est un cahier des charges — Deux ans de demandes refusées constituent une spécification de ce que le…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la section des refus est dans le document — En Python</a:t>
            </a:r>
          </a:p>
        </p:txBody>
      </p:sp>
      <p:sp>
        <p:nvSpPr>
          <p:cNvPr id="3" name="Content Placeholder 2"/>
          <p:cNvSpPr>
            <a:spLocks noGrp="1"/>
          </p:cNvSpPr>
          <p:nvPr>
            <p:ph idx="1"/>
          </p:nvPr>
        </p:nvSpPr>
        <p:spPr/>
        <p:txBody>
          <a:bodyPr/>
          <a:lstStyle/>
          <a:p>
            <a:pPr lvl="0" indent="0">
              <a:buNone/>
            </a:pPr>
            <a:r>
              <a:rPr>
                <a:latin typeface="Courier"/>
              </a:rPr>
              <a:t>declined </a:t>
            </a:r>
            <a:r>
              <a:rPr>
                <a:solidFill>
                  <a:srgbClr val="666666"/>
                </a:solidFill>
                <a:latin typeface="Courier"/>
              </a:rPr>
              <a:t>=</a:t>
            </a:r>
            <a:r>
              <a:rPr>
                <a:latin typeface="Courier"/>
              </a:rPr>
              <a:t> [</a:t>
            </a:r>
            <a:br/>
            <a:r>
              <a:rPr>
                <a:latin typeface="Courier"/>
              </a:rPr>
              <a:t>    {</a:t>
            </a:r>
            <a:r>
              <a:rPr>
                <a:solidFill>
                  <a:srgbClr val="4070A0"/>
                </a:solidFill>
                <a:latin typeface="Courier"/>
              </a:rPr>
              <a:t>"request"</a:t>
            </a:r>
            <a:r>
              <a:rPr>
                <a:latin typeface="Courier"/>
              </a:rPr>
              <a:t>: </a:t>
            </a:r>
            <a:r>
              <a:rPr>
                <a:solidFill>
                  <a:srgbClr val="4070A0"/>
                </a:solidFill>
                <a:latin typeface="Courier"/>
              </a:rPr>
              <a:t>"counts by commune, month, incident category"</a:t>
            </a:r>
            <a:r>
              <a:rPr>
                <a:latin typeface="Courier"/>
              </a:rPr>
              <a:t>,</a:t>
            </a:r>
            <a:br/>
            <a:r>
              <a:rPr>
                <a:latin typeface="Courier"/>
              </a:rPr>
              <a:t>     </a:t>
            </a:r>
            <a:r>
              <a:rPr>
                <a:solidFill>
                  <a:srgbClr val="4070A0"/>
                </a:solidFill>
                <a:latin typeface="Courier"/>
              </a:rPr>
              <a:t>"reason"</a:t>
            </a:r>
            <a:r>
              <a:rPr>
                <a:latin typeface="Courier"/>
              </a:rPr>
              <a:t>: </a:t>
            </a:r>
            <a:r>
              <a:rPr>
                <a:solidFill>
                  <a:srgbClr val="4070A0"/>
                </a:solidFill>
                <a:latin typeface="Courier"/>
              </a:rPr>
              <a:t>"cells of 0-3 identify individuals"</a:t>
            </a:r>
            <a:r>
              <a:rPr>
                <a:latin typeface="Courier"/>
              </a:rPr>
              <a:t>,</a:t>
            </a:r>
            <a:br/>
            <a:r>
              <a:rPr>
                <a:latin typeface="Courier"/>
              </a:rPr>
              <a:t>     </a:t>
            </a:r>
            <a:r>
              <a:rPr>
                <a:solidFill>
                  <a:srgbClr val="4070A0"/>
                </a:solidFill>
                <a:latin typeface="Courier"/>
              </a:rPr>
              <a:t>"offered"</a:t>
            </a:r>
            <a:r>
              <a:rPr>
                <a:latin typeface="Courier"/>
              </a:rPr>
              <a:t>: </a:t>
            </a:r>
            <a:r>
              <a:rPr>
                <a:solidFill>
                  <a:srgbClr val="4070A0"/>
                </a:solidFill>
                <a:latin typeface="Courier"/>
              </a:rPr>
              <a:t>"district by quarter; commune completion rates"</a:t>
            </a:r>
            <a:r>
              <a:rPr>
                <a:latin typeface="Courier"/>
              </a:rPr>
              <a:t>},</a:t>
            </a:r>
            <a:br/>
            <a:r>
              <a:rPr>
                <a:latin typeface="Courier"/>
              </a:rPr>
              <a:t>    {</a:t>
            </a:r>
            <a:r>
              <a:rPr>
                <a:solidFill>
                  <a:srgbClr val="4070A0"/>
                </a:solidFill>
                <a:latin typeface="Courier"/>
              </a:rPr>
              <a:t>"request"</a:t>
            </a:r>
            <a:r>
              <a:rPr>
                <a:latin typeface="Courier"/>
              </a:rPr>
              <a:t>: </a:t>
            </a:r>
            <a:r>
              <a:rPr>
                <a:solidFill>
                  <a:srgbClr val="4070A0"/>
                </a:solidFill>
                <a:latin typeface="Courier"/>
              </a:rPr>
              <a:t>"full case list with age and area"</a:t>
            </a:r>
            <a:r>
              <a:rPr>
                <a:latin typeface="Courier"/>
              </a:rPr>
              <a:t>,</a:t>
            </a:r>
            <a:br/>
            <a:r>
              <a:rPr>
                <a:latin typeface="Courier"/>
              </a:rPr>
              <a:t>     </a:t>
            </a:r>
            <a:r>
              <a:rPr>
                <a:solidFill>
                  <a:srgbClr val="4070A0"/>
                </a:solidFill>
                <a:latin typeface="Courier"/>
              </a:rPr>
              <a:t>"reason"</a:t>
            </a:r>
            <a:r>
              <a:rPr>
                <a:latin typeface="Courier"/>
              </a:rPr>
              <a:t>: </a:t>
            </a:r>
            <a:r>
              <a:rPr>
                <a:solidFill>
                  <a:srgbClr val="4070A0"/>
                </a:solidFill>
                <a:latin typeface="Courier"/>
              </a:rPr>
              <a:t>"not a beneficiary list; consent does not cover it"</a:t>
            </a:r>
            <a:r>
              <a:rPr>
                <a:latin typeface="Courier"/>
              </a:rPr>
              <a:t>,</a:t>
            </a:r>
            <a:br/>
            <a:r>
              <a:rPr>
                <a:latin typeface="Courier"/>
              </a:rPr>
              <a:t>     </a:t>
            </a:r>
            <a:r>
              <a:rPr>
                <a:solidFill>
                  <a:srgbClr val="4070A0"/>
                </a:solidFill>
                <a:latin typeface="Courier"/>
              </a:rPr>
              <a:t>"offered"</a:t>
            </a:r>
            <a:r>
              <a:rPr>
                <a:latin typeface="Courier"/>
              </a:rPr>
              <a:t>: </a:t>
            </a:r>
            <a:r>
              <a:rPr>
                <a:solidFill>
                  <a:srgbClr val="4070A0"/>
                </a:solidFill>
                <a:latin typeface="Courier"/>
              </a:rPr>
              <a:t>"aggregate caseload by area"</a:t>
            </a:r>
            <a:r>
              <a:rPr>
                <a:latin typeface="Courier"/>
              </a:rPr>
              <a:t>},</a:t>
            </a:r>
            <a:b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la section des refus est dans le document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Keep the log as data. It is the only way it survives a staff change.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phrases qui portent le rapport</a:t>
            </a:r>
          </a:p>
        </p:txBody>
      </p:sp>
      <p:sp>
        <p:nvSpPr>
          <p:cNvPr id="3" name="Content Placeholder 2"/>
          <p:cNvSpPr>
            <a:spLocks noGrp="1"/>
          </p:cNvSpPr>
          <p:nvPr>
            <p:ph idx="1"/>
          </p:nvPr>
        </p:nvSpPr>
        <p:spPr/>
        <p:txBody>
          <a:bodyPr/>
          <a:lstStyle/>
          <a:p>
            <a:pPr lvl="0"/>
            <a:r>
              <a:rPr/>
              <a:t>Le circuit échoue avant la porte du service — 94,7 % des référencements acceptés atteignent un service ; les pertes…</a:t>
            </a:r>
          </a:p>
          <a:p>
            <a:pPr lvl="0"/>
            <a:r>
              <a:rPr/>
              <a:t>Les personnes en situation de handicap sont mises en échec par le système, non par leurs propres choix — Consentement…</a:t>
            </a:r>
          </a:p>
          <a:p>
            <a:pPr lvl="0"/>
            <a:r>
              <a:rPr/>
              <a:t>Une zone porte un tiers de dossiers de plus que l’orientation et cela se voit dans deux autres tableaux — La charge est…</a:t>
            </a:r>
          </a:p>
          <a:p>
            <a:pPr lvl="0"/>
            <a:r>
              <a:rPr/>
              <a:t>Aucun nombre ici ne mesure la quantité de violence survenue — Chaque dénominateur de ce rapport est constitué de…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L’habitude que ce cours visait</a:t>
            </a:r>
          </a:p>
        </p:txBody>
      </p:sp>
      <p:sp>
        <p:nvSpPr>
          <p:cNvPr id="3" name="Content Placeholder 2"/>
          <p:cNvSpPr>
            <a:spLocks noGrp="1"/>
          </p:cNvSpPr>
          <p:nvPr>
            <p:ph idx="1"/>
          </p:nvPr>
        </p:nvSpPr>
        <p:spPr/>
        <p:txBody>
          <a:bodyPr/>
          <a:lstStyle/>
          <a:p>
            <a:pPr lvl="0"/>
            <a:r>
              <a:rPr b="1"/>
              <a:t>Qu’ai-je compté, sur quoi ?</a:t>
            </a:r>
            <a:r>
              <a:rPr/>
              <a:t> Cas consentants, référencements acceptés, dossiers ouverts, clôtures — quatre…</a:t>
            </a:r>
          </a:p>
          <a:p>
            <a:pPr lvl="0"/>
            <a:r>
              <a:rPr b="1"/>
              <a:t>Qu’est-ce qui pourrait aussi l’expliquer ?</a:t>
            </a:r>
            <a:r>
              <a:rPr/>
              <a:t> L’ouverture d’un service, une habitude de codage, le jugement d’un…</a:t>
            </a:r>
          </a:p>
          <a:p>
            <a:pPr lvl="0"/>
            <a:r>
              <a:rPr b="1"/>
              <a:t>Que devrait-on faire différemment à cause de cela ?</a:t>
            </a:r>
            <a:r>
              <a:rPr/>
              <a:t> Deux conversations sur la décision de référer, une sur…</a:t>
            </a:r>
          </a:p>
          <a:p>
            <a:pPr lvl="0"/>
            <a:r>
              <a:rPr b="1"/>
              <a:t>Qui pourrait être exposé si ceci était publié tel quel ?</a:t>
            </a:r>
            <a:r>
              <a:rPr/>
              <a:t> La question que les trois autres ne posent pas, et celle…</a:t>
            </a:r>
          </a:p>
          <a:p>
            <a:pPr lvl="0"/>
            <a:r>
              <a:rPr/>
              <a:t>La quatrième question est tout ce cours — et c’est la seule de cette plateforme où la bonne réponse consiste parfois à…</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 module 4 n’a plus qu’un cours.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https://data-analysis.cassion.dev/fr/cours/protection-and-gbv-data/prot-08-the-protection-report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section qui liste ce que vous avez refusé</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8 sur 8</vt:lpwstr>
  </property>
  <property fmtid="{D5CDD505-2E9C-101B-9397-08002B2CF9AE}" pid="3" name="subtitle">
    <vt:lpwstr>Un rapport de protection a besoin d’un bloc nommant les analyses demandées puis refusées, et ce qui a été proposé à la place. Sa place est dans le document plutôt que dans un courriel, car la demande sera refaite par quelqu’un qui n’a pas lu le courriel.</vt:lpwstr>
  </property>
</Properties>
</file>