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notesMaster" Target="notesMasters/notesMaster1.xml" /><Relationship Id="rId24" Type="http://schemas.openxmlformats.org/officeDocument/2006/relationships/viewProps" Target="viewProps.xml" /><Relationship Id="rId23" Type="http://schemas.openxmlformats.org/officeDocument/2006/relationships/presProps" Target="presProps.xml" /><Relationship Id="rId1" Type="http://schemas.openxmlformats.org/officeDocument/2006/relationships/slideMaster" Target="slideMasters/slideMaster1.xml" /><Relationship Id="rId26" Type="http://schemas.openxmlformats.org/officeDocument/2006/relationships/tableStyles" Target="tableStyles.xml" /><Relationship Id="rId25"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4.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5.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6.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7.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Why the system Python is the wrong place to work, what a virtual environment actually is, and how to carry a working install to a field laptop that has never seen a package index.</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An analysis runs on your laptop. Three months later the same script is run by someone else, on a different machine, and it either fails to start or — much worse — produces a different number. That is not usually a bug in the analysis. It is a bug in the environment: a different pandas version whose default changed, a package installed for one project that broke another, a system Python the operating system upgraded underneath you. This lesson is about making the environment a thing you declare, rather than a thing that accumulates.</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macOS and most Linux distributions ship a Python that the operating system uses for its own tooling. On a shared field laptop, someone has usually installed a second one from a website, and a third arrived with an office suite. Installing packages into any of them is a bad idea for a specific reason: the operating system depends on the versions it shipped. Upgrading pandas to satisfy your script can break a system utility, and there is nothing to warn you. Newer Python builds now refuse outright:</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That error is correct and should not be worked around. There is a flag that overrides it. Using it is how a laptop ends up needing to be reimaged.</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virtual environment is a directory holding its own copy of the interpreter’s package directory. Activating it changes where </a:t>
            </a:r>
            <a:r>
              <a:rPr>
                <a:latin typeface="Courier"/>
              </a:rPr>
              <a:t>python</a:t>
            </a:r>
            <a:r>
              <a:rPr/>
              <a:t> and </a:t>
            </a:r>
            <a:r>
              <a:rPr>
                <a:latin typeface="Courier"/>
              </a:rPr>
              <a:t>pip</a:t>
            </a:r>
            <a:r>
              <a:rPr/>
              <a:t> look. That is the whole idea.</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Two consequences worth internalising:</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pip</a:t>
            </a:r>
            <a:r>
              <a:rPr/>
              <a:t> resolves and downloads packages one at a time from the network. On a connection that drops, a half-finished install leaves an environment that is neither the old one nor the new one. </a:t>
            </a:r>
            <a:r>
              <a:rPr>
                <a:latin typeface="Courier"/>
              </a:rPr>
              <a:t>uv</a:t>
            </a:r>
            <a:r>
              <a:rPr/>
              <a:t> is a faster resolver that produces a lockfile: an exact list of every package and version, including the ones your packages depend on.</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uv add</a:t>
            </a:r>
            <a:r>
              <a:rPr/>
              <a:t> writes two files. </a:t>
            </a:r>
            <a:r>
              <a:rPr>
                <a:latin typeface="Courier"/>
              </a:rPr>
              <a:t>pyproject.toml</a:t>
            </a:r>
            <a:r>
              <a:rPr/>
              <a:t> records what you asked for — </a:t>
            </a:r>
            <a:r>
              <a:rPr>
                <a:latin typeface="Courier"/>
              </a:rPr>
              <a:t>pandas</a:t>
            </a:r>
            <a:r>
              <a:rPr/>
              <a:t> — and </a:t>
            </a:r>
            <a:r>
              <a:rPr>
                <a:latin typeface="Courier"/>
              </a:rPr>
              <a:t>uv.lock</a:t>
            </a:r>
            <a:r>
              <a:rPr/>
              <a:t> records what you got, down to the exact version of every transitive dependency. Commit both. The first is your intent; the second is what makes next quarter’s install identical to this one. On the field laptop: conda is the reasonable alternative and is common in this sector, particularly where a geospatial stack is involved — GDAL is far easier to install through conda than through pip. If your organisation already standardises on conda, use conda; the principle is identical and only the commands change.</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the part most tutorials skip, and it is the part that matters on a deployment. Download the packages once, on a connected machine, targeting the platform the field laptop runs:</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Copy the </a:t>
            </a:r>
            <a:r>
              <a:rPr>
                <a:latin typeface="Courier"/>
              </a:rPr>
              <a:t>wheels</a:t>
            </a:r>
            <a:r>
              <a:rPr/>
              <a:t> directory onto a USB stick along with your project, then on the offline machine:</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--no-index</a:t>
            </a:r>
            <a:r>
              <a:rPr/>
              <a:t> tells the installer not to contact the package index at all, and </a:t>
            </a:r>
            <a:r>
              <a:rPr>
                <a:latin typeface="Courier"/>
              </a:rPr>
              <a:t>--find-links</a:t>
            </a:r>
            <a:r>
              <a:rPr/>
              <a:t> points it at the directory instead. The install is then entirely local.</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packages are pinned; the interpreter should be as well. A script written against 3.12 and run on 3.9 fails on syntax that did not exist yet.</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Before running an analysis on a machine you did not set up, check that you are where you think you are:</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If </a:t>
            </a:r>
            <a:r>
              <a:rPr>
                <a:latin typeface="Courier"/>
              </a:rPr>
              <a:t>sys.executable</a:t>
            </a:r>
            <a:r>
              <a:rPr/>
              <a:t> is </a:t>
            </a:r>
            <a:r>
              <a:rPr>
                <a:latin typeface="Courier"/>
              </a:rPr>
              <a:t>/usr/bin/python3</a:t>
            </a:r>
            <a:r>
              <a:rPr/>
              <a:t>, the environment is not activated and you are about to install into the system Python. That single line has saved more laptops than any amount of documentation. For an analysis whose numbers matter, assert it:</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Everything needed to rebuild the environment, and nothing that was built:</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a:t>
            </a:r>
            <a:r>
              <a:rPr>
                <a:latin typeface="Courier"/>
              </a:rPr>
              <a:t>.gitignore</a:t>
            </a:r>
            <a:r>
              <a:rPr/>
              <a:t> covering the right column is part of the project template in the next lesson. The README needs two lines, not two pages:</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environment is reproducible. The next lesson is about the project around it — where the raw data goes, where outputs go, and why a path written as </a:t>
            </a:r>
            <a:r>
              <a:rPr>
                <a:latin typeface="Courier"/>
              </a:rPr>
              <a:t>C:\Users\marie\Desktop\data.csv</a:t>
            </a:r>
            <a:r>
              <a:rPr/>
              <a:t> guarantees the script runs on exactly one machine.</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5.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6.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7.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python-for-programme-data/python-01-environment"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A Python you can reinstall without internet</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Why the system Python is the wrong place to work, what a virtual environment actually is, and how to carry a working install to a field laptop that has never seen a package index.</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1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The failure this lesson prevents</a:t>
            </a:r>
          </a:p>
          <a:p>
            <a:pPr lvl="0"/>
            <a:r>
              <a:rPr/>
              <a:t>Do not work in the system Python</a:t>
            </a:r>
          </a:p>
          <a:p>
            <a:pPr lvl="0"/>
            <a:r>
              <a:rPr/>
              <a:t>What a virtual environment is</a:t>
            </a:r>
          </a:p>
          <a:p>
            <a:pPr lvl="0"/>
            <a:r>
              <a:rPr/>
              <a:t>uv, and why it matters more here than elsewhere</a:t>
            </a:r>
          </a:p>
          <a:p>
            <a:pPr lvl="0"/>
            <a:r>
              <a:rPr/>
              <a:t>Installing where there is no internet</a:t>
            </a:r>
          </a:p>
          <a:p>
            <a:pPr lvl="0"/>
            <a:r>
              <a:rPr/>
              <a:t>Pinning the Python version too</a:t>
            </a:r>
          </a:p>
          <a:p>
            <a:pPr lvl="0"/>
            <a:r>
              <a:rPr/>
              <a:t>Verifying the environment before trusting it</a:t>
            </a:r>
          </a:p>
          <a:p>
            <a:pPr lvl="0"/>
            <a:r>
              <a:rPr/>
              <a:t>What to hand to a colleague</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failure this lesson prevents</a:t>
            </a:r>
          </a:p>
        </p:txBody>
      </p:sp>
      <p:sp>
        <p:nvSpPr>
          <p:cNvPr id="3" name="Content Placeholder 2"/>
          <p:cNvSpPr>
            <a:spLocks noGrp="1"/>
          </p:cNvSpPr>
          <p:nvPr>
            <p:ph idx="1"/>
          </p:nvPr>
        </p:nvSpPr>
        <p:spPr/>
        <p:txBody>
          <a:bodyPr/>
          <a:lstStyle/>
          <a:p>
            <a:pPr lvl="0"/>
            <a:r>
              <a:rPr/>
              <a:t>An analysis runs on your laptop.</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Do not work in the system Python — Example</a:t>
            </a:r>
          </a:p>
        </p:txBody>
      </p:sp>
      <p:sp>
        <p:nvSpPr>
          <p:cNvPr id="3" name="Content Placeholder 2"/>
          <p:cNvSpPr>
            <a:spLocks noGrp="1"/>
          </p:cNvSpPr>
          <p:nvPr>
            <p:ph idx="1"/>
          </p:nvPr>
        </p:nvSpPr>
        <p:spPr/>
        <p:txBody>
          <a:bodyPr/>
          <a:lstStyle/>
          <a:p>
            <a:pPr lvl="0" indent="0">
              <a:buNone/>
            </a:pPr>
            <a:r>
              <a:rPr>
                <a:latin typeface="Courier"/>
              </a:rPr>
              <a:t>error: externally-managed-environment
x This environment is externally managed
+-&gt; To install Python packages system-wide, try apt install
    python3-xyz, where xyz is the package you are trying to
    install.</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Do not work in the system Python</a:t>
            </a:r>
          </a:p>
        </p:txBody>
      </p:sp>
      <p:sp>
        <p:nvSpPr>
          <p:cNvPr id="3" name="Content Placeholder 2"/>
          <p:cNvSpPr>
            <a:spLocks noGrp="1"/>
          </p:cNvSpPr>
          <p:nvPr>
            <p:ph idx="1"/>
          </p:nvPr>
        </p:nvSpPr>
        <p:spPr/>
        <p:txBody>
          <a:bodyPr/>
          <a:lstStyle/>
          <a:p>
            <a:pPr lvl="0"/>
            <a:r>
              <a:rPr/>
              <a:t>That error is correct and should not be worked around — There is a flag that overrides it</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a virtual environment is — Shell</a:t>
            </a:r>
          </a:p>
        </p:txBody>
      </p:sp>
      <p:sp>
        <p:nvSpPr>
          <p:cNvPr id="3" name="Content Placeholder 2"/>
          <p:cNvSpPr>
            <a:spLocks noGrp="1"/>
          </p:cNvSpPr>
          <p:nvPr>
            <p:ph idx="1"/>
          </p:nvPr>
        </p:nvSpPr>
        <p:spPr/>
        <p:txBody>
          <a:bodyPr/>
          <a:lstStyle/>
          <a:p>
            <a:pPr lvl="0" indent="0">
              <a:buNone/>
            </a:pPr>
            <a:r>
              <a:rPr>
                <a:latin typeface="Courier"/>
              </a:rPr>
              <a:t>python3 </a:t>
            </a:r>
            <a:r>
              <a:rPr>
                <a:solidFill>
                  <a:srgbClr val="7D9029"/>
                </a:solidFill>
                <a:latin typeface="Courier"/>
              </a:rPr>
              <a:t>-m</a:t>
            </a:r>
            <a:r>
              <a:rPr>
                <a:latin typeface="Courier"/>
              </a:rPr>
              <a:t> venv .venv</a:t>
            </a:r>
            <a:br/>
            <a:r>
              <a:rPr>
                <a:solidFill>
                  <a:srgbClr val="008000"/>
                </a:solidFill>
                <a:latin typeface="Courier"/>
              </a:rPr>
              <a:t>source</a:t>
            </a:r>
            <a:r>
              <a:rPr>
                <a:latin typeface="Courier"/>
              </a:rPr>
              <a:t> .venv/bin/activate       </a:t>
            </a:r>
            <a:r>
              <a:rPr i="1">
                <a:solidFill>
                  <a:srgbClr val="60A0B0"/>
                </a:solidFill>
                <a:latin typeface="Courier"/>
              </a:rPr>
              <a:t># Windows: .venv\Scripts\activate</a:t>
            </a:r>
            <a:br/>
            <a:r>
              <a:rPr>
                <a:latin typeface="Courier"/>
              </a:rPr>
              <a:t>python </a:t>
            </a:r>
            <a:r>
              <a:rPr>
                <a:solidFill>
                  <a:srgbClr val="7D9029"/>
                </a:solidFill>
                <a:latin typeface="Courier"/>
              </a:rPr>
              <a:t>-m</a:t>
            </a:r>
            <a:r>
              <a:rPr>
                <a:latin typeface="Courier"/>
              </a:rPr>
              <a:t> pip install pandas</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a virtual environment is</a:t>
            </a:r>
          </a:p>
        </p:txBody>
      </p:sp>
      <p:sp>
        <p:nvSpPr>
          <p:cNvPr id="3" name="Content Placeholder 2"/>
          <p:cNvSpPr>
            <a:spLocks noGrp="1"/>
          </p:cNvSpPr>
          <p:nvPr>
            <p:ph idx="1"/>
          </p:nvPr>
        </p:nvSpPr>
        <p:spPr/>
        <p:txBody>
          <a:bodyPr/>
          <a:lstStyle/>
          <a:p>
            <a:pPr lvl="0"/>
            <a:r>
              <a:rPr b="1"/>
              <a:t>Per project, not per machine.</a:t>
            </a:r>
            <a:r>
              <a:rPr/>
              <a:t> Two analyses needing different pandas versions coexist without either knowing about…</a:t>
            </a:r>
          </a:p>
          <a:p>
            <a:pPr lvl="0"/>
            <a:r>
              <a:rPr b="1"/>
              <a:t>Disposable.</a:t>
            </a:r>
            <a:r>
              <a:rPr/>
              <a:t> If an environment gets into a bad state, delete the directory and rebuild it. Nothing of value lives…</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uv, and why it matters more here than elsewhere — Shell</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Install uv itself, once, on a machine that does have internet.</a:t>
            </a:r>
            <a:br/>
            <a:r>
              <a:rPr>
                <a:latin typeface="Courier"/>
              </a:rPr>
              <a:t>curl </a:t>
            </a:r>
            <a:r>
              <a:rPr>
                <a:solidFill>
                  <a:srgbClr val="7D9029"/>
                </a:solidFill>
                <a:latin typeface="Courier"/>
              </a:rPr>
              <a:t>-LsSf</a:t>
            </a:r>
            <a:r>
              <a:rPr>
                <a:latin typeface="Courier"/>
              </a:rPr>
              <a:t> https://astral.sh/uv/install.sh </a:t>
            </a:r>
            <a:r>
              <a:rPr b="1">
                <a:solidFill>
                  <a:srgbClr val="007020"/>
                </a:solidFill>
                <a:latin typeface="Courier"/>
              </a:rPr>
              <a:t>|</a:t>
            </a:r>
            <a:r>
              <a:rPr>
                <a:latin typeface="Courier"/>
              </a:rPr>
              <a:t> </a:t>
            </a:r>
            <a:r>
              <a:rPr>
                <a:solidFill>
                  <a:srgbClr val="06287E"/>
                </a:solidFill>
                <a:latin typeface="Courier"/>
              </a:rPr>
              <a:t>sh</a:t>
            </a:r>
            <a:br/>
            <a:br/>
            <a:r>
              <a:rPr>
                <a:latin typeface="Courier"/>
              </a:rPr>
              <a:t>uv init muac-analysis</a:t>
            </a:r>
            <a:br/>
            <a:r>
              <a:rPr>
                <a:solidFill>
                  <a:srgbClr val="008000"/>
                </a:solidFill>
                <a:latin typeface="Courier"/>
              </a:rPr>
              <a:t>cd</a:t>
            </a:r>
            <a:r>
              <a:rPr>
                <a:latin typeface="Courier"/>
              </a:rPr>
              <a:t> muac-analysis</a:t>
            </a:r>
            <a:br/>
            <a:r>
              <a:rPr>
                <a:latin typeface="Courier"/>
              </a:rPr>
              <a:t>uv add pandas openpyxl</a:t>
            </a:r>
            <a:br/>
            <a:r>
              <a:rPr>
                <a:latin typeface="Courier"/>
              </a:rPr>
              <a:t>uv run python </a:t>
            </a:r>
            <a:r>
              <a:rPr>
                <a:solidFill>
                  <a:srgbClr val="7D9029"/>
                </a:solidFill>
                <a:latin typeface="Courier"/>
              </a:rPr>
              <a:t>-c</a:t>
            </a:r>
            <a:r>
              <a:rPr>
                <a:latin typeface="Courier"/>
              </a:rPr>
              <a:t> </a:t>
            </a:r>
            <a:r>
              <a:rPr>
                <a:solidFill>
                  <a:srgbClr val="4070A0"/>
                </a:solidFill>
                <a:latin typeface="Courier"/>
              </a:rPr>
              <a:t>"import pandas; print(pandas.__version__)"</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uv, and why it matters more here than elsewhere — Shell</a:t>
            </a:r>
          </a:p>
        </p:txBody>
      </p:sp>
      <p:sp>
        <p:nvSpPr>
          <p:cNvPr id="3" name="Content Placeholder 2"/>
          <p:cNvSpPr>
            <a:spLocks noGrp="1"/>
          </p:cNvSpPr>
          <p:nvPr>
            <p:ph idx="1"/>
          </p:nvPr>
        </p:nvSpPr>
        <p:spPr/>
        <p:txBody>
          <a:bodyPr/>
          <a:lstStyle/>
          <a:p>
            <a:pPr lvl="0" indent="0">
              <a:buNone/>
            </a:pPr>
            <a:r>
              <a:rPr>
                <a:latin typeface="Courier"/>
              </a:rPr>
              <a:t>uv sync                        </a:t>
            </a:r>
            <a:r>
              <a:rPr i="1">
                <a:solidFill>
                  <a:srgbClr val="60A0B0"/>
                </a:solidFill>
                <a:latin typeface="Courier"/>
              </a:rPr>
              <a:t># reads uv.lock, installs exactly those versions</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Installing where there is no internet — Shell</a:t>
            </a:r>
          </a:p>
        </p:txBody>
      </p:sp>
      <p:sp>
        <p:nvSpPr>
          <p:cNvPr id="3" name="Content Placeholder 2"/>
          <p:cNvSpPr>
            <a:spLocks noGrp="1"/>
          </p:cNvSpPr>
          <p:nvPr>
            <p:ph idx="1"/>
          </p:nvPr>
        </p:nvSpPr>
        <p:spPr/>
        <p:txBody>
          <a:bodyPr/>
          <a:lstStyle/>
          <a:p>
            <a:pPr lvl="0" indent="0">
              <a:buNone/>
            </a:pPr>
            <a:r>
              <a:rPr>
                <a:solidFill>
                  <a:srgbClr val="06287E"/>
                </a:solidFill>
                <a:latin typeface="Courier"/>
              </a:rPr>
              <a:t>mkdir</a:t>
            </a:r>
            <a:r>
              <a:rPr>
                <a:latin typeface="Courier"/>
              </a:rPr>
              <a:t> wheels</a:t>
            </a:r>
            <a:br/>
            <a:r>
              <a:rPr>
                <a:latin typeface="Courier"/>
              </a:rPr>
              <a:t>uv pip download pandas openpyxl </a:t>
            </a:r>
            <a:r>
              <a:rPr>
                <a:solidFill>
                  <a:srgbClr val="7D9029"/>
                </a:solidFill>
                <a:latin typeface="Courier"/>
              </a:rPr>
              <a:t>--dest</a:t>
            </a:r>
            <a:r>
              <a:rPr>
                <a:latin typeface="Courier"/>
              </a:rPr>
              <a:t> wheels</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Installing where there is no internet — Shell</a:t>
            </a:r>
          </a:p>
        </p:txBody>
      </p:sp>
      <p:sp>
        <p:nvSpPr>
          <p:cNvPr id="3" name="Content Placeholder 2"/>
          <p:cNvSpPr>
            <a:spLocks noGrp="1"/>
          </p:cNvSpPr>
          <p:nvPr>
            <p:ph idx="1"/>
          </p:nvPr>
        </p:nvSpPr>
        <p:spPr/>
        <p:txBody>
          <a:bodyPr/>
          <a:lstStyle/>
          <a:p>
            <a:pPr lvl="0" indent="0">
              <a:buNone/>
            </a:pPr>
            <a:r>
              <a:rPr>
                <a:latin typeface="Courier"/>
              </a:rPr>
              <a:t>uv venv</a:t>
            </a:r>
            <a:br/>
            <a:r>
              <a:rPr>
                <a:latin typeface="Courier"/>
              </a:rPr>
              <a:t>uv pip install </a:t>
            </a:r>
            <a:r>
              <a:rPr>
                <a:solidFill>
                  <a:srgbClr val="7D9029"/>
                </a:solidFill>
                <a:latin typeface="Courier"/>
              </a:rPr>
              <a:t>--no-index</a:t>
            </a:r>
            <a:r>
              <a:rPr>
                <a:latin typeface="Courier"/>
              </a:rPr>
              <a:t> </a:t>
            </a:r>
            <a:r>
              <a:rPr>
                <a:solidFill>
                  <a:srgbClr val="7D9029"/>
                </a:solidFill>
                <a:latin typeface="Courier"/>
              </a:rPr>
              <a:t>--find-links</a:t>
            </a:r>
            <a:r>
              <a:rPr>
                <a:latin typeface="Courier"/>
              </a:rPr>
              <a:t> wheels pandas openpyxl</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Installing where there is no internet</a:t>
            </a:r>
          </a:p>
        </p:txBody>
      </p:sp>
      <p:sp>
        <p:nvSpPr>
          <p:cNvPr id="3" name="Content Placeholder 2"/>
          <p:cNvSpPr>
            <a:spLocks noGrp="1"/>
          </p:cNvSpPr>
          <p:nvPr>
            <p:ph idx="1"/>
          </p:nvPr>
        </p:nvSpPr>
        <p:spPr/>
        <p:txBody>
          <a:bodyPr/>
          <a:lstStyle/>
          <a:p>
            <a:pPr lvl="0" indent="0" marL="1270000">
              <a:buNone/>
            </a:pPr>
            <a:r>
              <a:rPr sz="2000"/>
              <a:t>Wheels are platform-specific. A wheel downloaded on macOS will not install on a Windows laptop, and one built for Python 3.12 will not install into 3.11. Download on a machine matching the target, or pass </a:t>
            </a:r>
            <a:r>
              <a:rPr sz="2000">
                <a:latin typeface="Courier"/>
              </a:rPr>
              <a:t>--python-platform</a:t>
            </a:r>
            <a:r>
              <a:rPr sz="2000"/>
              <a:t> and </a:t>
            </a:r>
            <a:r>
              <a:rPr sz="2000">
                <a:latin typeface="Courier"/>
              </a:rPr>
              <a:t>--python-version</a:t>
            </a:r>
            <a:r>
              <a:rPr sz="2000"/>
              <a:t> explicitly.</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Pinning the Python version too — Example</a:t>
            </a:r>
          </a:p>
        </p:txBody>
      </p:sp>
      <p:sp>
        <p:nvSpPr>
          <p:cNvPr id="3" name="Content Placeholder 2"/>
          <p:cNvSpPr>
            <a:spLocks noGrp="1"/>
          </p:cNvSpPr>
          <p:nvPr>
            <p:ph idx="1"/>
          </p:nvPr>
        </p:nvSpPr>
        <p:spPr/>
        <p:txBody>
          <a:bodyPr/>
          <a:lstStyle/>
          <a:p>
            <a:pPr lvl="0" indent="0">
              <a:buNone/>
            </a:pPr>
            <a:r>
              <a:rPr>
                <a:latin typeface="Courier"/>
              </a:rPr>
              <a:t># pyproject.toml
[project]
name = "muac-analysis"
requires-python = "&gt;=3.11"
dependencies = ["pandas&gt;=2.2", "openpyxl&gt;=3.1"]</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Pinning the Python version too — Shell</a:t>
            </a:r>
          </a:p>
        </p:txBody>
      </p:sp>
      <p:sp>
        <p:nvSpPr>
          <p:cNvPr id="3" name="Content Placeholder 2"/>
          <p:cNvSpPr>
            <a:spLocks noGrp="1"/>
          </p:cNvSpPr>
          <p:nvPr>
            <p:ph idx="1"/>
          </p:nvPr>
        </p:nvSpPr>
        <p:spPr/>
        <p:txBody>
          <a:bodyPr/>
          <a:lstStyle/>
          <a:p>
            <a:pPr lvl="0" indent="0">
              <a:buNone/>
            </a:pPr>
            <a:r>
              <a:rPr>
                <a:latin typeface="Courier"/>
              </a:rPr>
              <a:t>uv python install 3.12</a:t>
            </a:r>
            <a:br/>
            <a:r>
              <a:rPr>
                <a:latin typeface="Courier"/>
              </a:rPr>
              <a:t>uv python pin 3.12</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Verifying the environment before trusting it — In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sys</a:t>
            </a:r>
            <a:b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solidFill>
                  <a:srgbClr val="008000"/>
                </a:solidFill>
                <a:latin typeface="Courier"/>
              </a:rPr>
              <a:t>print</a:t>
            </a:r>
            <a:r>
              <a:rPr>
                <a:latin typeface="Courier"/>
              </a:rPr>
              <a:t>(sys.executable)          </a:t>
            </a:r>
            <a:r>
              <a:rPr i="1">
                <a:solidFill>
                  <a:srgbClr val="60A0B0"/>
                </a:solidFill>
                <a:latin typeface="Courier"/>
              </a:rPr>
              <a:t># should be inside .venv, not /usr/bin</a:t>
            </a:r>
            <a:br/>
            <a:r>
              <a:rPr>
                <a:solidFill>
                  <a:srgbClr val="008000"/>
                </a:solidFill>
                <a:latin typeface="Courier"/>
              </a:rPr>
              <a:t>print</a:t>
            </a:r>
            <a:r>
              <a:rPr>
                <a:latin typeface="Courier"/>
              </a:rPr>
              <a:t>(sys.version)</a:t>
            </a:r>
            <a:br/>
            <a:r>
              <a:rPr>
                <a:solidFill>
                  <a:srgbClr val="008000"/>
                </a:solidFill>
                <a:latin typeface="Courier"/>
              </a:rPr>
              <a:t>print</a:t>
            </a:r>
            <a:r>
              <a:rPr>
                <a:latin typeface="Courier"/>
              </a:rPr>
              <a:t>(pd.__version__)</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Verifying the environment before trusting it — In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sys</a:t>
            </a:r>
            <a:br/>
            <a:br/>
            <a:r>
              <a:rPr b="1">
                <a:solidFill>
                  <a:srgbClr val="007020"/>
                </a:solidFill>
                <a:latin typeface="Courier"/>
              </a:rPr>
              <a:t>assert</a:t>
            </a:r>
            <a:r>
              <a:rPr>
                <a:latin typeface="Courier"/>
              </a:rPr>
              <a:t> sys.version_info </a:t>
            </a:r>
            <a:r>
              <a:rPr>
                <a:solidFill>
                  <a:srgbClr val="666666"/>
                </a:solidFill>
                <a:latin typeface="Courier"/>
              </a:rPr>
              <a:t>&gt;=</a:t>
            </a:r>
            <a:r>
              <a:rPr>
                <a:latin typeface="Courier"/>
              </a:rPr>
              <a:t> (</a:t>
            </a:r>
            <a:r>
              <a:rPr>
                <a:solidFill>
                  <a:srgbClr val="40A070"/>
                </a:solidFill>
                <a:latin typeface="Courier"/>
              </a:rPr>
              <a:t>3</a:t>
            </a:r>
            <a:r>
              <a:rPr>
                <a:latin typeface="Courier"/>
              </a:rPr>
              <a:t>, </a:t>
            </a:r>
            <a:r>
              <a:rPr>
                <a:solidFill>
                  <a:srgbClr val="40A070"/>
                </a:solidFill>
                <a:latin typeface="Courier"/>
              </a:rPr>
              <a:t>11</a:t>
            </a:r>
            <a:r>
              <a:rPr>
                <a:latin typeface="Courier"/>
              </a:rPr>
              <a:t>), </a:t>
            </a:r>
            <a:r>
              <a:rPr>
                <a:solidFill>
                  <a:srgbClr val="BB6688"/>
                </a:solidFill>
                <a:latin typeface="Courier"/>
              </a:rPr>
              <a:t>f"needs Python 3.11+, running </a:t>
            </a:r>
            <a:r>
              <a:rPr>
                <a:solidFill>
                  <a:srgbClr val="4070A0"/>
                </a:solidFill>
                <a:latin typeface="Courier"/>
              </a:rPr>
              <a:t>{</a:t>
            </a:r>
            <a:r>
              <a:rPr>
                <a:latin typeface="Courier"/>
              </a:rPr>
              <a:t>sys</a:t>
            </a:r>
            <a:r>
              <a:rPr>
                <a:solidFill>
                  <a:srgbClr val="4070A0"/>
                </a:solidFill>
                <a:latin typeface="Courier"/>
              </a:rPr>
              <a:t>.</a:t>
            </a:r>
            <a:r>
              <a:rPr>
                <a:latin typeface="Courier"/>
              </a:rPr>
              <a:t>version</a:t>
            </a:r>
            <a:r>
              <a:rPr>
                <a:solidFill>
                  <a:srgbClr val="4070A0"/>
                </a:solidFill>
                <a:latin typeface="Courier"/>
              </a:rPr>
              <a:t>}</a:t>
            </a:r>
            <a:r>
              <a:rPr>
                <a:solidFill>
                  <a:srgbClr val="BB6688"/>
                </a:solidFill>
                <a:latin typeface="Courier"/>
              </a:rPr>
              <a: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to hand to a colleague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Commit</a:t>
                      </a:r>
                    </a:p>
                  </a:txBody>
                  <a:tcPr/>
                </a:tc>
                <a:tc>
                  <a:txBody>
                    <a:bodyPr/>
                    <a:lstStyle/>
                    <a:p>
                      <a:pPr lvl="0" indent="0" marL="0">
                        <a:buNone/>
                      </a:pPr>
                      <a:r>
                        <a:rPr/>
                        <a:t>Do not commit</a:t>
                      </a:r>
                    </a:p>
                  </a:txBody>
                  <a:tcPr/>
                </a:tc>
              </a:tr>
              <a:tr h="0">
                <a:tc>
                  <a:txBody>
                    <a:bodyPr/>
                    <a:lstStyle/>
                    <a:p>
                      <a:pPr lvl="0" indent="0" marL="0">
                        <a:buNone/>
                      </a:pPr>
                      <a:r>
                        <a:rPr>
                          <a:latin typeface="Courier"/>
                        </a:rPr>
                        <a:t>pyproject.toml</a:t>
                      </a:r>
                    </a:p>
                  </a:txBody>
                </a:tc>
                <a:tc>
                  <a:txBody>
                    <a:bodyPr/>
                    <a:lstStyle/>
                    <a:p>
                      <a:pPr lvl="0" indent="0" marL="0">
                        <a:buNone/>
                      </a:pPr>
                      <a:r>
                        <a:rPr>
                          <a:latin typeface="Courier"/>
                        </a:rPr>
                        <a:t>.venv/</a:t>
                      </a:r>
                    </a:p>
                  </a:txBody>
                </a:tc>
              </a:tr>
              <a:tr h="0">
                <a:tc>
                  <a:txBody>
                    <a:bodyPr/>
                    <a:lstStyle/>
                    <a:p>
                      <a:pPr lvl="0" indent="0" marL="0">
                        <a:buNone/>
                      </a:pPr>
                      <a:r>
                        <a:rPr>
                          <a:latin typeface="Courier"/>
                        </a:rPr>
                        <a:t>uv.lock</a:t>
                      </a:r>
                    </a:p>
                  </a:txBody>
                </a:tc>
                <a:tc>
                  <a:txBody>
                    <a:bodyPr/>
                    <a:lstStyle/>
                    <a:p>
                      <a:pPr lvl="0" indent="0" marL="0">
                        <a:buNone/>
                      </a:pPr>
                      <a:r>
                        <a:rPr>
                          <a:latin typeface="Courier"/>
                        </a:rPr>
                        <a:t>wheels/</a:t>
                      </a:r>
                    </a:p>
                  </a:txBody>
                </a:tc>
              </a:tr>
              <a:tr h="0">
                <a:tc>
                  <a:txBody>
                    <a:bodyPr/>
                    <a:lstStyle/>
                    <a:p>
                      <a:pPr lvl="0" indent="0" marL="0">
                        <a:buNone/>
                      </a:pPr>
                      <a:r>
                        <a:rPr>
                          <a:latin typeface="Courier"/>
                        </a:rPr>
                        <a:t>README.md</a:t>
                      </a:r>
                      <a:r>
                        <a:rPr/>
                        <a:t> with the two commands</a:t>
                      </a:r>
                    </a:p>
                  </a:txBody>
                </a:tc>
                <a:tc>
                  <a:txBody>
                    <a:bodyPr/>
                    <a:lstStyle/>
                    <a:p>
                      <a:pPr lvl="0" indent="0" marL="0">
                        <a:buNone/>
                      </a:pPr>
                      <a:r>
                        <a:rPr>
                          <a:latin typeface="Courier"/>
                        </a:rPr>
                        <a:t>__pycache__/</a:t>
                      </a:r>
                    </a:p>
                  </a:txBody>
                </a:tc>
              </a:tr>
            </a:tbl>
          </a:graphicData>
        </a:graphic>
      </p:graphicFrame>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to hand to a colleague — Example</a:t>
            </a:r>
          </a:p>
        </p:txBody>
      </p:sp>
      <p:sp>
        <p:nvSpPr>
          <p:cNvPr id="3" name="Content Placeholder 2"/>
          <p:cNvSpPr>
            <a:spLocks noGrp="1"/>
          </p:cNvSpPr>
          <p:nvPr>
            <p:ph idx="1"/>
          </p:nvPr>
        </p:nvSpPr>
        <p:spPr/>
        <p:txBody>
          <a:bodyPr/>
          <a:lstStyle/>
          <a:p>
            <a:pPr lvl="0" indent="0">
              <a:buNone/>
            </a:pPr>
            <a:r>
              <a:rPr>
                <a:latin typeface="Courier"/>
              </a:rPr>
              <a:t>uv sync
uv run python scripts/indicator_table.py --input data/raw/muac.csv</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The environment is reproducible.</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https://data-analysis.cassion.dev/courses/python-for-programme-data/python-01-environment</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Python you can reinstall without internet</dc:title>
  <dc:creator>Pierre Robentz Cassion</dc:creator>
  <cp:keywords/>
  <dcterms:created xsi:type="dcterms:W3CDTF">2026-07-27T00:00:00Z</dcterms:created>
  <dcterms:modified xsi:type="dcterms:W3CDTF">2026-07-27T00:00:00Z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1 of 8</vt:lpwstr>
  </property>
  <property fmtid="{D5CDD505-2E9C-101B-9397-08002B2CF9AE}" pid="3" name="subtitle">
    <vt:lpwstr>Why the system Python is the wrong place to work, what a virtual environment actually is, and how to carry a working install to a field laptop that has never seen a package index.</vt:lpwstr>
  </property>
</Properties>
</file>