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notesMaster" Target="notesMasters/notesMaster1.xml" /><Relationship Id="rId24" Type="http://schemas.openxmlformats.org/officeDocument/2006/relationships/viewProps" Target="viewProps.xml" /><Relationship Id="rId23" Type="http://schemas.openxmlformats.org/officeDocument/2006/relationships/presProps" Target="presProps.xml" /><Relationship Id="rId1" Type="http://schemas.openxmlformats.org/officeDocument/2006/relationships/slideMaster" Target="slideMasters/slideMaster1.xml" /><Relationship Id="rId26" Type="http://schemas.openxmlformats.org/officeDocument/2006/relationships/tableStyles" Target="tableStyles.xml" /><Relationship Id="rId25"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6.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7.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Pourquoi le Python système est le mauvais endroit où travailler, ce qu’est réellement un environnement virtuel, et comment transporter une installation fonctionnelle vers un portable de terrain qui n’a jamais vu d’index de paquets.</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analyse s’exécute sur votre portable. Trois mois plus tard, le même script est lancé par quelqu’un d’autre, sur une autre machine, et soit il ne démarre pas, soit — bien pire — il produit un chiffre différent. Ce n’est généralement pas un défaut de l’analyse. C’est un défaut de l’environnement : une version de pandas différente dont un réglage par défaut a changé, un paquet installé pour un projet qui en a cassé un autre, un Python système que le système d’exploitation a mis à jour sous vos pieds. Cette leçon vise à faire de l’environnement une chose que vous déclarez, plutôt qu’une chose qui s’accumule.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macOS et la plupart des distributions Linux livrent un Python que le système d’exploitation utilise pour son propre outillage. Sur un portable de terrain partagé, quelqu’un en a généralement installé un deuxième depuis un site web, et un troisième est arrivé avec une suite bureautique. Installer des paquets dans l’un d’eux est une mauvaise idée pour une raison précise : le système d’exploitation dépend des versions qu’il a livrées. Mettre pandas à jour pour satisfaire votre script peut casser un utilitaire système, et rien ne vous en avertira. Les versions récentes de Python refusent désormais purement et simplement :</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Cette erreur est justifiée et ne doit pas être contournée. Il existe une option pour passer outre. L’utiliser, c’est ainsi qu’un portable finit par devoir être réinstallé entièrement.</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environnement virtuel est un répertoire contenant sa propre copie du répertoire de paquets de l’interpréteur. L’activer change l’endroit où </a:t>
            </a:r>
            <a:r>
              <a:rPr>
                <a:latin typeface="Courier"/>
              </a:rPr>
              <a:t>python</a:t>
            </a:r>
            <a:r>
              <a:rPr/>
              <a:t> et </a:t>
            </a:r>
            <a:r>
              <a:rPr>
                <a:latin typeface="Courier"/>
              </a:rPr>
              <a:t>pip</a:t>
            </a:r>
            <a:r>
              <a:rPr/>
              <a:t> vont chercher. Toute l’idée est là.</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conséquences à intérioriser :</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pip</a:t>
            </a:r>
            <a:r>
              <a:rPr/>
              <a:t> résout et télécharge les paquets un par un depuis le réseau. Sur une connexion qui tombe, une installation à moitié terminée laisse un environnement qui n’est ni l’ancien ni le nouveau. </a:t>
            </a:r>
            <a:r>
              <a:rPr>
                <a:latin typeface="Courier"/>
              </a:rPr>
              <a:t>uv</a:t>
            </a:r>
            <a:r>
              <a:rPr/>
              <a:t> est un résolveur plus rapide qui produit un fichier de verrouillage : la liste exacte de chaque paquet et de chaque version, y compris ceux dont vos paquets dépendent.</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uv add</a:t>
            </a:r>
            <a:r>
              <a:rPr/>
              <a:t> écrit deux fichiers. </a:t>
            </a:r>
            <a:r>
              <a:rPr>
                <a:latin typeface="Courier"/>
              </a:rPr>
              <a:t>pyproject.toml</a:t>
            </a:r>
            <a:r>
              <a:rPr/>
              <a:t> consigne ce que vous avez demandé — </a:t>
            </a:r>
            <a:r>
              <a:rPr>
                <a:latin typeface="Courier"/>
              </a:rPr>
              <a:t>pandas</a:t>
            </a:r>
            <a:r>
              <a:rPr/>
              <a:t> — et </a:t>
            </a:r>
            <a:r>
              <a:rPr>
                <a:latin typeface="Courier"/>
              </a:rPr>
              <a:t>uv.lock</a:t>
            </a:r>
            <a:r>
              <a:rPr/>
              <a:t> consigne ce que vous avez obtenu, jusqu’à la version exacte de chaque dépendance transitive. Versionnez les deux. Le premier est votre intention ; le second est ce qui rend l’installation du trimestre prochain identique à celle-ci. Sur le portable de terrain : conda est l’alternative raisonnable et reste courante dans ce secteur, en particulier lorsqu’une pile géospatiale est en jeu — GDAL s’installe bien plus facilement par conda que par pip. Si votre organisation a déjà standardisé sur conda, utilisez conda ; le principe est identique et seules les commandes changent.</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C’est la partie que la plupart des tutoriels sautent, et c’est celle qui compte sur un déploiement. Téléchargez les paquets une fois, sur une machine connectée, en ciblant la plateforme du portable de terrain :</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Copiez le répertoire </a:t>
            </a:r>
            <a:r>
              <a:rPr>
                <a:latin typeface="Courier"/>
              </a:rPr>
              <a:t>wheels</a:t>
            </a:r>
            <a:r>
              <a:rPr/>
              <a:t> sur une clé USB avec votre projet, puis sur la machine hors ligne :</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--no-index</a:t>
            </a:r>
            <a:r>
              <a:rPr/>
              <a:t> indique à l’installateur de ne pas contacter du tout l’index de paquets, et </a:t>
            </a:r>
            <a:r>
              <a:rPr>
                <a:latin typeface="Courier"/>
              </a:rPr>
              <a:t>--find-links</a:t>
            </a:r>
            <a:r>
              <a:rPr/>
              <a:t> le dirige vers le répertoire à la place. L’installation est alors entièrement locale.</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paquets sont épinglés ; l’interpréteur devrait l’être également. Un script écrit pour 3.12 et exécuté sous 3.9 échoue sur une syntaxe qui n’existait pas encore.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Avant d’exécuter une analyse sur une machine que vous n’avez pas configurée, vérifiez que vous êtes bien là où vous le croyez :</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 </a:t>
            </a:r>
            <a:r>
              <a:rPr>
                <a:latin typeface="Courier"/>
              </a:rPr>
              <a:t>sys.executable</a:t>
            </a:r>
            <a:r>
              <a:rPr/>
              <a:t> vaut </a:t>
            </a:r>
            <a:r>
              <a:rPr>
                <a:latin typeface="Courier"/>
              </a:rPr>
              <a:t>/usr/bin/python3</a:t>
            </a:r>
            <a:r>
              <a:rPr/>
              <a:t>, l’environnement n’est pas activé et vous êtes sur le point d’installer dans le Python système. Cette seule ligne a sauvé plus de portables que n’importe quelle documentation. Pour une analyse dont les chiffres comptent, transformez-la en assertion :</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Tout ce qui permet de reconstruire l’environnement, et rien de ce qui a été construit :</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a:t>
            </a:r>
            <a:r>
              <a:rPr>
                <a:latin typeface="Courier"/>
              </a:rPr>
              <a:t>.gitignore</a:t>
            </a:r>
            <a:r>
              <a:rPr/>
              <a:t> couvrant la colonne de droite fait partie du gabarit de projet de la leçon suivante. Le README a besoin de deux lignes, non de deux pages :</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L’environnement est reproductible. La leçon suivante porte sur le projet qui l’entoure — où vont les données brutes, où vont les sorties, et pourquoi un chemin écrit </a:t>
            </a:r>
            <a:r>
              <a:rPr>
                <a:latin typeface="Courier"/>
              </a:rPr>
              <a:t>C:\Users\marie\Bureau\data.csv</a:t>
            </a:r>
            <a:r>
              <a:rPr/>
              <a:t> garantit que le script s’exécutera sur exactement une machine.</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python-for-programme-data/python-01-environment"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Un Python réinstallable sans internet</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Pourquoi le Python système est le mauvais endroit où travailler, ce qu’est réellement un environnement virtuel, et comment transporter une installation fonctionnelle vers un portable de terrain qui n’a jamais vu d’index de paquets.</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1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L’échec que cette leçon prévient</a:t>
            </a:r>
          </a:p>
          <a:p>
            <a:pPr lvl="0"/>
            <a:r>
              <a:rPr/>
              <a:t>Ne travaillez pas dans le Python système</a:t>
            </a:r>
          </a:p>
          <a:p>
            <a:pPr lvl="0"/>
            <a:r>
              <a:rPr/>
              <a:t>Ce qu’est un environnement virtuel</a:t>
            </a:r>
          </a:p>
          <a:p>
            <a:pPr lvl="0"/>
            <a:r>
              <a:rPr/>
              <a:t>uv, et pourquoi il compte davantage ici qu’ailleurs</a:t>
            </a:r>
          </a:p>
          <a:p>
            <a:pPr lvl="0"/>
            <a:r>
              <a:rPr/>
              <a:t>Installer là où il n’y a pas d’internet</a:t>
            </a:r>
          </a:p>
          <a:p>
            <a:pPr lvl="0"/>
            <a:r>
              <a:rPr/>
              <a:t>Épingler aussi la version de Python</a:t>
            </a:r>
          </a:p>
          <a:p>
            <a:pPr lvl="0"/>
            <a:r>
              <a:rPr/>
              <a:t>Vérifier l’environnement avant de lui faire confiance</a:t>
            </a:r>
          </a:p>
          <a:p>
            <a:pPr lvl="0"/>
            <a:r>
              <a:rPr/>
              <a:t>Ce qu’il faut remettre à un collègue</a:t>
            </a:r>
          </a:p>
          <a:p>
            <a:pPr lvl="0"/>
            <a:r>
              <a:rPr/>
              <a:t>Ce qui vient ensuite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L’échec que cette leçon prévient</a:t>
            </a:r>
          </a:p>
        </p:txBody>
      </p:sp>
      <p:sp>
        <p:nvSpPr>
          <p:cNvPr id="3" name="Content Placeholder 2"/>
          <p:cNvSpPr>
            <a:spLocks noGrp="1"/>
          </p:cNvSpPr>
          <p:nvPr>
            <p:ph idx="1"/>
          </p:nvPr>
        </p:nvSpPr>
        <p:spPr/>
        <p:txBody>
          <a:bodyPr/>
          <a:lstStyle/>
          <a:p>
            <a:pPr lvl="0"/>
            <a:r>
              <a:rPr/>
              <a:t>Une analyse s’exécute sur votre portable.</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Ne travaillez pas dans le Python système — Exemple</a:t>
            </a:r>
          </a:p>
        </p:txBody>
      </p:sp>
      <p:sp>
        <p:nvSpPr>
          <p:cNvPr id="3" name="Content Placeholder 2"/>
          <p:cNvSpPr>
            <a:spLocks noGrp="1"/>
          </p:cNvSpPr>
          <p:nvPr>
            <p:ph idx="1"/>
          </p:nvPr>
        </p:nvSpPr>
        <p:spPr/>
        <p:txBody>
          <a:bodyPr/>
          <a:lstStyle/>
          <a:p>
            <a:pPr lvl="0" indent="0">
              <a:buNone/>
            </a:pPr>
            <a:r>
              <a:rPr>
                <a:latin typeface="Courier"/>
              </a:rPr>
              <a:t>error: externally-managed-environment
x This environment is externally managed
+-&gt; To install Python packages system-wide, try apt install
    python3-xyz, where xyz is the package you are trying to
    install.</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Ne travaillez pas dans le Python système</a:t>
            </a:r>
          </a:p>
        </p:txBody>
      </p:sp>
      <p:sp>
        <p:nvSpPr>
          <p:cNvPr id="3" name="Content Placeholder 2"/>
          <p:cNvSpPr>
            <a:spLocks noGrp="1"/>
          </p:cNvSpPr>
          <p:nvPr>
            <p:ph idx="1"/>
          </p:nvPr>
        </p:nvSpPr>
        <p:spPr/>
        <p:txBody>
          <a:bodyPr/>
          <a:lstStyle/>
          <a:p>
            <a:pPr lvl="0"/>
            <a:r>
              <a:rPr/>
              <a:t>Cette erreur est justifiée et ne doit pas être contournée — Il existe une option pour passer outre</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qu’est un environnement virtuel — Shell</a:t>
            </a:r>
          </a:p>
        </p:txBody>
      </p:sp>
      <p:sp>
        <p:nvSpPr>
          <p:cNvPr id="3" name="Content Placeholder 2"/>
          <p:cNvSpPr>
            <a:spLocks noGrp="1"/>
          </p:cNvSpPr>
          <p:nvPr>
            <p:ph idx="1"/>
          </p:nvPr>
        </p:nvSpPr>
        <p:spPr/>
        <p:txBody>
          <a:bodyPr/>
          <a:lstStyle/>
          <a:p>
            <a:pPr lvl="0" indent="0">
              <a:buNone/>
            </a:pPr>
            <a:r>
              <a:rPr>
                <a:latin typeface="Courier"/>
              </a:rPr>
              <a:t>python3 </a:t>
            </a:r>
            <a:r>
              <a:rPr>
                <a:solidFill>
                  <a:srgbClr val="7D9029"/>
                </a:solidFill>
                <a:latin typeface="Courier"/>
              </a:rPr>
              <a:t>-m</a:t>
            </a:r>
            <a:r>
              <a:rPr>
                <a:latin typeface="Courier"/>
              </a:rPr>
              <a:t> venv .venv</a:t>
            </a:r>
            <a:br/>
            <a:r>
              <a:rPr>
                <a:solidFill>
                  <a:srgbClr val="008000"/>
                </a:solidFill>
                <a:latin typeface="Courier"/>
              </a:rPr>
              <a:t>source</a:t>
            </a:r>
            <a:r>
              <a:rPr>
                <a:latin typeface="Courier"/>
              </a:rPr>
              <a:t> .venv/bin/activate       </a:t>
            </a:r>
            <a:r>
              <a:rPr i="1">
                <a:solidFill>
                  <a:srgbClr val="60A0B0"/>
                </a:solidFill>
                <a:latin typeface="Courier"/>
              </a:rPr>
              <a:t># Windows : .venv\Scripts\activate</a:t>
            </a:r>
            <a:br/>
            <a:r>
              <a:rPr>
                <a:latin typeface="Courier"/>
              </a:rPr>
              <a:t>python </a:t>
            </a:r>
            <a:r>
              <a:rPr>
                <a:solidFill>
                  <a:srgbClr val="7D9029"/>
                </a:solidFill>
                <a:latin typeface="Courier"/>
              </a:rPr>
              <a:t>-m</a:t>
            </a:r>
            <a:r>
              <a:rPr>
                <a:latin typeface="Courier"/>
              </a:rPr>
              <a:t> pip install pandas</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qu’est un environnement virtuel</a:t>
            </a:r>
          </a:p>
        </p:txBody>
      </p:sp>
      <p:sp>
        <p:nvSpPr>
          <p:cNvPr id="3" name="Content Placeholder 2"/>
          <p:cNvSpPr>
            <a:spLocks noGrp="1"/>
          </p:cNvSpPr>
          <p:nvPr>
            <p:ph idx="1"/>
          </p:nvPr>
        </p:nvSpPr>
        <p:spPr/>
        <p:txBody>
          <a:bodyPr/>
          <a:lstStyle/>
          <a:p>
            <a:pPr lvl="0"/>
            <a:r>
              <a:rPr b="1"/>
              <a:t>Par projet, non par machine.</a:t>
            </a:r>
            <a:r>
              <a:rPr/>
              <a:t> Deux analyses exigeant des versions de pandas différentes coexistent sans que l’une…</a:t>
            </a:r>
          </a:p>
          <a:p>
            <a:pPr lvl="0"/>
            <a:r>
              <a:rPr b="1"/>
              <a:t>Jetable.</a:t>
            </a:r>
            <a:r>
              <a:rPr/>
              <a:t> Si un environnement se retrouve dans un mauvais état, supprimez le répertoire et reconstruisez-le. Rien de…</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uv, et pourquoi il compte davantage ici qu’ailleurs — Shell</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Installer uv lui-meme, une fois, sur une machine effectivement connectee.</a:t>
            </a:r>
            <a:br/>
            <a:r>
              <a:rPr>
                <a:latin typeface="Courier"/>
              </a:rPr>
              <a:t>curl </a:t>
            </a:r>
            <a:r>
              <a:rPr>
                <a:solidFill>
                  <a:srgbClr val="7D9029"/>
                </a:solidFill>
                <a:latin typeface="Courier"/>
              </a:rPr>
              <a:t>-LsSf</a:t>
            </a:r>
            <a:r>
              <a:rPr>
                <a:latin typeface="Courier"/>
              </a:rPr>
              <a:t> https://astral.sh/uv/install.sh </a:t>
            </a:r>
            <a:r>
              <a:rPr b="1">
                <a:solidFill>
                  <a:srgbClr val="007020"/>
                </a:solidFill>
                <a:latin typeface="Courier"/>
              </a:rPr>
              <a:t>|</a:t>
            </a:r>
            <a:r>
              <a:rPr>
                <a:latin typeface="Courier"/>
              </a:rPr>
              <a:t> </a:t>
            </a:r>
            <a:r>
              <a:rPr>
                <a:solidFill>
                  <a:srgbClr val="06287E"/>
                </a:solidFill>
                <a:latin typeface="Courier"/>
              </a:rPr>
              <a:t>sh</a:t>
            </a:r>
            <a:br/>
            <a:br/>
            <a:r>
              <a:rPr>
                <a:latin typeface="Courier"/>
              </a:rPr>
              <a:t>uv init muac-analysis</a:t>
            </a:r>
            <a:br/>
            <a:r>
              <a:rPr>
                <a:solidFill>
                  <a:srgbClr val="008000"/>
                </a:solidFill>
                <a:latin typeface="Courier"/>
              </a:rPr>
              <a:t>cd</a:t>
            </a:r>
            <a:r>
              <a:rPr>
                <a:latin typeface="Courier"/>
              </a:rPr>
              <a:t> muac-analysis</a:t>
            </a:r>
            <a:br/>
            <a:r>
              <a:rPr>
                <a:latin typeface="Courier"/>
              </a:rPr>
              <a:t>uv add pandas openpyxl</a:t>
            </a:r>
            <a:br/>
            <a:r>
              <a:rPr>
                <a:latin typeface="Courier"/>
              </a:rPr>
              <a:t>uv run python </a:t>
            </a:r>
            <a:r>
              <a:rPr>
                <a:solidFill>
                  <a:srgbClr val="7D9029"/>
                </a:solidFill>
                <a:latin typeface="Courier"/>
              </a:rPr>
              <a:t>-c</a:t>
            </a:r>
            <a:r>
              <a:rPr>
                <a:latin typeface="Courier"/>
              </a:rPr>
              <a:t> </a:t>
            </a:r>
            <a:r>
              <a:rPr>
                <a:solidFill>
                  <a:srgbClr val="4070A0"/>
                </a:solidFill>
                <a:latin typeface="Courier"/>
              </a:rPr>
              <a:t>"import pandas; print(pandas.__version__)"</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uv, et pourquoi il compte davantage ici qu’ailleurs — Shell</a:t>
            </a:r>
          </a:p>
        </p:txBody>
      </p:sp>
      <p:sp>
        <p:nvSpPr>
          <p:cNvPr id="3" name="Content Placeholder 2"/>
          <p:cNvSpPr>
            <a:spLocks noGrp="1"/>
          </p:cNvSpPr>
          <p:nvPr>
            <p:ph idx="1"/>
          </p:nvPr>
        </p:nvSpPr>
        <p:spPr/>
        <p:txBody>
          <a:bodyPr/>
          <a:lstStyle/>
          <a:p>
            <a:pPr lvl="0" indent="0">
              <a:buNone/>
            </a:pPr>
            <a:r>
              <a:rPr>
                <a:latin typeface="Courier"/>
              </a:rPr>
              <a:t>uv sync                        </a:t>
            </a:r>
            <a:r>
              <a:rPr i="1">
                <a:solidFill>
                  <a:srgbClr val="60A0B0"/>
                </a:solidFill>
                <a:latin typeface="Courier"/>
              </a:rPr>
              <a:t># lit uv.lock, installe exactement ces versions</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Installer là où il n’y a pas d’internet — Shell</a:t>
            </a:r>
          </a:p>
        </p:txBody>
      </p:sp>
      <p:sp>
        <p:nvSpPr>
          <p:cNvPr id="3" name="Content Placeholder 2"/>
          <p:cNvSpPr>
            <a:spLocks noGrp="1"/>
          </p:cNvSpPr>
          <p:nvPr>
            <p:ph idx="1"/>
          </p:nvPr>
        </p:nvSpPr>
        <p:spPr/>
        <p:txBody>
          <a:bodyPr/>
          <a:lstStyle/>
          <a:p>
            <a:pPr lvl="0" indent="0">
              <a:buNone/>
            </a:pPr>
            <a:r>
              <a:rPr>
                <a:solidFill>
                  <a:srgbClr val="06287E"/>
                </a:solidFill>
                <a:latin typeface="Courier"/>
              </a:rPr>
              <a:t>mkdir</a:t>
            </a:r>
            <a:r>
              <a:rPr>
                <a:latin typeface="Courier"/>
              </a:rPr>
              <a:t> wheels</a:t>
            </a:r>
            <a:br/>
            <a:r>
              <a:rPr>
                <a:latin typeface="Courier"/>
              </a:rPr>
              <a:t>uv pip download pandas openpyxl </a:t>
            </a:r>
            <a:r>
              <a:rPr>
                <a:solidFill>
                  <a:srgbClr val="7D9029"/>
                </a:solidFill>
                <a:latin typeface="Courier"/>
              </a:rPr>
              <a:t>--dest</a:t>
            </a:r>
            <a:r>
              <a:rPr>
                <a:latin typeface="Courier"/>
              </a:rPr>
              <a:t> wheels</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Installer là où il n’y a pas d’internet — Shell</a:t>
            </a:r>
          </a:p>
        </p:txBody>
      </p:sp>
      <p:sp>
        <p:nvSpPr>
          <p:cNvPr id="3" name="Content Placeholder 2"/>
          <p:cNvSpPr>
            <a:spLocks noGrp="1"/>
          </p:cNvSpPr>
          <p:nvPr>
            <p:ph idx="1"/>
          </p:nvPr>
        </p:nvSpPr>
        <p:spPr/>
        <p:txBody>
          <a:bodyPr/>
          <a:lstStyle/>
          <a:p>
            <a:pPr lvl="0" indent="0">
              <a:buNone/>
            </a:pPr>
            <a:r>
              <a:rPr>
                <a:latin typeface="Courier"/>
              </a:rPr>
              <a:t>uv venv</a:t>
            </a:r>
            <a:br/>
            <a:r>
              <a:rPr>
                <a:latin typeface="Courier"/>
              </a:rPr>
              <a:t>uv pip install </a:t>
            </a:r>
            <a:r>
              <a:rPr>
                <a:solidFill>
                  <a:srgbClr val="7D9029"/>
                </a:solidFill>
                <a:latin typeface="Courier"/>
              </a:rPr>
              <a:t>--no-index</a:t>
            </a:r>
            <a:r>
              <a:rPr>
                <a:latin typeface="Courier"/>
              </a:rPr>
              <a:t> </a:t>
            </a:r>
            <a:r>
              <a:rPr>
                <a:solidFill>
                  <a:srgbClr val="7D9029"/>
                </a:solidFill>
                <a:latin typeface="Courier"/>
              </a:rPr>
              <a:t>--find-links</a:t>
            </a:r>
            <a:r>
              <a:rPr>
                <a:latin typeface="Courier"/>
              </a:rPr>
              <a:t> wheels pandas openpyxl</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Installer là où il n’y a pas d’internet</a:t>
            </a:r>
          </a:p>
        </p:txBody>
      </p:sp>
      <p:sp>
        <p:nvSpPr>
          <p:cNvPr id="3" name="Content Placeholder 2"/>
          <p:cNvSpPr>
            <a:spLocks noGrp="1"/>
          </p:cNvSpPr>
          <p:nvPr>
            <p:ph idx="1"/>
          </p:nvPr>
        </p:nvSpPr>
        <p:spPr/>
        <p:txBody>
          <a:bodyPr/>
          <a:lstStyle/>
          <a:p>
            <a:pPr lvl="0" indent="0" marL="1270000">
              <a:buNone/>
            </a:pPr>
            <a:r>
              <a:rPr sz="2000"/>
              <a:t>Les wheels sont spécifiques à une plateforme. Une wheel téléchargée sous macOS ne s’installera pas sur un portable Windows, et une wheel construite pour Python 3.12 ne s’installera pas dans 3.11. Téléchargez sur une machine correspondant à la cible, ou passez explicitement </a:t>
            </a:r>
            <a:r>
              <a:rPr sz="2000">
                <a:latin typeface="Courier"/>
              </a:rPr>
              <a:t>--python-platform</a:t>
            </a:r>
            <a:r>
              <a:rPr sz="2000"/>
              <a:t> et </a:t>
            </a:r>
            <a:r>
              <a:rPr sz="2000">
                <a:latin typeface="Courier"/>
              </a:rPr>
              <a:t>--python-version</a:t>
            </a:r>
            <a:r>
              <a:rPr sz="2000"/>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Épingler aussi la version de Python — Exemple</a:t>
            </a:r>
          </a:p>
        </p:txBody>
      </p:sp>
      <p:sp>
        <p:nvSpPr>
          <p:cNvPr id="3" name="Content Placeholder 2"/>
          <p:cNvSpPr>
            <a:spLocks noGrp="1"/>
          </p:cNvSpPr>
          <p:nvPr>
            <p:ph idx="1"/>
          </p:nvPr>
        </p:nvSpPr>
        <p:spPr/>
        <p:txBody>
          <a:bodyPr/>
          <a:lstStyle/>
          <a:p>
            <a:pPr lvl="0" indent="0">
              <a:buNone/>
            </a:pPr>
            <a:r>
              <a:rPr>
                <a:latin typeface="Courier"/>
              </a:rPr>
              <a:t># pyproject.toml
[project]
name = "muac-analysis"
requires-python = "&gt;=3.11"
dependencies = ["pandas&gt;=2.2", "openpyxl&gt;=3.1"]</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Épingler aussi la version de Python — Shell</a:t>
            </a:r>
          </a:p>
        </p:txBody>
      </p:sp>
      <p:sp>
        <p:nvSpPr>
          <p:cNvPr id="3" name="Content Placeholder 2"/>
          <p:cNvSpPr>
            <a:spLocks noGrp="1"/>
          </p:cNvSpPr>
          <p:nvPr>
            <p:ph idx="1"/>
          </p:nvPr>
        </p:nvSpPr>
        <p:spPr/>
        <p:txBody>
          <a:bodyPr/>
          <a:lstStyle/>
          <a:p>
            <a:pPr lvl="0" indent="0">
              <a:buNone/>
            </a:pPr>
            <a:r>
              <a:rPr>
                <a:latin typeface="Courier"/>
              </a:rPr>
              <a:t>uv python install 3.12</a:t>
            </a:r>
            <a:br/>
            <a:r>
              <a:rPr>
                <a:latin typeface="Courier"/>
              </a:rPr>
              <a:t>uv python pin 3.12</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Vérifier l’environnement avant de lui faire confiance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sys</a:t>
            </a:r>
            <a:b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solidFill>
                  <a:srgbClr val="008000"/>
                </a:solidFill>
                <a:latin typeface="Courier"/>
              </a:rPr>
              <a:t>print</a:t>
            </a:r>
            <a:r>
              <a:rPr>
                <a:latin typeface="Courier"/>
              </a:rPr>
              <a:t>(sys.executable)          </a:t>
            </a:r>
            <a:r>
              <a:rPr i="1">
                <a:solidFill>
                  <a:srgbClr val="60A0B0"/>
                </a:solidFill>
                <a:latin typeface="Courier"/>
              </a:rPr>
              <a:t># doit se trouver dans .venv, non dans /usr/bin</a:t>
            </a:r>
            <a:br/>
            <a:r>
              <a:rPr>
                <a:solidFill>
                  <a:srgbClr val="008000"/>
                </a:solidFill>
                <a:latin typeface="Courier"/>
              </a:rPr>
              <a:t>print</a:t>
            </a:r>
            <a:r>
              <a:rPr>
                <a:latin typeface="Courier"/>
              </a:rPr>
              <a:t>(sys.version)</a:t>
            </a:r>
            <a:br/>
            <a:r>
              <a:rPr>
                <a:solidFill>
                  <a:srgbClr val="008000"/>
                </a:solidFill>
                <a:latin typeface="Courier"/>
              </a:rPr>
              <a:t>print</a:t>
            </a:r>
            <a:r>
              <a:rPr>
                <a:latin typeface="Courier"/>
              </a:rPr>
              <a:t>(pd.__version__)</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Vérifier l’environnement avant de lui faire confiance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sys</a:t>
            </a:r>
            <a:br/>
            <a:br/>
            <a:r>
              <a:rPr b="1">
                <a:solidFill>
                  <a:srgbClr val="007020"/>
                </a:solidFill>
                <a:latin typeface="Courier"/>
              </a:rPr>
              <a:t>assert</a:t>
            </a:r>
            <a:r>
              <a:rPr>
                <a:latin typeface="Courier"/>
              </a:rPr>
              <a:t> sys.version_info </a:t>
            </a:r>
            <a:r>
              <a:rPr>
                <a:solidFill>
                  <a:srgbClr val="666666"/>
                </a:solidFill>
                <a:latin typeface="Courier"/>
              </a:rPr>
              <a:t>&gt;=</a:t>
            </a:r>
            <a:r>
              <a:rPr>
                <a:latin typeface="Courier"/>
              </a:rPr>
              <a:t> (</a:t>
            </a:r>
            <a:r>
              <a:rPr>
                <a:solidFill>
                  <a:srgbClr val="40A070"/>
                </a:solidFill>
                <a:latin typeface="Courier"/>
              </a:rPr>
              <a:t>3</a:t>
            </a:r>
            <a:r>
              <a:rPr>
                <a:latin typeface="Courier"/>
              </a:rPr>
              <a:t>, </a:t>
            </a:r>
            <a:r>
              <a:rPr>
                <a:solidFill>
                  <a:srgbClr val="40A070"/>
                </a:solidFill>
                <a:latin typeface="Courier"/>
              </a:rPr>
              <a:t>11</a:t>
            </a:r>
            <a:r>
              <a:rPr>
                <a:latin typeface="Courier"/>
              </a:rPr>
              <a:t>), </a:t>
            </a:r>
            <a:r>
              <a:rPr>
                <a:solidFill>
                  <a:srgbClr val="BB6688"/>
                </a:solidFill>
                <a:latin typeface="Courier"/>
              </a:rPr>
              <a:t>f"exige Python 3.11+, execute </a:t>
            </a:r>
            <a:r>
              <a:rPr>
                <a:solidFill>
                  <a:srgbClr val="4070A0"/>
                </a:solidFill>
                <a:latin typeface="Courier"/>
              </a:rPr>
              <a:t>{</a:t>
            </a:r>
            <a:r>
              <a:rPr>
                <a:latin typeface="Courier"/>
              </a:rPr>
              <a:t>sys</a:t>
            </a:r>
            <a:r>
              <a:rPr>
                <a:solidFill>
                  <a:srgbClr val="4070A0"/>
                </a:solidFill>
                <a:latin typeface="Courier"/>
              </a:rPr>
              <a:t>.</a:t>
            </a:r>
            <a:r>
              <a:rPr>
                <a:latin typeface="Courier"/>
              </a:rPr>
              <a:t>version</a:t>
            </a:r>
            <a:r>
              <a:rPr>
                <a:solidFill>
                  <a:srgbClr val="4070A0"/>
                </a:solidFill>
                <a:latin typeface="Courier"/>
              </a:rPr>
              <a:t>}</a:t>
            </a:r>
            <a:r>
              <a:rPr>
                <a:solidFill>
                  <a:srgbClr val="BB6688"/>
                </a:solidFill>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qu’il faut remettre à un collègue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À versionner</a:t>
                      </a:r>
                    </a:p>
                  </a:txBody>
                  <a:tcPr/>
                </a:tc>
                <a:tc>
                  <a:txBody>
                    <a:bodyPr/>
                    <a:lstStyle/>
                    <a:p>
                      <a:pPr lvl="0" indent="0" marL="0">
                        <a:buNone/>
                      </a:pPr>
                      <a:r>
                        <a:rPr/>
                        <a:t>À ne pas versionner</a:t>
                      </a:r>
                    </a:p>
                  </a:txBody>
                  <a:tcPr/>
                </a:tc>
              </a:tr>
              <a:tr h="0">
                <a:tc>
                  <a:txBody>
                    <a:bodyPr/>
                    <a:lstStyle/>
                    <a:p>
                      <a:pPr lvl="0" indent="0" marL="0">
                        <a:buNone/>
                      </a:pPr>
                      <a:r>
                        <a:rPr>
                          <a:latin typeface="Courier"/>
                        </a:rPr>
                        <a:t>pyproject.toml</a:t>
                      </a:r>
                    </a:p>
                  </a:txBody>
                </a:tc>
                <a:tc>
                  <a:txBody>
                    <a:bodyPr/>
                    <a:lstStyle/>
                    <a:p>
                      <a:pPr lvl="0" indent="0" marL="0">
                        <a:buNone/>
                      </a:pPr>
                      <a:r>
                        <a:rPr>
                          <a:latin typeface="Courier"/>
                        </a:rPr>
                        <a:t>.venv/</a:t>
                      </a:r>
                    </a:p>
                  </a:txBody>
                </a:tc>
              </a:tr>
              <a:tr h="0">
                <a:tc>
                  <a:txBody>
                    <a:bodyPr/>
                    <a:lstStyle/>
                    <a:p>
                      <a:pPr lvl="0" indent="0" marL="0">
                        <a:buNone/>
                      </a:pPr>
                      <a:r>
                        <a:rPr>
                          <a:latin typeface="Courier"/>
                        </a:rPr>
                        <a:t>uv.lock</a:t>
                      </a:r>
                    </a:p>
                  </a:txBody>
                </a:tc>
                <a:tc>
                  <a:txBody>
                    <a:bodyPr/>
                    <a:lstStyle/>
                    <a:p>
                      <a:pPr lvl="0" indent="0" marL="0">
                        <a:buNone/>
                      </a:pPr>
                      <a:r>
                        <a:rPr>
                          <a:latin typeface="Courier"/>
                        </a:rPr>
                        <a:t>wheels/</a:t>
                      </a:r>
                    </a:p>
                  </a:txBody>
                </a:tc>
              </a:tr>
              <a:tr h="0">
                <a:tc>
                  <a:txBody>
                    <a:bodyPr/>
                    <a:lstStyle/>
                    <a:p>
                      <a:pPr lvl="0" indent="0" marL="0">
                        <a:buNone/>
                      </a:pPr>
                      <a:r>
                        <a:rPr>
                          <a:latin typeface="Courier"/>
                        </a:rPr>
                        <a:t>README.md</a:t>
                      </a:r>
                      <a:r>
                        <a:rPr/>
                        <a:t> avec les deux commandes</a:t>
                      </a:r>
                    </a:p>
                  </a:txBody>
                </a:tc>
                <a:tc>
                  <a:txBody>
                    <a:bodyPr/>
                    <a:lstStyle/>
                    <a:p>
                      <a:pPr lvl="0" indent="0" marL="0">
                        <a:buNone/>
                      </a:pPr>
                      <a:r>
                        <a:rPr>
                          <a:latin typeface="Courier"/>
                        </a:rPr>
                        <a:t>__pycache__/</a:t>
                      </a:r>
                    </a:p>
                  </a:txBody>
                </a:tc>
              </a:tr>
            </a:tbl>
          </a:graphicData>
        </a:graphic>
      </p:graphicFrame>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qu’il faut remettre à un collègue — Exemple</a:t>
            </a:r>
          </a:p>
        </p:txBody>
      </p:sp>
      <p:sp>
        <p:nvSpPr>
          <p:cNvPr id="3" name="Content Placeholder 2"/>
          <p:cNvSpPr>
            <a:spLocks noGrp="1"/>
          </p:cNvSpPr>
          <p:nvPr>
            <p:ph idx="1"/>
          </p:nvPr>
        </p:nvSpPr>
        <p:spPr/>
        <p:txBody>
          <a:bodyPr/>
          <a:lstStyle/>
          <a:p>
            <a:pPr lvl="0" indent="0">
              <a:buNone/>
            </a:pPr>
            <a:r>
              <a:rPr>
                <a:latin typeface="Courier"/>
              </a:rPr>
              <a:t>uv sync
uv run python scripts/indicator_table.py --input data/raw/muac.csv</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 vient ensuite</a:t>
            </a:r>
          </a:p>
        </p:txBody>
      </p:sp>
      <p:sp>
        <p:nvSpPr>
          <p:cNvPr id="3" name="Content Placeholder 2"/>
          <p:cNvSpPr>
            <a:spLocks noGrp="1"/>
          </p:cNvSpPr>
          <p:nvPr>
            <p:ph idx="1"/>
          </p:nvPr>
        </p:nvSpPr>
        <p:spPr/>
        <p:txBody>
          <a:bodyPr/>
          <a:lstStyle/>
          <a:p>
            <a:pPr lvl="0"/>
            <a:r>
              <a:rPr/>
              <a:t>L’environnement est reproductible.</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https://data-analysis.cassion.dev/fr/cours/python-for-programme-data/python-01-environment</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 Python réinstallable sans internet</dc:title>
  <dc:creator>Pierre Robentz Cassion</dc:creator>
  <cp:keywords/>
  <dcterms:created xsi:type="dcterms:W3CDTF">2026-07-27T00:00:00Z</dcterms:created>
  <dcterms:modified xsi:type="dcterms:W3CDTF">2026-07-27T00:00:00Z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1 sur 8</vt:lpwstr>
  </property>
  <property fmtid="{D5CDD505-2E9C-101B-9397-08002B2CF9AE}" pid="3" name="subtitle">
    <vt:lpwstr>Pourquoi le Python système est le mauvais endroit où travailler, ce qu’est réellement un environnement virtuel, et comment transporter une installation fonctionnelle vers un portable de terrain qui n’a jamais vu d’index de paquets.</vt:lpwstr>
  </property>
</Properties>
</file>