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Where raw data, code and outputs live, why a hardcoded path guarantees the script runs on one machine, and the one rule that makes an analysis rerunnable — never write into the folder you read from.</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Almost every analysis in this sector has the same four kinds of file, and giving each a fixed home removes a category of question no one should have to ask. The important line is the first one.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export as it arrived is the only thing in the project you cannot reproduce. Everything else — the cleaned table, the figures, the indicator tables — can be regenerated by running the code again. The raw file cannot: the server it came from will have moved on. So it is never edited, never overwritten, never sorted in Excel “just to look at it”. If a correction arrives, it lands beside the original as a new file with a new name rather than replacing it. That naming is worth being deliberate about: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 An analysis that ran on v1 must keep reproducing on v1. If the filename is overwritten, last quarter’s number can never be explained again — and explaining last quarter’s number is a thing you will be asked to do.</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single most common reason a colleague’s script fails on your laptop:</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fix is to write paths relative to the project, and to let Python work out where the project is.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things that buys you: In a notebook there is no </a:t>
            </a:r>
            <a:r>
              <a:rPr>
                <a:latin typeface="Courier"/>
              </a:rPr>
              <a:t>__file__</a:t>
            </a:r>
            <a:r>
              <a:rPr/>
              <a:t>. Set the project root explicitly in the first cell instead, and keep the rest of the notebook relative to it: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assertion matters more than it looks. A notebook run from the wrong directory otherwise fails several cells later with a confusing error about a missing column.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deleting </a:t>
            </a:r>
            <a:r>
              <a:rPr>
                <a:latin typeface="Courier"/>
              </a:rPr>
              <a:t>outputs/</a:t>
            </a:r>
            <a:r>
              <a:rPr/>
              <a:t> and rerunning the scripts does not restore it exactly, something in the analysis is not reproducible — a manual step, an edit made in Excel, a cell run out of order.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Make this a habit before handing anything over. It is the cheapest possible check and it catches the failure that is hardest to diagnose later. Create output directories from the code rather than expecting them to exist: </a:t>
            </a:r>
            <a:r>
              <a:rPr>
                <a:latin typeface="Courier"/>
              </a:rPr>
              <a:t>parents=True</a:t>
            </a:r>
            <a:r>
              <a:rPr/>
              <a:t> creates intermediate directories; </a:t>
            </a:r>
            <a:r>
              <a:rPr>
                <a:latin typeface="Courier"/>
              </a:rPr>
              <a:t>exist_ok=True</a:t>
            </a:r>
            <a:r>
              <a:rPr/>
              <a:t> means a second run does not fail. A colleague cloning the project gets the folders without being told to make them.</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Never commit raw beneficiary data, identified or pseudonymised. Git keeps every version of every file forever; a file deleted in a later commit is still in the history, and a repository that was internal on Monday can be shared on Friday. If the data is synthetic or already public, committing it is a convenience. If it is not, the raw directory stays out and the README says where the file comes from. Credentials follow the same rule and are stricter: a DHIS2 token, a KoboToolbox API key or a database password never appears in a script, a notebook or a commit.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the value in a </a:t>
            </a:r>
            <a:r>
              <a:rPr>
                <a:latin typeface="Courier"/>
              </a:rPr>
              <a:t>.env</a:t>
            </a:r>
            <a:r>
              <a:rPr/>
              <a:t> file that </a:t>
            </a:r>
            <a:r>
              <a:rPr>
                <a:latin typeface="Courier"/>
              </a:rPr>
              <a:t>.gitignore</a:t>
            </a:r>
            <a:r>
              <a:rPr/>
              <a:t> covers, and document the variable’s name — not its value — in the README.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belong in a project and they are not interchangeable. A notebook is for looking: exploring a new export, checking a distribution, producing a figure you will paste into a report. It runs out of order, holds state you cannot see, and diffs badly, which makes it a poor place for anything that must run identically next quarter. A script is for producing: it runs top to bottom, takes arguments, and either succeeds or fails. When an exploration turns into a number someone will report, move it into a script. The practical workflow is to explore in </a:t>
            </a:r>
            <a:r>
              <a:rPr>
                <a:latin typeface="Courier"/>
              </a:rPr>
              <a:t>notebooks/</a:t>
            </a:r>
            <a:r>
              <a:rPr/>
              <a:t>, then move the settled part into </a:t>
            </a:r>
            <a:r>
              <a:rPr>
                <a:latin typeface="Courier"/>
              </a:rPr>
              <a:t>scripts/</a:t>
            </a:r>
            <a:r>
              <a:rPr/>
              <a:t> and import it back:</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Now the notebook and the script read the file the same way, and there is one place to fix when the sentinel changes.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commands and three sentences beat a page nobody finishes: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project has a shape and the paths survive a change of machine. The next unit gets the data in: reading a CSV, an Excel workbook and a fixed-width export without losing a leading zero or misreading a date.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ython-for-programme-data/python-02-project-layou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 project someone else can open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Where raw data, code and outputs live, why a hardcoded path guarantees the script runs on one machine, and the one rule that makes an analysis rerunnable — never write into the folder you read from.</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shape of a project</a:t>
            </a:r>
          </a:p>
          <a:p>
            <a:pPr lvl="0"/>
            <a:r>
              <a:rPr/>
              <a:t>data/raw is read-only</a:t>
            </a:r>
          </a:p>
          <a:p>
            <a:pPr lvl="0"/>
            <a:r>
              <a:rPr/>
              <a:t>Paths that work on someone else’s machine</a:t>
            </a:r>
          </a:p>
          <a:p>
            <a:pPr lvl="0"/>
            <a:r>
              <a:rPr/>
              <a:t>Outputs are disposable, and that is the test</a:t>
            </a:r>
          </a:p>
          <a:p>
            <a:pPr lvl="0"/>
            <a:r>
              <a:rPr/>
              <a:t>What goes in version control</a:t>
            </a:r>
          </a:p>
          <a:p>
            <a:pPr lvl="0"/>
            <a:r>
              <a:rPr/>
              <a:t>Notebooks and scripts do different jobs</a:t>
            </a:r>
          </a:p>
          <a:p>
            <a:pPr lvl="0"/>
            <a:r>
              <a:rPr/>
              <a:t>A README that is actually read</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shape of a project — Example</a:t>
            </a:r>
          </a:p>
        </p:txBody>
      </p:sp>
      <p:sp>
        <p:nvSpPr>
          <p:cNvPr id="3" name="Content Placeholder 2"/>
          <p:cNvSpPr>
            <a:spLocks noGrp="1"/>
          </p:cNvSpPr>
          <p:nvPr>
            <p:ph idx="1"/>
          </p:nvPr>
        </p:nvSpPr>
        <p:spPr/>
        <p:txBody>
          <a:bodyPr/>
          <a:lstStyle/>
          <a:p>
            <a:pPr lvl="0" indent="0">
              <a:buNone/>
            </a:pPr>
            <a:r>
              <a:rPr>
                <a:latin typeface="Courier"/>
              </a:rPr>
              <a:t>muac-analysis/
  data/
    raw/            the export exactly as it arrived, never edited
    interim/        intermediate files, safe to delete
  outputs/
    tables/
    figures/
  scripts/
    read_register.py
    indicator_table.py
  notebooks/
    exploration.ipynb
  pyproject.toml
  uv.lock
  README.md
  .gitignore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data/raw is read-only — Example</a:t>
            </a:r>
          </a:p>
        </p:txBody>
      </p:sp>
      <p:sp>
        <p:nvSpPr>
          <p:cNvPr id="3" name="Content Placeholder 2"/>
          <p:cNvSpPr>
            <a:spLocks noGrp="1"/>
          </p:cNvSpPr>
          <p:nvPr>
            <p:ph idx="1"/>
          </p:nvPr>
        </p:nvSpPr>
        <p:spPr/>
        <p:txBody>
          <a:bodyPr/>
          <a:lstStyle/>
          <a:p>
            <a:pPr lvl="0" indent="0">
              <a:buNone/>
            </a:pPr>
            <a:r>
              <a:rPr>
                <a:latin typeface="Courier"/>
              </a:rPr>
              <a:t>data/raw/muac-screening-artibonite-2024.v1.csv
data/raw/muac-screening-artibonite-2024.v2.csv</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data/raw is read-only — Example</a:t>
            </a:r>
          </a:p>
        </p:txBody>
      </p:sp>
      <p:sp>
        <p:nvSpPr>
          <p:cNvPr id="3" name="Content Placeholder 2"/>
          <p:cNvSpPr>
            <a:spLocks noGrp="1"/>
          </p:cNvSpPr>
          <p:nvPr>
            <p:ph idx="1"/>
          </p:nvPr>
        </p:nvSpPr>
        <p:spPr/>
        <p:txBody>
          <a:bodyPr/>
          <a:lstStyle/>
          <a:p>
            <a:pPr lvl="0" indent="0">
              <a:buNone/>
            </a:pPr>
            <a:r>
              <a:rPr>
                <a:latin typeface="Courier"/>
              </a:rPr>
              <a:t>data/raw/muac_final.csv
data/raw/muac_final_v2.csv
data/raw/muac_FINAL_corrected(1).csv</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Paths that work on someone else’s machine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Runs on exactly one computer.</a:t>
            </a:r>
            <a:br/>
            <a:r>
              <a:rPr>
                <a:latin typeface="Courier"/>
              </a:rPr>
              <a:t>muac </a:t>
            </a:r>
            <a:r>
              <a:rPr>
                <a:solidFill>
                  <a:srgbClr val="666666"/>
                </a:solidFill>
                <a:latin typeface="Courier"/>
              </a:rPr>
              <a:t>=</a:t>
            </a:r>
            <a:r>
              <a:rPr>
                <a:latin typeface="Courier"/>
              </a:rPr>
              <a:t> pd.read_csv(</a:t>
            </a:r>
            <a:r>
              <a:rPr>
                <a:solidFill>
                  <a:srgbClr val="4070A0"/>
                </a:solidFill>
                <a:latin typeface="Courier"/>
              </a:rPr>
              <a:t>"C:/Users/marie/Desktop/muac-screening-artibonite-2024.v1.csv"</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Paths that work on someone else’s machine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i="1">
                <a:solidFill>
                  <a:srgbClr val="60A0B0"/>
                </a:solidFill>
                <a:latin typeface="Courier"/>
              </a:rPr>
              <a:t># __file__ is this script; its parent is scripts/, whose parent is the project.</a:t>
            </a:r>
            <a:br/>
            <a:r>
              <a:rPr>
                <a:latin typeface="Courier"/>
              </a:rPr>
              <a:t>PROJECT </a:t>
            </a:r>
            <a:r>
              <a:rPr>
                <a:solidFill>
                  <a:srgbClr val="666666"/>
                </a:solidFill>
                <a:latin typeface="Courier"/>
              </a:rPr>
              <a:t>=</a:t>
            </a:r>
            <a:r>
              <a:rPr>
                <a:latin typeface="Courier"/>
              </a:rPr>
              <a:t> Path(</a:t>
            </a:r>
            <a:r>
              <a:rPr>
                <a:solidFill>
                  <a:srgbClr val="19177C"/>
                </a:solidFill>
                <a:latin typeface="Courier"/>
              </a:rPr>
              <a:t>__file__</a:t>
            </a:r>
            <a:r>
              <a:rPr>
                <a:latin typeface="Courier"/>
              </a:rPr>
              <a:t>).resolve().parent.parent</a:t>
            </a:r>
            <a:br/>
            <a:r>
              <a:rPr>
                <a:latin typeface="Courier"/>
              </a:rPr>
              <a:t>RAW </a:t>
            </a:r>
            <a:r>
              <a:rPr>
                <a:solidFill>
                  <a:srgbClr val="666666"/>
                </a:solidFill>
                <a:latin typeface="Courier"/>
              </a:rPr>
              <a:t>=</a:t>
            </a:r>
            <a:r>
              <a:rPr>
                <a:latin typeface="Courier"/>
              </a:rPr>
              <a:t> PROJECT </a:t>
            </a:r>
            <a:r>
              <a:rPr>
                <a:solidFill>
                  <a:srgbClr val="666666"/>
                </a:solidFill>
                <a:latin typeface="Courier"/>
              </a:rPr>
              <a:t>/</a:t>
            </a:r>
            <a:r>
              <a:rPr>
                <a:latin typeface="Courier"/>
              </a:rPr>
              <a:t> </a:t>
            </a:r>
            <a:r>
              <a:rPr>
                <a:solidFill>
                  <a:srgbClr val="4070A0"/>
                </a:solidFill>
                <a:latin typeface="Courier"/>
              </a:rPr>
              <a:t>"data"</a:t>
            </a:r>
            <a:r>
              <a:rPr>
                <a:latin typeface="Courier"/>
              </a:rPr>
              <a:t> </a:t>
            </a:r>
            <a:r>
              <a:rPr>
                <a:solidFill>
                  <a:srgbClr val="666666"/>
                </a:solidFill>
                <a:latin typeface="Courier"/>
              </a:rPr>
              <a:t>/</a:t>
            </a:r>
            <a:r>
              <a:rPr>
                <a:latin typeface="Courier"/>
              </a:rPr>
              <a:t> </a:t>
            </a:r>
            <a:r>
              <a:rPr>
                <a:solidFill>
                  <a:srgbClr val="4070A0"/>
                </a:solidFill>
                <a:latin typeface="Courier"/>
              </a:rPr>
              <a:t>"raw"</a:t>
            </a:r>
            <a:br/>
            <a:r>
              <a:rPr>
                <a:latin typeface="Courier"/>
              </a:rPr>
              <a:t>OUTPUTS </a:t>
            </a:r>
            <a:r>
              <a:rPr>
                <a:solidFill>
                  <a:srgbClr val="666666"/>
                </a:solidFill>
                <a:latin typeface="Courier"/>
              </a:rPr>
              <a:t>=</a:t>
            </a:r>
            <a:r>
              <a:rPr>
                <a:latin typeface="Courier"/>
              </a:rPr>
              <a:t> PROJECT </a:t>
            </a:r>
            <a:r>
              <a:rPr>
                <a:solidFill>
                  <a:srgbClr val="666666"/>
                </a:solidFill>
                <a:latin typeface="Courier"/>
              </a:rPr>
              <a:t>/</a:t>
            </a:r>
            <a:r>
              <a:rPr>
                <a:latin typeface="Courier"/>
              </a:rPr>
              <a:t> </a:t>
            </a:r>
            <a:r>
              <a:rPr>
                <a:solidFill>
                  <a:srgbClr val="4070A0"/>
                </a:solidFill>
                <a:latin typeface="Courier"/>
              </a:rPr>
              <a:t>"outputs"</a:t>
            </a:r>
            <a:br/>
            <a:br/>
            <a:r>
              <a:rPr>
                <a:latin typeface="Courier"/>
              </a:rPr>
              <a:t>muac </a:t>
            </a:r>
            <a:r>
              <a:rPr>
                <a:solidFill>
                  <a:srgbClr val="666666"/>
                </a:solidFill>
                <a:latin typeface="Courier"/>
              </a:rPr>
              <a:t>=</a:t>
            </a:r>
            <a:r>
              <a:rPr>
                <a:latin typeface="Courier"/>
              </a:rPr>
              <a:t> pd.read_csv(RAW </a:t>
            </a:r>
            <a:r>
              <a:rPr>
                <a:solidFill>
                  <a:srgbClr val="666666"/>
                </a:solidFill>
                <a:latin typeface="Courier"/>
              </a:rPr>
              <a:t>/</a:t>
            </a:r>
            <a:r>
              <a:rPr>
                <a:latin typeface="Courier"/>
              </a:rPr>
              <a:t> </a:t>
            </a:r>
            <a:r>
              <a:rPr>
                <a:solidFill>
                  <a:srgbClr val="4070A0"/>
                </a:solidFill>
                <a:latin typeface="Courier"/>
              </a:rPr>
              <a:t>"muac-screening-artibonite-2024.v1.csv"</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Paths that work on someone else’s machine</a:t>
            </a:r>
          </a:p>
        </p:txBody>
      </p:sp>
      <p:sp>
        <p:nvSpPr>
          <p:cNvPr id="3" name="Content Placeholder 2"/>
          <p:cNvSpPr>
            <a:spLocks noGrp="1"/>
          </p:cNvSpPr>
          <p:nvPr>
            <p:ph idx="1"/>
          </p:nvPr>
        </p:nvSpPr>
        <p:spPr/>
        <p:txBody>
          <a:bodyPr/>
          <a:lstStyle/>
          <a:p>
            <a:pPr lvl="0"/>
            <a:r>
              <a:rPr b="1"/>
              <a:t>It runs from anywhere.</a:t>
            </a:r>
            <a:r>
              <a:rPr/>
              <a:t> </a:t>
            </a:r>
            <a:r>
              <a:rPr>
                <a:latin typeface="Courier"/>
              </a:rPr>
              <a:t>python scripts/indicator_table.py</a:t>
            </a:r>
            <a:r>
              <a:rPr/>
              <a:t> and `python…</a:t>
            </a:r>
          </a:p>
          <a:p>
            <a:pPr lvl="0"/>
            <a:r>
              <a:rPr b="1"/>
              <a:t>It works on Windows.</a:t>
            </a:r>
            <a:r>
              <a:rPr/>
              <a:t> </a:t>
            </a:r>
            <a:r>
              <a:rPr>
                <a:latin typeface="Courier"/>
              </a:rPr>
              <a:t>Path</a:t>
            </a:r>
            <a:r>
              <a:rPr/>
              <a:t> joins with </a:t>
            </a:r>
            <a:r>
              <a:rPr>
                <a:latin typeface="Courier"/>
              </a:rPr>
              <a:t>/</a:t>
            </a:r>
            <a:r>
              <a:rPr/>
              <a:t> in your source and produces </a:t>
            </a:r>
            <a:r>
              <a:rPr>
                <a:latin typeface="Courier"/>
              </a:rPr>
              <a:t>\</a:t>
            </a:r>
            <a:r>
              <a:rPr/>
              <a:t> on Windows. Never build a path by string…</a:t>
            </a:r>
          </a:p>
          <a:p>
            <a:pPr lvl="0"/>
            <a:r>
              <a:rPr b="1"/>
              <a:t>It is greppable.</a:t>
            </a:r>
            <a:r>
              <a:rPr/>
              <a:t> Every file the script touches is under </a:t>
            </a:r>
            <a:r>
              <a:rPr>
                <a:latin typeface="Courier"/>
              </a:rPr>
              <a:t>RAW</a:t>
            </a:r>
            <a:r>
              <a:rPr/>
              <a:t> or </a:t>
            </a:r>
            <a:r>
              <a:rPr>
                <a:latin typeface="Courier"/>
              </a:rPr>
              <a:t>OUTPUTS</a:t>
            </a:r>
            <a:r>
              <a:rPr/>
              <a:t>, so a reader can see the inputs and…</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Paths that work on someone else’s machine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br/>
            <a:r>
              <a:rPr>
                <a:latin typeface="Courier"/>
              </a:rPr>
              <a:t>PROJECT </a:t>
            </a:r>
            <a:r>
              <a:rPr>
                <a:solidFill>
                  <a:srgbClr val="666666"/>
                </a:solidFill>
                <a:latin typeface="Courier"/>
              </a:rPr>
              <a:t>=</a:t>
            </a:r>
            <a:r>
              <a:rPr>
                <a:latin typeface="Courier"/>
              </a:rPr>
              <a:t> Path.cwd().parent      </a:t>
            </a:r>
            <a:r>
              <a:rPr i="1">
                <a:solidFill>
                  <a:srgbClr val="60A0B0"/>
                </a:solidFill>
                <a:latin typeface="Courier"/>
              </a:rPr>
              <a:t># notebook lives in notebooks/</a:t>
            </a:r>
            <a:br/>
            <a:r>
              <a:rPr b="1">
                <a:solidFill>
                  <a:srgbClr val="007020"/>
                </a:solidFill>
                <a:latin typeface="Courier"/>
              </a:rPr>
              <a:t>assert</a:t>
            </a:r>
            <a:r>
              <a:rPr>
                <a:latin typeface="Courier"/>
              </a:rPr>
              <a:t> (PROJECT </a:t>
            </a:r>
            <a:r>
              <a:rPr>
                <a:solidFill>
                  <a:srgbClr val="666666"/>
                </a:solidFill>
                <a:latin typeface="Courier"/>
              </a:rPr>
              <a:t>/</a:t>
            </a:r>
            <a:r>
              <a:rPr>
                <a:latin typeface="Courier"/>
              </a:rPr>
              <a:t> </a:t>
            </a:r>
            <a:r>
              <a:rPr>
                <a:solidFill>
                  <a:srgbClr val="4070A0"/>
                </a:solidFill>
                <a:latin typeface="Courier"/>
              </a:rPr>
              <a:t>"data"</a:t>
            </a:r>
            <a:r>
              <a:rPr>
                <a:latin typeface="Courier"/>
              </a:rPr>
              <a:t> </a:t>
            </a:r>
            <a:r>
              <a:rPr>
                <a:solidFill>
                  <a:srgbClr val="666666"/>
                </a:solidFill>
                <a:latin typeface="Courier"/>
              </a:rPr>
              <a:t>/</a:t>
            </a:r>
            <a:r>
              <a:rPr>
                <a:latin typeface="Courier"/>
              </a:rPr>
              <a:t> </a:t>
            </a:r>
            <a:r>
              <a:rPr>
                <a:solidFill>
                  <a:srgbClr val="4070A0"/>
                </a:solidFill>
                <a:latin typeface="Courier"/>
              </a:rPr>
              <a:t>"raw"</a:t>
            </a:r>
            <a:r>
              <a:rPr>
                <a:latin typeface="Courier"/>
              </a:rPr>
              <a:t>).exists(), </a:t>
            </a:r>
            <a:r>
              <a:rPr>
                <a:solidFill>
                  <a:srgbClr val="BB6688"/>
                </a:solidFill>
                <a:latin typeface="Courier"/>
              </a:rPr>
              <a:t>f"not the project root: </a:t>
            </a:r>
            <a:r>
              <a:rPr>
                <a:solidFill>
                  <a:srgbClr val="4070A0"/>
                </a:solidFill>
                <a:latin typeface="Courier"/>
              </a:rPr>
              <a:t>{</a:t>
            </a:r>
            <a:r>
              <a:rPr>
                <a:latin typeface="Courier"/>
              </a:rPr>
              <a:t>PROJECT</a:t>
            </a:r>
            <a:r>
              <a:rPr>
                <a:solidFill>
                  <a:srgbClr val="4070A0"/>
                </a:solidFill>
                <a:latin typeface="Courier"/>
              </a:rPr>
              <a:t>}</a:t>
            </a:r>
            <a:r>
              <a:rPr>
                <a:solidFill>
                  <a:srgbClr val="BB6688"/>
                </a:solidFill>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Outputs are disposable, and that is the test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rm</a:t>
            </a:r>
            <a:r>
              <a:rPr>
                <a:latin typeface="Courier"/>
              </a:rPr>
              <a:t> </a:t>
            </a:r>
            <a:r>
              <a:rPr>
                <a:solidFill>
                  <a:srgbClr val="7D9029"/>
                </a:solidFill>
                <a:latin typeface="Courier"/>
              </a:rPr>
              <a:t>-rf</a:t>
            </a:r>
            <a:r>
              <a:rPr>
                <a:latin typeface="Courier"/>
              </a:rPr>
              <a:t> outputs/</a:t>
            </a:r>
            <a:br/>
            <a:r>
              <a:rPr>
                <a:latin typeface="Courier"/>
              </a:rPr>
              <a:t>uv run python scripts/indicator_table.py</a:t>
            </a:r>
            <a:br/>
            <a:r>
              <a:rPr>
                <a:solidFill>
                  <a:srgbClr val="06287E"/>
                </a:solidFill>
                <a:latin typeface="Courier"/>
              </a:rPr>
              <a:t>git</a:t>
            </a:r>
            <a:r>
              <a:rPr>
                <a:latin typeface="Courier"/>
              </a:rPr>
              <a:t> status                      </a:t>
            </a:r>
            <a:r>
              <a:rPr i="1">
                <a:solidFill>
                  <a:srgbClr val="60A0B0"/>
                </a:solidFill>
                <a:latin typeface="Courier"/>
              </a:rPr>
              <a:t># should show nothing unexpected</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Outputs are disposable, and that is the test — In Python</a:t>
            </a:r>
          </a:p>
        </p:txBody>
      </p:sp>
      <p:sp>
        <p:nvSpPr>
          <p:cNvPr id="3" name="Content Placeholder 2"/>
          <p:cNvSpPr>
            <a:spLocks noGrp="1"/>
          </p:cNvSpPr>
          <p:nvPr>
            <p:ph idx="1"/>
          </p:nvPr>
        </p:nvSpPr>
        <p:spPr/>
        <p:txBody>
          <a:bodyPr/>
          <a:lstStyle/>
          <a:p>
            <a:pPr lvl="0" indent="0">
              <a:buNone/>
            </a:pPr>
            <a:r>
              <a:rPr>
                <a:latin typeface="Courier"/>
              </a:rPr>
              <a:t>OUTPUTS </a:t>
            </a:r>
            <a:r>
              <a:rPr>
                <a:solidFill>
                  <a:srgbClr val="666666"/>
                </a:solidFill>
                <a:latin typeface="Courier"/>
              </a:rPr>
              <a:t>=</a:t>
            </a:r>
            <a:r>
              <a:rPr>
                <a:latin typeface="Courier"/>
              </a:rPr>
              <a:t> PROJECT </a:t>
            </a:r>
            <a:r>
              <a:rPr>
                <a:solidFill>
                  <a:srgbClr val="666666"/>
                </a:solidFill>
                <a:latin typeface="Courier"/>
              </a:rPr>
              <a:t>/</a:t>
            </a:r>
            <a:r>
              <a:rPr>
                <a:latin typeface="Courier"/>
              </a:rPr>
              <a:t> </a:t>
            </a:r>
            <a:r>
              <a:rPr>
                <a:solidFill>
                  <a:srgbClr val="4070A0"/>
                </a:solidFill>
                <a:latin typeface="Courier"/>
              </a:rPr>
              <a:t>"outputs"</a:t>
            </a:r>
            <a:r>
              <a:rPr>
                <a:latin typeface="Courier"/>
              </a:rPr>
              <a:t> </a:t>
            </a:r>
            <a:r>
              <a:rPr>
                <a:solidFill>
                  <a:srgbClr val="666666"/>
                </a:solidFill>
                <a:latin typeface="Courier"/>
              </a:rPr>
              <a:t>/</a:t>
            </a:r>
            <a:r>
              <a:rPr>
                <a:latin typeface="Courier"/>
              </a:rPr>
              <a:t> </a:t>
            </a:r>
            <a:r>
              <a:rPr>
                <a:solidFill>
                  <a:srgbClr val="4070A0"/>
                </a:solidFill>
                <a:latin typeface="Courier"/>
              </a:rPr>
              <a:t>"tables"</a:t>
            </a:r>
            <a:br/>
            <a:r>
              <a:rPr>
                <a:latin typeface="Courier"/>
              </a:rPr>
              <a:t>OUTPUTS.mkdir(parents</a:t>
            </a:r>
            <a:r>
              <a:rPr>
                <a:solidFill>
                  <a:srgbClr val="666666"/>
                </a:solidFill>
                <a:latin typeface="Courier"/>
              </a:rPr>
              <a:t>=</a:t>
            </a:r>
            <a:r>
              <a:rPr>
                <a:solidFill>
                  <a:srgbClr val="19177C"/>
                </a:solidFill>
                <a:latin typeface="Courier"/>
              </a:rPr>
              <a:t>True</a:t>
            </a:r>
            <a:r>
              <a:rPr>
                <a:latin typeface="Courier"/>
              </a:rPr>
              <a:t>, exist_ok</a:t>
            </a:r>
            <a:r>
              <a:rPr>
                <a:solidFill>
                  <a:srgbClr val="666666"/>
                </a:solidFill>
                <a:latin typeface="Courier"/>
              </a:rPr>
              <a:t>=</a:t>
            </a:r>
            <a:r>
              <a:rPr>
                <a:solidFill>
                  <a:srgbClr val="19177C"/>
                </a:solidFill>
                <a:latin typeface="Courier"/>
              </a:rPr>
              <a:t>True</a:t>
            </a:r>
            <a:r>
              <a:rPr>
                <a:latin typeface="Courier"/>
              </a:rPr>
              <a:t>)</a:t>
            </a:r>
            <a:br/>
            <a:br/>
            <a:r>
              <a:rPr>
                <a:latin typeface="Courier"/>
              </a:rPr>
              <a:t>indicator_table.to_csv(OUTPUTS </a:t>
            </a:r>
            <a:r>
              <a:rPr>
                <a:solidFill>
                  <a:srgbClr val="666666"/>
                </a:solidFill>
                <a:latin typeface="Courier"/>
              </a:rPr>
              <a:t>/</a:t>
            </a:r>
            <a:r>
              <a:rPr>
                <a:latin typeface="Courier"/>
              </a:rPr>
              <a:t> </a:t>
            </a:r>
            <a:r>
              <a:rPr>
                <a:solidFill>
                  <a:srgbClr val="4070A0"/>
                </a:solidFill>
                <a:latin typeface="Courier"/>
              </a:rPr>
              <a:t>"gam_by_commune.csv"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goes in version control</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Commit</a:t>
                      </a:r>
                    </a:p>
                  </a:txBody>
                  <a:tcPr/>
                </a:tc>
                <a:tc>
                  <a:txBody>
                    <a:bodyPr/>
                    <a:lstStyle/>
                    <a:p>
                      <a:pPr lvl="0" indent="0" marL="0">
                        <a:buNone/>
                      </a:pPr>
                      <a:r>
                        <a:rPr/>
                        <a:t>Do not commit</a:t>
                      </a:r>
                    </a:p>
                  </a:txBody>
                  <a:tcPr/>
                </a:tc>
              </a:tr>
              <a:tr h="0">
                <a:tc>
                  <a:txBody>
                    <a:bodyPr/>
                    <a:lstStyle/>
                    <a:p>
                      <a:pPr lvl="0" indent="0" marL="0">
                        <a:buNone/>
                      </a:pPr>
                      <a:r>
                        <a:rPr>
                          <a:latin typeface="Courier"/>
                        </a:rPr>
                        <a:t>scripts/</a:t>
                      </a:r>
                      <a:r>
                        <a:rPr/>
                        <a:t>, </a:t>
                      </a:r>
                      <a:r>
                        <a:rPr>
                          <a:latin typeface="Courier"/>
                        </a:rPr>
                        <a:t>notebooks/</a:t>
                      </a:r>
                    </a:p>
                  </a:txBody>
                </a:tc>
                <a:tc>
                  <a:txBody>
                    <a:bodyPr/>
                    <a:lstStyle/>
                    <a:p>
                      <a:pPr lvl="0" indent="0" marL="0">
                        <a:buNone/>
                      </a:pPr>
                      <a:r>
                        <a:rPr>
                          <a:latin typeface="Courier"/>
                        </a:rPr>
                        <a:t>data/raw/</a:t>
                      </a:r>
                      <a:r>
                        <a:rPr/>
                        <a:t> — see below</a:t>
                      </a:r>
                    </a:p>
                  </a:txBody>
                </a:tc>
              </a:tr>
              <a:tr h="0">
                <a:tc>
                  <a:txBody>
                    <a:bodyPr/>
                    <a:lstStyle/>
                    <a:p>
                      <a:pPr lvl="0" indent="0" marL="0">
                        <a:buNone/>
                      </a:pPr>
                      <a:r>
                        <a:rPr>
                          <a:latin typeface="Courier"/>
                        </a:rPr>
                        <a:t>pyproject.toml</a:t>
                      </a:r>
                      <a:r>
                        <a:rPr/>
                        <a:t>, </a:t>
                      </a:r>
                      <a:r>
                        <a:rPr>
                          <a:latin typeface="Courier"/>
                        </a:rPr>
                        <a:t>uv.lock</a:t>
                      </a:r>
                    </a:p>
                  </a:txBody>
                </a:tc>
                <a:tc>
                  <a:txBody>
                    <a:bodyPr/>
                    <a:lstStyle/>
                    <a:p>
                      <a:pPr lvl="0" indent="0" marL="0">
                        <a:buNone/>
                      </a:pPr>
                      <a:r>
                        <a:rPr>
                          <a:latin typeface="Courier"/>
                        </a:rPr>
                        <a:t>data/interim/</a:t>
                      </a:r>
                    </a:p>
                  </a:txBody>
                </a:tc>
              </a:tr>
              <a:tr h="0">
                <a:tc>
                  <a:txBody>
                    <a:bodyPr/>
                    <a:lstStyle/>
                    <a:p>
                      <a:pPr lvl="0" indent="0" marL="0">
                        <a:buNone/>
                      </a:pPr>
                      <a:r>
                        <a:rPr>
                          <a:latin typeface="Courier"/>
                        </a:rPr>
                        <a:t>README.md</a:t>
                      </a:r>
                    </a:p>
                  </a:txBody>
                </a:tc>
                <a:tc>
                  <a:txBody>
                    <a:bodyPr/>
                    <a:lstStyle/>
                    <a:p>
                      <a:pPr lvl="0" indent="0" marL="0">
                        <a:buNone/>
                      </a:pPr>
                      <a:r>
                        <a:rPr>
                          <a:latin typeface="Courier"/>
                        </a:rPr>
                        <a:t>outputs/</a:t>
                      </a:r>
                    </a:p>
                  </a:txBody>
                </a:tc>
              </a:tr>
              <a:tr h="0">
                <a:tc>
                  <a:txBody>
                    <a:bodyPr/>
                    <a:lstStyle/>
                    <a:p>
                      <a:pPr lvl="0" indent="0" marL="0">
                        <a:buNone/>
                      </a:pPr>
                      <a:r>
                        <a:rPr>
                          <a:latin typeface="Courier"/>
                        </a:rPr>
                        <a:t>.gitignore</a:t>
                      </a:r>
                    </a:p>
                  </a:txBody>
                </a:tc>
                <a:tc>
                  <a:txBody>
                    <a:bodyPr/>
                    <a:lstStyle/>
                    <a:p>
                      <a:pPr lvl="0" indent="0" marL="0">
                        <a:buNone/>
                      </a:pPr>
                      <a:r>
                        <a:rPr>
                          <a:latin typeface="Courier"/>
                        </a:rPr>
                        <a:t>.venv/</a:t>
                      </a:r>
                      <a:r>
                        <a:rPr/>
                        <a:t>, </a:t>
                      </a:r>
                      <a:r>
                        <a:rPr>
                          <a:latin typeface="Courier"/>
                        </a:rPr>
                        <a:t>__pycache__/</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goes in version control — Example</a:t>
            </a:r>
          </a:p>
        </p:txBody>
      </p:sp>
      <p:sp>
        <p:nvSpPr>
          <p:cNvPr id="3" name="Content Placeholder 2"/>
          <p:cNvSpPr>
            <a:spLocks noGrp="1"/>
          </p:cNvSpPr>
          <p:nvPr>
            <p:ph idx="1"/>
          </p:nvPr>
        </p:nvSpPr>
        <p:spPr/>
        <p:txBody>
          <a:bodyPr/>
          <a:lstStyle/>
          <a:p>
            <a:pPr lvl="0" indent="0">
              <a:buNone/>
            </a:pPr>
            <a:r>
              <a:rPr>
                <a:latin typeface="Courier"/>
              </a:rPr>
              <a:t>.venv/
__pycache__/
*.pyc
data/raw/
data/interim/
outputs/
.ipynb_checkpoints/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goes in version control</a:t>
            </a:r>
          </a:p>
        </p:txBody>
      </p:sp>
      <p:sp>
        <p:nvSpPr>
          <p:cNvPr id="3" name="Content Placeholder 2"/>
          <p:cNvSpPr>
            <a:spLocks noGrp="1"/>
          </p:cNvSpPr>
          <p:nvPr>
            <p:ph idx="1"/>
          </p:nvPr>
        </p:nvSpPr>
        <p:spPr/>
        <p:txBody>
          <a:bodyPr/>
          <a:lstStyle/>
          <a:p>
            <a:pPr lvl="0"/>
            <a:r>
              <a:rPr/>
              <a:t>Never commit raw beneficiary data — identified or pseudonymised</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goes in version control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os</a:t>
            </a:r>
            <a:br/>
            <a:br/>
            <a:r>
              <a:rPr i="1">
                <a:solidFill>
                  <a:srgbClr val="60A0B0"/>
                </a:solidFill>
                <a:latin typeface="Courier"/>
              </a:rPr>
              <a:t># Read from the environment; the value never enters the repository.</a:t>
            </a:r>
            <a:br/>
            <a:r>
              <a:rPr>
                <a:latin typeface="Courier"/>
              </a:rPr>
              <a:t>token </a:t>
            </a:r>
            <a:r>
              <a:rPr>
                <a:solidFill>
                  <a:srgbClr val="666666"/>
                </a:solidFill>
                <a:latin typeface="Courier"/>
              </a:rPr>
              <a:t>=</a:t>
            </a:r>
            <a:r>
              <a:rPr>
                <a:latin typeface="Courier"/>
              </a:rPr>
              <a:t> os.environ[</a:t>
            </a:r>
            <a:r>
              <a:rPr>
                <a:solidFill>
                  <a:srgbClr val="4070A0"/>
                </a:solidFill>
                <a:latin typeface="Courier"/>
              </a:rPr>
              <a:t>"DHIS2_TOKEN"</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Notebooks and scripts do different jobs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scripts/read_register.py</a:t>
            </a:r>
            <a:b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b="1">
                <a:solidFill>
                  <a:srgbClr val="007020"/>
                </a:solidFill>
                <a:latin typeface="Courier"/>
              </a:rPr>
              <a:t>def</a:t>
            </a:r>
            <a:r>
              <a:rPr>
                <a:latin typeface="Courier"/>
              </a:rPr>
              <a:t> read_register(path: Path) </a:t>
            </a:r>
            <a:r>
              <a:rPr>
                <a:solidFill>
                  <a:srgbClr val="666666"/>
                </a:solidFill>
                <a:latin typeface="Courier"/>
              </a:rPr>
              <a:t>-&gt;</a:t>
            </a:r>
            <a:r>
              <a:rPr>
                <a:latin typeface="Courier"/>
              </a:rPr>
              <a:t> pd.DataFrame:</a:t>
            </a:r>
            <a:br/>
            <a:r>
              <a:rPr>
                <a:latin typeface="Courier"/>
              </a:rPr>
              <a:t>    </a:t>
            </a:r>
            <a:r>
              <a:rPr b="1">
                <a:solidFill>
                  <a:srgbClr val="007020"/>
                </a:solidFill>
                <a:latin typeface="Courier"/>
              </a:rPr>
              <a:t>return</a:t>
            </a:r>
            <a:r>
              <a:rPr>
                <a:latin typeface="Courier"/>
              </a:rPr>
              <a:t> pd.read_csv(</a:t>
            </a:r>
            <a:br/>
            <a:r>
              <a:rPr>
                <a:latin typeface="Courier"/>
              </a:rPr>
              <a:t>        path,</a:t>
            </a:r>
            <a:br/>
            <a:r>
              <a:rPr>
                <a:latin typeface="Courier"/>
              </a:rPr>
              <a:t>        dtype</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"string"</a:t>
            </a:r>
            <a:r>
              <a:rPr>
                <a:latin typeface="Courier"/>
              </a:rPr>
              <a:t>, </a:t>
            </a:r>
            <a:r>
              <a:rPr>
                <a:solidFill>
                  <a:srgbClr val="4070A0"/>
                </a:solidFill>
                <a:latin typeface="Courier"/>
              </a:rPr>
              <a:t>"commune"</a:t>
            </a:r>
            <a:r>
              <a:rPr>
                <a:latin typeface="Courier"/>
              </a:rPr>
              <a:t>: </a:t>
            </a:r>
            <a:r>
              <a:rPr>
                <a:solidFill>
                  <a:srgbClr val="4070A0"/>
                </a:solidFill>
                <a:latin typeface="Courier"/>
              </a:rPr>
              <a:t>"string"</a:t>
            </a:r>
            <a:r>
              <a:rPr>
                <a:latin typeface="Courier"/>
              </a:rPr>
              <a:t>},</a:t>
            </a:r>
            <a:br/>
            <a:r>
              <a:rPr>
                <a:latin typeface="Courier"/>
              </a:rPr>
              <a:t>        na_values</a:t>
            </a:r>
            <a:r>
              <a:rPr>
                <a:solidFill>
                  <a:srgbClr val="666666"/>
                </a:solidFill>
                <a:latin typeface="Courier"/>
              </a:rPr>
              <a:t>=</a:t>
            </a:r>
            <a:r>
              <a:rPr>
                <a:latin typeface="Courier"/>
              </a:rPr>
              <a:t>{</a:t>
            </a:r>
            <a:r>
              <a:rPr>
                <a:solidFill>
                  <a:srgbClr val="4070A0"/>
                </a:solidFill>
                <a:latin typeface="Courier"/>
              </a:rPr>
              <a:t>"muac_mm"</a:t>
            </a:r>
            <a:r>
              <a:rPr>
                <a:latin typeface="Courier"/>
              </a:rPr>
              <a:t>: [</a:t>
            </a:r>
            <a:r>
              <a:rPr>
                <a:solidFill>
                  <a:srgbClr val="4070A0"/>
                </a:solidFill>
                <a:latin typeface="Courier"/>
              </a:rPr>
              <a:t>"-99"</a:t>
            </a:r>
            <a:r>
              <a:rPr>
                <a:latin typeface="Courier"/>
              </a:rPr>
              <a:t>]},</a:t>
            </a:r>
            <a:br/>
            <a:r>
              <a:rPr>
                <a:latin typeface="Courier"/>
              </a:rPr>
              <a:t>    )</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Notebooks and scripts do different jobs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In the notebook</a:t>
            </a:r>
            <a:br/>
            <a:r>
              <a:rPr b="1">
                <a:solidFill>
                  <a:srgbClr val="008000"/>
                </a:solidFill>
                <a:latin typeface="Courier"/>
              </a:rPr>
              <a:t>import</a:t>
            </a:r>
            <a:r>
              <a:rPr>
                <a:latin typeface="Courier"/>
              </a:rPr>
              <a:t> sys</a:t>
            </a:r>
            <a:br/>
            <a:r>
              <a:rPr>
                <a:latin typeface="Courier"/>
              </a:rPr>
              <a:t>sys.path.append(</a:t>
            </a:r>
            <a:r>
              <a:rPr>
                <a:solidFill>
                  <a:srgbClr val="008000"/>
                </a:solidFill>
                <a:latin typeface="Courier"/>
              </a:rPr>
              <a:t>str</a:t>
            </a:r>
            <a:r>
              <a:rPr>
                <a:latin typeface="Courier"/>
              </a:rPr>
              <a:t>(PROJECT </a:t>
            </a:r>
            <a:r>
              <a:rPr>
                <a:solidFill>
                  <a:srgbClr val="666666"/>
                </a:solidFill>
                <a:latin typeface="Courier"/>
              </a:rPr>
              <a:t>/</a:t>
            </a:r>
            <a:r>
              <a:rPr>
                <a:latin typeface="Courier"/>
              </a:rPr>
              <a:t> </a:t>
            </a:r>
            <a:r>
              <a:rPr>
                <a:solidFill>
                  <a:srgbClr val="4070A0"/>
                </a:solidFill>
                <a:latin typeface="Courier"/>
              </a:rPr>
              <a:t>"scripts"</a:t>
            </a:r>
            <a:r>
              <a:rPr>
                <a:latin typeface="Courier"/>
              </a:rPr>
              <a:t>))</a:t>
            </a:r>
            <a:br/>
            <a:br/>
            <a:r>
              <a:rPr b="1">
                <a:solidFill>
                  <a:srgbClr val="008000"/>
                </a:solidFill>
                <a:latin typeface="Courier"/>
              </a:rPr>
              <a:t>from</a:t>
            </a:r>
            <a:r>
              <a:rPr>
                <a:latin typeface="Courier"/>
              </a:rPr>
              <a:t> read_register </a:t>
            </a:r>
            <a:r>
              <a:rPr b="1">
                <a:solidFill>
                  <a:srgbClr val="008000"/>
                </a:solidFill>
                <a:latin typeface="Courier"/>
              </a:rPr>
              <a:t>import</a:t>
            </a:r>
            <a:r>
              <a:rPr>
                <a:latin typeface="Courier"/>
              </a:rPr>
              <a:t> read_register</a:t>
            </a:r>
            <a:br/>
            <a:br/>
            <a:r>
              <a:rPr>
                <a:latin typeface="Courier"/>
              </a:rPr>
              <a:t>muac </a:t>
            </a:r>
            <a:r>
              <a:rPr>
                <a:solidFill>
                  <a:srgbClr val="666666"/>
                </a:solidFill>
                <a:latin typeface="Courier"/>
              </a:rPr>
              <a:t>=</a:t>
            </a:r>
            <a:r>
              <a:rPr>
                <a:latin typeface="Courier"/>
              </a:rPr>
              <a:t> read_register(RAW </a:t>
            </a:r>
            <a:r>
              <a:rPr>
                <a:solidFill>
                  <a:srgbClr val="666666"/>
                </a:solidFill>
                <a:latin typeface="Courier"/>
              </a:rPr>
              <a:t>/</a:t>
            </a:r>
            <a:r>
              <a:rPr>
                <a:latin typeface="Courier"/>
              </a:rPr>
              <a:t> </a:t>
            </a:r>
            <a:r>
              <a:rPr>
                <a:solidFill>
                  <a:srgbClr val="4070A0"/>
                </a:solidFill>
                <a:latin typeface="Courier"/>
              </a:rPr>
              <a:t>"muac-screening-artibonite-2024.v1.csv"</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README that is actually read — Example</a:t>
            </a:r>
          </a:p>
        </p:txBody>
      </p:sp>
      <p:sp>
        <p:nvSpPr>
          <p:cNvPr id="3" name="Content Placeholder 2"/>
          <p:cNvSpPr>
            <a:spLocks noGrp="1"/>
          </p:cNvSpPr>
          <p:nvPr>
            <p:ph idx="1"/>
          </p:nvPr>
        </p:nvSpPr>
        <p:spPr/>
        <p:txBody>
          <a:bodyPr/>
          <a:lstStyle/>
          <a:p>
            <a:pPr lvl="0" indent="0">
              <a:buNone/>
            </a:pPr>
            <a:r>
              <a:rPr>
                <a:latin typeface="Courier"/>
              </a:rPr>
              <a:t># MUAC screening indicator tables
Produces GAM and SAM rates by commune from the Artibonite screening register.
## Run
    uv sync
    uv run python scripts/indicator_table.py \
        --input data/raw/muac-screening-artibonite-2024.v1.csv \
        --output outputs/tables
## Data
data/raw is not committed. Download the register from the programme
share and place it there under its versioned filename.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project has a shape and the paths survive a change of machine.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https://data-analysis.cassion.dev/courses/python-for-programme-data/python-02-project-layout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project someone else can open</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Where raw data, code and outputs live, why a hardcoded path guarantees the script runs on one machine, and the one rule that makes an analysis rerunnable — never write into the folder you read from.</vt:lpwstr>
  </property>
</Properties>
</file>