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Où vivent les données brutes, le code et les sorties, pourquoi un chemin en dur garantit que le script ne tourne que sur une machine, et la règle qui rend une analyse rejouable — ne jamais écrire dans le dossier que l’on lit.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toute analyse de ce secteur comporte les quatre mêmes sortes de fichiers, et donner à chacune un emplacement fixe supprime une catégorie de questions que personne ne devrait avoir à poser. La ligne importante est la première.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L’export tel qu’il est arrivé est la seule chose du projet que vous ne pouvez pas reproduire. Tout le reste — le tableau nettoyé, les figures, les tableaux d’indicateurs — peut être régénéré en réexécutant le code. Le fichier brut, non : le serveur d’où il vient aura changé. Il n’est donc jamais modifié, jamais écrasé, jamais trié dans Excel « juste pour regarder ». Si une correction arrive, elle se pose à côté de l’original sous un nouveau nom plutôt que de le remplacer. Ce nommage mérite d’être délibéré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et non Une analyse exécutée sur la v1 doit continuer à se reproduire sur la v1. Si le nom de fichier est écrasé, le chiffre du trimestre dernier ne pourra plus jamais être expliqué — et expliquer le chiffre du trimestre dernier fait partie de ce qu’on vous demandera.</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raison la plus fréquente pour laquelle le script d’un collègue échoue sur votre portable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correctif consiste à écrire des chemins relatifs au projet, et à laisser Python déterminer où se trouve le projet.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avantages : Dans un notebook, </a:t>
            </a:r>
            <a:r>
              <a:rPr>
                <a:latin typeface="Courier"/>
              </a:rPr>
              <a:t>__file__</a:t>
            </a:r>
            <a:r>
              <a:rPr/>
              <a:t> n’existe pas. Définissez plutôt la racine du projet explicitement dans la première cellule, et gardez le reste du notebook relatif à elle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L’assertion compte plus qu’il n’y paraît. Sans elle, un notebook lancé depuis le mauvais répertoire échoue plusieurs cellules plus loin, sur une erreur déroutante concernant une colonne absente.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supprimer </a:t>
            </a:r>
            <a:r>
              <a:rPr>
                <a:latin typeface="Courier"/>
              </a:rPr>
              <a:t>outputs/</a:t>
            </a:r>
            <a:r>
              <a:rPr/>
              <a:t> puis réexécuter les scripts ne le restaure pas à l’identique, quelque chose dans l’analyse n’est pas reproductible — une étape manuelle, une modification faite dans Excel, une cellule exécutée dans le désordre.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Prenez-en l’habitude avant toute transmission. C’est la vérification la moins coûteuse qui soit et elle attrape la défaillance la plus difficile à diagnostiquer plus tard. Créez les répertoires de sortie depuis le code plutôt que d’attendre qu’ils existent : </a:t>
            </a:r>
            <a:r>
              <a:rPr>
                <a:latin typeface="Courier"/>
              </a:rPr>
              <a:t>parents=True</a:t>
            </a:r>
            <a:r>
              <a:rPr/>
              <a:t> crée les répertoires intermédiaires ; </a:t>
            </a:r>
            <a:r>
              <a:rPr>
                <a:latin typeface="Courier"/>
              </a:rPr>
              <a:t>exist_ok=True</a:t>
            </a:r>
            <a:r>
              <a:rPr/>
              <a:t> fait qu’une seconde exécution n’échoue pas. Un collègue qui clone le projet obtient les dossiers sans qu’on le lui dise.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 versionnez jamais de données brutes de bénéficiaires, identifiées ou pseudonymisées. Git conserve chaque version de chaque fichier pour toujours ; un fichier supprimé dans un commit ultérieur reste dans l’historique, et un dépôt interne le lundi peut être partagé le vendredi. Si les données sont synthétiques ou déjà publiques, les versionner est un confort. Sinon, le répertoire brut reste dehors et le README indique d’où vient le fichier. Les identifiants de connexion suivent la même règle, en plus strict : un jeton DHIS2, une clé d’API KoboToolbox ou un mot de passe de base de données n’apparaissent jamais dans un script, un notebook ou un commit.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Gardez la valeur dans un fichier </a:t>
            </a:r>
            <a:r>
              <a:rPr>
                <a:latin typeface="Courier"/>
              </a:rPr>
              <a:t>.env</a:t>
            </a:r>
            <a:r>
              <a:rPr/>
              <a:t> couvert par </a:t>
            </a:r>
            <a:r>
              <a:rPr>
                <a:latin typeface="Courier"/>
              </a:rPr>
              <a:t>.gitignore</a:t>
            </a:r>
            <a:r>
              <a:rPr/>
              <a:t>, et documentez le nom de la variable — non sa valeur — dans le README.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ont leur place dans un projet et ne sont pas interchangeables. Un notebook sert à regarder : explorer un nouvel export, vérifier une distribution, produire une figure à coller dans un rapport. Il s’exécute dans le désordre, porte un état invisible et se compare mal en diff, ce qui en fait un mauvais endroit pour ce qui doit s’exécuter à l’identique au trimestre prochain. Un script sert à produire : il s’exécute de haut en bas, prend des arguments, et réussit ou échoue. Quand une exploration devient un chiffre que quelqu’un va rapporter, déplacez-la dans un script. Le flux de travail pratique consiste à explorer dans </a:t>
            </a:r>
            <a:r>
              <a:rPr>
                <a:latin typeface="Courier"/>
              </a:rPr>
              <a:t>notebooks/</a:t>
            </a:r>
            <a:r>
              <a:rPr/>
              <a:t>, puis à déplacer la partie stabilisée dans </a:t>
            </a:r>
            <a:r>
              <a:rPr>
                <a:latin typeface="Courier"/>
              </a:rPr>
              <a:t>scripts/</a:t>
            </a:r>
            <a:r>
              <a:rPr/>
              <a:t> et à la réimporter :</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notebook et le script lisent désormais le fichier de la même façon, et il n’y a qu’un seul endroit à corriger quand la sentinelle change.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commandes et trois phrases valent mieux qu’une page que personne ne termine :</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projet a une forme et les chemins survivent à un changement de machine. L’unité suivante fait entrer les données : lire un CSV, un classeur Excel et un export à largeur fixe sans perdre un zéro initial ni se tromper de date.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2-project-layou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projet qu’une autre personne peut ouvrir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Où vivent les données brutes, le code et les sorties, pourquoi un chemin en dur garantit que le script ne tourne que sur une machine, et la règle qui rend une analyse rejouable — ne jamais écrire dans le dossier que l’on lit.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forme d’un projet</a:t>
            </a:r>
          </a:p>
          <a:p>
            <a:pPr lvl="0"/>
            <a:r>
              <a:rPr/>
              <a:t>data/raw est en lecture seule</a:t>
            </a:r>
          </a:p>
          <a:p>
            <a:pPr lvl="0"/>
            <a:r>
              <a:rPr/>
              <a:t>Des chemins qui fonctionnent sur la machine d’un autre</a:t>
            </a:r>
          </a:p>
          <a:p>
            <a:pPr lvl="0"/>
            <a:r>
              <a:rPr/>
              <a:t>Les sorties sont jetables, et c’est le test</a:t>
            </a:r>
          </a:p>
          <a:p>
            <a:pPr lvl="0"/>
            <a:r>
              <a:rPr/>
              <a:t>Ce qui entre dans le contrôle de version</a:t>
            </a:r>
          </a:p>
          <a:p>
            <a:pPr lvl="0"/>
            <a:r>
              <a:rPr/>
              <a:t>Notebooks et scripts font des métiers différents</a:t>
            </a:r>
          </a:p>
          <a:p>
            <a:pPr lvl="0"/>
            <a:r>
              <a:rPr/>
              <a:t>Un README réellement lu</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d’un projet — Exemple</a:t>
            </a:r>
          </a:p>
        </p:txBody>
      </p:sp>
      <p:sp>
        <p:nvSpPr>
          <p:cNvPr id="3" name="Content Placeholder 2"/>
          <p:cNvSpPr>
            <a:spLocks noGrp="1"/>
          </p:cNvSpPr>
          <p:nvPr>
            <p:ph idx="1"/>
          </p:nvPr>
        </p:nvSpPr>
        <p:spPr/>
        <p:txBody>
          <a:bodyPr/>
          <a:lstStyle/>
          <a:p>
            <a:pPr lvl="0" indent="0">
              <a:buNone/>
            </a:pPr>
            <a:r>
              <a:rPr>
                <a:latin typeface="Courier"/>
              </a:rPr>
              <a:t>muac-analysis/
  data/
    raw/            l'export tel qu'il est arrive, jamais modifie
    interim/        fichiers intermediaires, supprimables sans risque
  outputs/
    tables/
    figures/
  scripts/
    read_register.py
    indicator_table.py
  notebooks/
    exploration.ipynb
  pyproject.toml
  uv.lock
  README.md
  .gitignore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data/raw est en lecture seule — Exemple</a:t>
            </a:r>
          </a:p>
        </p:txBody>
      </p:sp>
      <p:sp>
        <p:nvSpPr>
          <p:cNvPr id="3" name="Content Placeholder 2"/>
          <p:cNvSpPr>
            <a:spLocks noGrp="1"/>
          </p:cNvSpPr>
          <p:nvPr>
            <p:ph idx="1"/>
          </p:nvPr>
        </p:nvSpPr>
        <p:spPr/>
        <p:txBody>
          <a:bodyPr/>
          <a:lstStyle/>
          <a:p>
            <a:pPr lvl="0" indent="0">
              <a:buNone/>
            </a:pPr>
            <a:r>
              <a:rPr>
                <a:latin typeface="Courier"/>
              </a:rPr>
              <a:t>data/raw/muac-screening-artibonite-2024.v1.csv
data/raw/muac-screening-artibonite-2024.v2.csv</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data/raw est en lecture seule — Exemple</a:t>
            </a:r>
          </a:p>
        </p:txBody>
      </p:sp>
      <p:sp>
        <p:nvSpPr>
          <p:cNvPr id="3" name="Content Placeholder 2"/>
          <p:cNvSpPr>
            <a:spLocks noGrp="1"/>
          </p:cNvSpPr>
          <p:nvPr>
            <p:ph idx="1"/>
          </p:nvPr>
        </p:nvSpPr>
        <p:spPr/>
        <p:txBody>
          <a:bodyPr/>
          <a:lstStyle/>
          <a:p>
            <a:pPr lvl="0" indent="0">
              <a:buNone/>
            </a:pPr>
            <a:r>
              <a:rPr>
                <a:latin typeface="Courier"/>
              </a:rPr>
              <a:t>data/raw/muac_final.csv
data/raw/muac_final_v2.csv
data/raw/muac_FINAL_corrige(1).csv</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chemins qui fonctionnent sur la machine d’un autre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S'execute sur exactement un ordinateur.</a:t>
            </a:r>
            <a:br/>
            <a:r>
              <a:rPr>
                <a:latin typeface="Courier"/>
              </a:rPr>
              <a:t>muac </a:t>
            </a:r>
            <a:r>
              <a:rPr>
                <a:solidFill>
                  <a:srgbClr val="666666"/>
                </a:solidFill>
                <a:latin typeface="Courier"/>
              </a:rPr>
              <a:t>=</a:t>
            </a:r>
            <a:r>
              <a:rPr>
                <a:latin typeface="Courier"/>
              </a:rPr>
              <a:t> pd.read_csv(</a:t>
            </a:r>
            <a:r>
              <a:rPr>
                <a:solidFill>
                  <a:srgbClr val="4070A0"/>
                </a:solidFill>
                <a:latin typeface="Courier"/>
              </a:rPr>
              <a:t>"C:/Users/marie/Bureau/muac-screening-artibonite-2024.v1.csv"</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chemins qui fonctionnent sur la machine d’un autre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i="1">
                <a:solidFill>
                  <a:srgbClr val="60A0B0"/>
                </a:solidFill>
                <a:latin typeface="Courier"/>
              </a:rPr>
              <a:t># __file__ est ce script ; son parent est scripts/, dont le parent est le projet.</a:t>
            </a:r>
            <a:br/>
            <a:r>
              <a:rPr>
                <a:latin typeface="Courier"/>
              </a:rPr>
              <a:t>PROJECT </a:t>
            </a:r>
            <a:r>
              <a:rPr>
                <a:solidFill>
                  <a:srgbClr val="666666"/>
                </a:solidFill>
                <a:latin typeface="Courier"/>
              </a:rPr>
              <a:t>=</a:t>
            </a:r>
            <a:r>
              <a:rPr>
                <a:latin typeface="Courier"/>
              </a:rPr>
              <a:t> Path(</a:t>
            </a:r>
            <a:r>
              <a:rPr>
                <a:solidFill>
                  <a:srgbClr val="19177C"/>
                </a:solidFill>
                <a:latin typeface="Courier"/>
              </a:rPr>
              <a:t>__file__</a:t>
            </a:r>
            <a:r>
              <a:rPr>
                <a:latin typeface="Courier"/>
              </a:rPr>
              <a:t>).resolve().parent.parent</a:t>
            </a:r>
            <a:br/>
            <a:r>
              <a:rPr>
                <a:latin typeface="Courier"/>
              </a:rPr>
              <a:t>RAW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"data"</a:t>
            </a:r>
            <a:r>
              <a:rPr>
                <a:latin typeface="Courier"/>
              </a:rPr>
              <a:t> </a:t>
            </a:r>
            <a:r>
              <a:rPr>
                <a:solidFill>
                  <a:srgbClr val="666666"/>
                </a:solidFill>
                <a:latin typeface="Courier"/>
              </a:rPr>
              <a:t>/</a:t>
            </a:r>
            <a:r>
              <a:rPr>
                <a:latin typeface="Courier"/>
              </a:rPr>
              <a:t> </a:t>
            </a:r>
            <a:r>
              <a:rPr>
                <a:solidFill>
                  <a:srgbClr val="4070A0"/>
                </a:solidFill>
                <a:latin typeface="Courier"/>
              </a:rPr>
              <a:t>"raw"</a:t>
            </a:r>
            <a:b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br/>
            <a:br/>
            <a:r>
              <a:rPr>
                <a:latin typeface="Courier"/>
              </a:rPr>
              <a:t>muac </a:t>
            </a:r>
            <a:r>
              <a:rPr>
                <a:solidFill>
                  <a:srgbClr val="666666"/>
                </a:solidFill>
                <a:latin typeface="Courier"/>
              </a:rPr>
              <a:t>=</a:t>
            </a:r>
            <a:r>
              <a:rPr>
                <a:latin typeface="Courier"/>
              </a:rPr>
              <a:t> pd.read_csv(RAW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chemins qui fonctionnent sur la machine d’un autre</a:t>
            </a:r>
          </a:p>
        </p:txBody>
      </p:sp>
      <p:sp>
        <p:nvSpPr>
          <p:cNvPr id="3" name="Content Placeholder 2"/>
          <p:cNvSpPr>
            <a:spLocks noGrp="1"/>
          </p:cNvSpPr>
          <p:nvPr>
            <p:ph idx="1"/>
          </p:nvPr>
        </p:nvSpPr>
        <p:spPr/>
        <p:txBody>
          <a:bodyPr/>
          <a:lstStyle/>
          <a:p>
            <a:pPr lvl="0"/>
            <a:r>
              <a:rPr b="1"/>
              <a:t>Il s’exécute depuis n’importe où.</a:t>
            </a:r>
            <a:r>
              <a:rPr/>
              <a:t> </a:t>
            </a:r>
            <a:r>
              <a:rPr>
                <a:latin typeface="Courier"/>
              </a:rPr>
              <a:t>python scripts/indicator_table.py</a:t>
            </a:r>
            <a:r>
              <a:rPr/>
              <a:t> et `python…</a:t>
            </a:r>
          </a:p>
          <a:p>
            <a:pPr lvl="0"/>
            <a:r>
              <a:rPr b="1"/>
              <a:t>Il fonctionne sous Windows.</a:t>
            </a:r>
            <a:r>
              <a:rPr/>
              <a:t> </a:t>
            </a:r>
            <a:r>
              <a:rPr>
                <a:latin typeface="Courier"/>
              </a:rPr>
              <a:t>Path</a:t>
            </a:r>
            <a:r>
              <a:rPr/>
              <a:t> assemble avec </a:t>
            </a:r>
            <a:r>
              <a:rPr>
                <a:latin typeface="Courier"/>
              </a:rPr>
              <a:t>/</a:t>
            </a:r>
            <a:r>
              <a:rPr/>
              <a:t> dans votre source et produit </a:t>
            </a:r>
            <a:r>
              <a:rPr>
                <a:latin typeface="Courier"/>
              </a:rPr>
              <a:t>\</a:t>
            </a:r>
            <a:r>
              <a:rPr/>
              <a:t> sous Windows. Ne construisez…</a:t>
            </a:r>
          </a:p>
          <a:p>
            <a:pPr lvl="0"/>
            <a:r>
              <a:rPr b="1"/>
              <a:t>Il est repérable.</a:t>
            </a:r>
            <a:r>
              <a:rPr/>
              <a:t> Chaque fichier touché par le script se trouve sous </a:t>
            </a:r>
            <a:r>
              <a:rPr>
                <a:latin typeface="Courier"/>
              </a:rPr>
              <a:t>RAW</a:t>
            </a:r>
            <a:r>
              <a:rPr/>
              <a:t> ou </a:t>
            </a:r>
            <a:r>
              <a:rPr>
                <a:latin typeface="Courier"/>
              </a:rPr>
              <a:t>OUTPUTS</a:t>
            </a:r>
            <a:r>
              <a:rPr/>
              <a:t> : un lecteur voit les…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chemins qui fonctionnent sur la machine d’un autre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PROJECT </a:t>
            </a:r>
            <a:r>
              <a:rPr>
                <a:solidFill>
                  <a:srgbClr val="666666"/>
                </a:solidFill>
                <a:latin typeface="Courier"/>
              </a:rPr>
              <a:t>=</a:t>
            </a:r>
            <a:r>
              <a:rPr>
                <a:latin typeface="Courier"/>
              </a:rPr>
              <a:t> Path.cwd().parent      </a:t>
            </a:r>
            <a:r>
              <a:rPr i="1">
                <a:solidFill>
                  <a:srgbClr val="60A0B0"/>
                </a:solidFill>
                <a:latin typeface="Courier"/>
              </a:rPr>
              <a:t># le notebook vit dans notebooks/</a:t>
            </a:r>
            <a:br/>
            <a:r>
              <a:rPr b="1">
                <a:solidFill>
                  <a:srgbClr val="007020"/>
                </a:solidFill>
                <a:latin typeface="Courier"/>
              </a:rPr>
              <a:t>assert</a:t>
            </a:r>
            <a:r>
              <a:rPr>
                <a:latin typeface="Courier"/>
              </a:rPr>
              <a:t> (PROJECT </a:t>
            </a:r>
            <a:r>
              <a:rPr>
                <a:solidFill>
                  <a:srgbClr val="666666"/>
                </a:solidFill>
                <a:latin typeface="Courier"/>
              </a:rPr>
              <a:t>/</a:t>
            </a:r>
            <a:r>
              <a:rPr>
                <a:latin typeface="Courier"/>
              </a:rPr>
              <a:t> </a:t>
            </a:r>
            <a:r>
              <a:rPr>
                <a:solidFill>
                  <a:srgbClr val="4070A0"/>
                </a:solidFill>
                <a:latin typeface="Courier"/>
              </a:rPr>
              <a:t>"data"</a:t>
            </a:r>
            <a:r>
              <a:rPr>
                <a:latin typeface="Courier"/>
              </a:rPr>
              <a:t> </a:t>
            </a:r>
            <a:r>
              <a:rPr>
                <a:solidFill>
                  <a:srgbClr val="666666"/>
                </a:solidFill>
                <a:latin typeface="Courier"/>
              </a:rPr>
              <a:t>/</a:t>
            </a:r>
            <a:r>
              <a:rPr>
                <a:latin typeface="Courier"/>
              </a:rPr>
              <a:t> </a:t>
            </a:r>
            <a:r>
              <a:rPr>
                <a:solidFill>
                  <a:srgbClr val="4070A0"/>
                </a:solidFill>
                <a:latin typeface="Courier"/>
              </a:rPr>
              <a:t>"raw"</a:t>
            </a:r>
            <a:r>
              <a:rPr>
                <a:latin typeface="Courier"/>
              </a:rPr>
              <a:t>).exists(), </a:t>
            </a:r>
            <a:r>
              <a:rPr>
                <a:solidFill>
                  <a:srgbClr val="BB6688"/>
                </a:solidFill>
                <a:latin typeface="Courier"/>
              </a:rPr>
              <a:t>f"pas la racine du projet : </a:t>
            </a:r>
            <a:r>
              <a:rPr>
                <a:solidFill>
                  <a:srgbClr val="4070A0"/>
                </a:solidFill>
                <a:latin typeface="Courier"/>
              </a:rPr>
              <a:t>{</a:t>
            </a:r>
            <a:r>
              <a:rPr>
                <a:latin typeface="Courier"/>
              </a:rPr>
              <a:t>PROJECT</a:t>
            </a:r>
            <a:r>
              <a:rPr>
                <a:solidFill>
                  <a:srgbClr val="4070A0"/>
                </a:solidFill>
                <a:latin typeface="Courier"/>
              </a:rPr>
              <a:t>}</a:t>
            </a:r>
            <a:r>
              <a:rPr>
                <a:solidFill>
                  <a:srgbClr val="BB6688"/>
                </a:solidFill>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sorties sont jetables, et c’est le test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a:t>
            </a:r>
            <a:br/>
            <a:r>
              <a:rPr>
                <a:latin typeface="Courier"/>
              </a:rPr>
              <a:t>uv run python scripts/indicator_table.py</a:t>
            </a:r>
            <a:br/>
            <a:r>
              <a:rPr>
                <a:solidFill>
                  <a:srgbClr val="06287E"/>
                </a:solidFill>
                <a:latin typeface="Courier"/>
              </a:rPr>
              <a:t>git</a:t>
            </a:r>
            <a:r>
              <a:rPr>
                <a:latin typeface="Courier"/>
              </a:rPr>
              <a:t> status                      </a:t>
            </a:r>
            <a:r>
              <a:rPr i="1">
                <a:solidFill>
                  <a:srgbClr val="60A0B0"/>
                </a:solidFill>
                <a:latin typeface="Courier"/>
              </a:rPr>
              <a:t># ne doit rien afficher d'inattendu</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sorties sont jetables, et c’est le test — En Python</a:t>
            </a:r>
          </a:p>
        </p:txBody>
      </p:sp>
      <p:sp>
        <p:nvSpPr>
          <p:cNvPr id="3" name="Content Placeholder 2"/>
          <p:cNvSpPr>
            <a:spLocks noGrp="1"/>
          </p:cNvSpPr>
          <p:nvPr>
            <p:ph idx="1"/>
          </p:nvPr>
        </p:nvSpPr>
        <p:spPr/>
        <p:txBody>
          <a:bodyPr/>
          <a:lstStyle/>
          <a:p>
            <a:pPr lvl="0" indent="0">
              <a:buNone/>
            </a:pP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r>
              <a:rPr>
                <a:latin typeface="Courier"/>
              </a:rPr>
              <a:t> </a:t>
            </a:r>
            <a:r>
              <a:rPr>
                <a:solidFill>
                  <a:srgbClr val="666666"/>
                </a:solidFill>
                <a:latin typeface="Courier"/>
              </a:rPr>
              <a:t>/</a:t>
            </a:r>
            <a:r>
              <a:rPr>
                <a:latin typeface="Courier"/>
              </a:rPr>
              <a:t> </a:t>
            </a:r>
            <a:r>
              <a:rPr>
                <a:solidFill>
                  <a:srgbClr val="4070A0"/>
                </a:solidFill>
                <a:latin typeface="Courier"/>
              </a:rPr>
              <a:t>"tables"</a:t>
            </a:r>
            <a:br/>
            <a:r>
              <a:rPr>
                <a:latin typeface="Courier"/>
              </a:rPr>
              <a:t>OUTPUTS.mkdir(parents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br/>
            <a:r>
              <a:rPr>
                <a:latin typeface="Courier"/>
              </a:rPr>
              <a:t>indicator_table.to_csv(OUTPUTS </a:t>
            </a:r>
            <a:r>
              <a:rPr>
                <a:solidFill>
                  <a:srgbClr val="666666"/>
                </a:solidFill>
                <a:latin typeface="Courier"/>
              </a:rPr>
              <a:t>/</a:t>
            </a:r>
            <a:r>
              <a:rPr>
                <a:latin typeface="Courier"/>
              </a:rPr>
              <a:t> </a:t>
            </a:r>
            <a:r>
              <a:rPr>
                <a:solidFill>
                  <a:srgbClr val="4070A0"/>
                </a:solidFill>
                <a:latin typeface="Courier"/>
              </a:rPr>
              <a:t>"gam_by_commune.csv"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entre dans le contrôle de version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À versionner</a:t>
                      </a:r>
                    </a:p>
                  </a:txBody>
                  <a:tcPr/>
                </a:tc>
                <a:tc>
                  <a:txBody>
                    <a:bodyPr/>
                    <a:lstStyle/>
                    <a:p>
                      <a:pPr lvl="0" indent="0" marL="0">
                        <a:buNone/>
                      </a:pPr>
                      <a:r>
                        <a:rPr/>
                        <a:t>À ne pas versionner</a:t>
                      </a:r>
                    </a:p>
                  </a:txBody>
                  <a:tcPr/>
                </a:tc>
              </a:tr>
              <a:tr h="0">
                <a:tc>
                  <a:txBody>
                    <a:bodyPr/>
                    <a:lstStyle/>
                    <a:p>
                      <a:pPr lvl="0" indent="0" marL="0">
                        <a:buNone/>
                      </a:pPr>
                      <a:r>
                        <a:rPr>
                          <a:latin typeface="Courier"/>
                        </a:rPr>
                        <a:t>scripts/</a:t>
                      </a:r>
                      <a:r>
                        <a:rPr/>
                        <a:t>, </a:t>
                      </a:r>
                      <a:r>
                        <a:rPr>
                          <a:latin typeface="Courier"/>
                        </a:rPr>
                        <a:t>notebooks/</a:t>
                      </a:r>
                    </a:p>
                  </a:txBody>
                </a:tc>
                <a:tc>
                  <a:txBody>
                    <a:bodyPr/>
                    <a:lstStyle/>
                    <a:p>
                      <a:pPr lvl="0" indent="0" marL="0">
                        <a:buNone/>
                      </a:pPr>
                      <a:r>
                        <a:rPr>
                          <a:latin typeface="Courier"/>
                        </a:rPr>
                        <a:t>data/raw/</a:t>
                      </a:r>
                      <a:r>
                        <a:rPr/>
                        <a:t> — voir ci-dessous</a:t>
                      </a:r>
                    </a:p>
                  </a:txBody>
                </a:tc>
              </a:tr>
              <a:tr h="0">
                <a:tc>
                  <a:txBody>
                    <a:bodyPr/>
                    <a:lstStyle/>
                    <a:p>
                      <a:pPr lvl="0" indent="0" marL="0">
                        <a:buNone/>
                      </a:pPr>
                      <a:r>
                        <a:rPr>
                          <a:latin typeface="Courier"/>
                        </a:rPr>
                        <a:t>pyproject.toml</a:t>
                      </a:r>
                      <a:r>
                        <a:rPr/>
                        <a:t>, </a:t>
                      </a:r>
                      <a:r>
                        <a:rPr>
                          <a:latin typeface="Courier"/>
                        </a:rPr>
                        <a:t>uv.lock</a:t>
                      </a:r>
                    </a:p>
                  </a:txBody>
                </a:tc>
                <a:tc>
                  <a:txBody>
                    <a:bodyPr/>
                    <a:lstStyle/>
                    <a:p>
                      <a:pPr lvl="0" indent="0" marL="0">
                        <a:buNone/>
                      </a:pPr>
                      <a:r>
                        <a:rPr>
                          <a:latin typeface="Courier"/>
                        </a:rPr>
                        <a:t>data/interim/</a:t>
                      </a:r>
                    </a:p>
                  </a:txBody>
                </a:tc>
              </a:tr>
              <a:tr h="0">
                <a:tc>
                  <a:txBody>
                    <a:bodyPr/>
                    <a:lstStyle/>
                    <a:p>
                      <a:pPr lvl="0" indent="0" marL="0">
                        <a:buNone/>
                      </a:pPr>
                      <a:r>
                        <a:rPr>
                          <a:latin typeface="Courier"/>
                        </a:rPr>
                        <a:t>README.md</a:t>
                      </a:r>
                    </a:p>
                  </a:txBody>
                </a:tc>
                <a:tc>
                  <a:txBody>
                    <a:bodyPr/>
                    <a:lstStyle/>
                    <a:p>
                      <a:pPr lvl="0" indent="0" marL="0">
                        <a:buNone/>
                      </a:pPr>
                      <a:r>
                        <a:rPr>
                          <a:latin typeface="Courier"/>
                        </a:rPr>
                        <a:t>outputs/</a:t>
                      </a:r>
                    </a:p>
                  </a:txBody>
                </a:tc>
              </a:tr>
              <a:tr h="0">
                <a:tc>
                  <a:txBody>
                    <a:bodyPr/>
                    <a:lstStyle/>
                    <a:p>
                      <a:pPr lvl="0" indent="0" marL="0">
                        <a:buNone/>
                      </a:pPr>
                      <a:r>
                        <a:rPr>
                          <a:latin typeface="Courier"/>
                        </a:rPr>
                        <a:t>.gitignore</a:t>
                      </a:r>
                    </a:p>
                  </a:txBody>
                </a:tc>
                <a:tc>
                  <a:txBody>
                    <a:bodyPr/>
                    <a:lstStyle/>
                    <a:p>
                      <a:pPr lvl="0" indent="0" marL="0">
                        <a:buNone/>
                      </a:pPr>
                      <a:r>
                        <a:rPr>
                          <a:latin typeface="Courier"/>
                        </a:rPr>
                        <a:t>.venv/</a:t>
                      </a:r>
                      <a:r>
                        <a:rPr/>
                        <a:t>, </a:t>
                      </a:r>
                      <a:r>
                        <a:rPr>
                          <a:latin typeface="Courier"/>
                        </a:rPr>
                        <a:t>__pycache__/</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entre dans le contrôle de version — Exemple</a:t>
            </a:r>
          </a:p>
        </p:txBody>
      </p:sp>
      <p:sp>
        <p:nvSpPr>
          <p:cNvPr id="3" name="Content Placeholder 2"/>
          <p:cNvSpPr>
            <a:spLocks noGrp="1"/>
          </p:cNvSpPr>
          <p:nvPr>
            <p:ph idx="1"/>
          </p:nvPr>
        </p:nvSpPr>
        <p:spPr/>
        <p:txBody>
          <a:bodyPr/>
          <a:lstStyle/>
          <a:p>
            <a:pPr lvl="0" indent="0">
              <a:buNone/>
            </a:pPr>
            <a:r>
              <a:rPr>
                <a:latin typeface="Courier"/>
              </a:rPr>
              <a:t>.venv/
__pycache__/
*.pyc
data/raw/
data/interim/
outputs/
.ipynb_checkpoints/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entre dans le contrôle de version</a:t>
            </a:r>
          </a:p>
        </p:txBody>
      </p:sp>
      <p:sp>
        <p:nvSpPr>
          <p:cNvPr id="3" name="Content Placeholder 2"/>
          <p:cNvSpPr>
            <a:spLocks noGrp="1"/>
          </p:cNvSpPr>
          <p:nvPr>
            <p:ph idx="1"/>
          </p:nvPr>
        </p:nvSpPr>
        <p:spPr/>
        <p:txBody>
          <a:bodyPr/>
          <a:lstStyle/>
          <a:p>
            <a:pPr lvl="0"/>
            <a:r>
              <a:rPr/>
              <a:t>Ne versionnez jamais de données brutes de bénéficiaires — identifiées ou pseudonymisées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entre dans le contrôle de version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os</a:t>
            </a:r>
            <a:br/>
            <a:br/>
            <a:r>
              <a:rPr i="1">
                <a:solidFill>
                  <a:srgbClr val="60A0B0"/>
                </a:solidFill>
                <a:latin typeface="Courier"/>
              </a:rPr>
              <a:t># Lu depuis l'environnement ; la valeur n'entre jamais dans le depot.</a:t>
            </a:r>
            <a:br/>
            <a:r>
              <a:rPr>
                <a:latin typeface="Courier"/>
              </a:rPr>
              <a:t>token </a:t>
            </a:r>
            <a:r>
              <a:rPr>
                <a:solidFill>
                  <a:srgbClr val="666666"/>
                </a:solidFill>
                <a:latin typeface="Courier"/>
              </a:rPr>
              <a:t>=</a:t>
            </a:r>
            <a:r>
              <a:rPr>
                <a:latin typeface="Courier"/>
              </a:rPr>
              <a:t> os.environ[</a:t>
            </a:r>
            <a:r>
              <a:rPr>
                <a:solidFill>
                  <a:srgbClr val="4070A0"/>
                </a:solidFill>
                <a:latin typeface="Courier"/>
              </a:rPr>
              <a:t>"DHIS2_TOKEN"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Notebooks et scripts font des métiers différents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scripts/read_register.py</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b="1">
                <a:solidFill>
                  <a:srgbClr val="007020"/>
                </a:solidFill>
                <a:latin typeface="Courier"/>
              </a:rPr>
              <a:t>def</a:t>
            </a:r>
            <a:r>
              <a:rPr>
                <a:latin typeface="Courier"/>
              </a:rPr>
              <a:t> read_register(path: Path) </a:t>
            </a:r>
            <a:r>
              <a:rPr>
                <a:solidFill>
                  <a:srgbClr val="666666"/>
                </a:solidFill>
                <a:latin typeface="Courier"/>
              </a:rPr>
              <a:t>-&gt;</a:t>
            </a:r>
            <a:r>
              <a:rPr>
                <a:latin typeface="Courier"/>
              </a:rPr>
              <a:t> pd.DataFrame:</a:t>
            </a:r>
            <a:br/>
            <a:r>
              <a:rPr>
                <a:latin typeface="Courier"/>
              </a:rPr>
              <a:t>    </a:t>
            </a:r>
            <a:r>
              <a:rPr b="1">
                <a:solidFill>
                  <a:srgbClr val="007020"/>
                </a:solidFill>
                <a:latin typeface="Courier"/>
              </a:rPr>
              <a:t>return</a:t>
            </a:r>
            <a:r>
              <a:rPr>
                <a:latin typeface="Courier"/>
              </a:rPr>
              <a:t> pd.read_csv(</a:t>
            </a:r>
            <a:br/>
            <a:r>
              <a:rPr>
                <a:latin typeface="Courier"/>
              </a:rPr>
              <a:t>        path,</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Notebooks et scripts font des métiers différents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Dans le notebook</a:t>
            </a:r>
            <a:br/>
            <a:r>
              <a:rPr b="1">
                <a:solidFill>
                  <a:srgbClr val="008000"/>
                </a:solidFill>
                <a:latin typeface="Courier"/>
              </a:rPr>
              <a:t>import</a:t>
            </a:r>
            <a:r>
              <a:rPr>
                <a:latin typeface="Courier"/>
              </a:rPr>
              <a:t> sys</a:t>
            </a:r>
            <a:br/>
            <a:r>
              <a:rPr>
                <a:latin typeface="Courier"/>
              </a:rPr>
              <a:t>sys.path.append(</a:t>
            </a:r>
            <a:r>
              <a:rPr>
                <a:solidFill>
                  <a:srgbClr val="008000"/>
                </a:solidFill>
                <a:latin typeface="Courier"/>
              </a:rPr>
              <a:t>str</a:t>
            </a:r>
            <a:r>
              <a:rPr>
                <a:latin typeface="Courier"/>
              </a:rPr>
              <a:t>(PROJECT </a:t>
            </a:r>
            <a:r>
              <a:rPr>
                <a:solidFill>
                  <a:srgbClr val="666666"/>
                </a:solidFill>
                <a:latin typeface="Courier"/>
              </a:rPr>
              <a:t>/</a:t>
            </a:r>
            <a:r>
              <a:rPr>
                <a:latin typeface="Courier"/>
              </a:rPr>
              <a:t> </a:t>
            </a:r>
            <a:r>
              <a:rPr>
                <a:solidFill>
                  <a:srgbClr val="4070A0"/>
                </a:solidFill>
                <a:latin typeface="Courier"/>
              </a:rPr>
              <a:t>"scripts"</a:t>
            </a:r>
            <a:r>
              <a:rPr>
                <a:latin typeface="Courier"/>
              </a:rPr>
              <a:t>))</a:t>
            </a:r>
            <a:br/>
            <a:br/>
            <a:r>
              <a:rPr b="1">
                <a:solidFill>
                  <a:srgbClr val="008000"/>
                </a:solidFill>
                <a:latin typeface="Courier"/>
              </a:rPr>
              <a:t>from</a:t>
            </a:r>
            <a:r>
              <a:rPr>
                <a:latin typeface="Courier"/>
              </a:rPr>
              <a:t> read_register </a:t>
            </a:r>
            <a:r>
              <a:rPr b="1">
                <a:solidFill>
                  <a:srgbClr val="008000"/>
                </a:solidFill>
                <a:latin typeface="Courier"/>
              </a:rPr>
              <a:t>import</a:t>
            </a:r>
            <a:r>
              <a:rPr>
                <a:latin typeface="Courier"/>
              </a:rPr>
              <a:t> read_register</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README réellement lu — Exemple</a:t>
            </a:r>
          </a:p>
        </p:txBody>
      </p:sp>
      <p:sp>
        <p:nvSpPr>
          <p:cNvPr id="3" name="Content Placeholder 2"/>
          <p:cNvSpPr>
            <a:spLocks noGrp="1"/>
          </p:cNvSpPr>
          <p:nvPr>
            <p:ph idx="1"/>
          </p:nvPr>
        </p:nvSpPr>
        <p:spPr/>
        <p:txBody>
          <a:bodyPr/>
          <a:lstStyle/>
          <a:p>
            <a:pPr lvl="0" indent="0">
              <a:buNone/>
            </a:pPr>
            <a:r>
              <a:rPr>
                <a:latin typeface="Courier"/>
              </a:rPr>
              <a:t># Tableaux d'indicateurs du depistage PB
Produit les taux de MAG et de MAS par commune a partir du registre de
depistage de l'Artibonite.
## Executer
    uv sync
    uv run python scripts/indicator_table.py \
        --input data/raw/muac-screening-artibonite-2024.v1.csv \
        --output outputs/tables
## Donnees
data/raw n'est pas versionne. Telechargez le registre depuis le partage
du programme et placez-le la sous son nom de fichier versionne.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projet a une forme et les chemins survivent à un changement de machine.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https://data-analysis.cassion.dev/fr/cours/python-for-programme-data/python-02-project-layout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projet qu’une autre personne peut ouvrir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Où vivent les données brutes, le code et les sorties, pourquoi un chemin en dur garantit que le script ne tourne que sur une machine, et la règle qui rend une analyse rejouable — ne jamais écrire dans le dossier que l’on lit.</vt:lpwstr>
  </property>
</Properties>
</file>