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slide" Target="slides/slide27.xml" /><Relationship Id="rId29" Type="http://schemas.openxmlformats.org/officeDocument/2006/relationships/slide" Target="slides/slide28.xml" /><Relationship Id="rId30" Type="http://schemas.openxmlformats.org/officeDocument/2006/relationships/slide" Target="slides/slide29.xml" /><Relationship Id="rId31" Type="http://schemas.openxmlformats.org/officeDocument/2006/relationships/slide" Target="slides/slide30.xml" /><Relationship Id="rId32" Type="http://schemas.openxmlformats.org/officeDocument/2006/relationships/notesMaster" Target="notesMasters/notesMaster1.xml" /><Relationship Id="rId34" Type="http://schemas.openxmlformats.org/officeDocument/2006/relationships/viewProps" Target="viewProps.xml" /><Relationship Id="rId33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36" Type="http://schemas.openxmlformats.org/officeDocument/2006/relationships/tableStyles" Target="tableStyles.xml" /><Relationship Id="rId35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7.xml.rels><?xml version="1.0" encoding="UTF-8"?>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8.xml.rels><?xml version="1.0" encoding="UTF-8"?>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9.xml.rels><?xml version="1.0" encoding="UTF-8"?>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?>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?>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?>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?>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?><Relationships xmlns="http://schemas.openxmlformats.org/package/2006/relationships"><Relationship Id="rId2" Type="http://schemas.openxmlformats.org/officeDocument/2006/relationships/slide" Target="../slides/slide24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?><Relationships xmlns="http://schemas.openxmlformats.org/package/2006/relationships"><Relationship Id="rId2" Type="http://schemas.openxmlformats.org/officeDocument/2006/relationships/slide" Target="../slides/slide25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?><Relationships xmlns="http://schemas.openxmlformats.org/package/2006/relationships"><Relationship Id="rId2" Type="http://schemas.openxmlformats.org/officeDocument/2006/relationships/slide" Target="../slides/slide26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?><Relationships xmlns="http://schemas.openxmlformats.org/package/2006/relationships"><Relationship Id="rId2" Type="http://schemas.openxmlformats.org/officeDocument/2006/relationships/slide" Target="../slides/slide27.xml" /><Relationship Id="rId1" Type="http://schemas.openxmlformats.org/officeDocument/2006/relationships/notesMaster" Target="../notesMasters/notesMaster1.xml" /></Relationships>
</file>

<file path=ppt/notesSlides/_rels/notesSlide18.xml.rels><?xml version="1.0" encoding="UTF-8"?><Relationships xmlns="http://schemas.openxmlformats.org/package/2006/relationships"><Relationship Id="rId2" Type="http://schemas.openxmlformats.org/officeDocument/2006/relationships/slide" Target="../slides/slide28.xml" /><Relationship Id="rId1" Type="http://schemas.openxmlformats.org/officeDocument/2006/relationships/notesMaster" Target="../notesMasters/notesMaster1.xml" /></Relationships>
</file>

<file path=ppt/notesSlides/_rels/notesSlide19.xml.rels><?xml version="1.0" encoding="UTF-8"?><Relationships xmlns="http://schemas.openxmlformats.org/package/2006/relationships"><Relationship Id="rId2" Type="http://schemas.openxmlformats.org/officeDocument/2006/relationships/slide" Target="../slides/slide29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Encodings, separators, multi-sheet workbooks, merged header rows and column specifications — the format-specific traps that corrupt a file before you have looked at a single value.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 i="1"/>
              <a:t>Data Analysis Foundations</a:t>
            </a:r>
            <a:r>
              <a:rPr/>
              <a:t> covers the principle: declare your types, declare your sentinels, and never let a reader infer either. This lesson takes that as given and goes into the formats themselves, because each one fails differently and the failures are not obvious from the data afterwards.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read_csv</a:t>
            </a:r>
            <a:r>
              <a:rPr/>
              <a:t> has around fifty parameters. Four of them account for most of the damage. A file produced on a French or Spanish Windows machine is frequently semicolon-separated, because the comma is the decimal mark there.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</a:t>
            </a:fld>
            <a:endParaRPr lang="en-US"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symptom is unmistakable once you know it: a DataFrame with exactly one column. Check </a:t>
            </a:r>
            <a:r>
              <a:rPr>
                <a:latin typeface="Courier"/>
              </a:rPr>
              <a:t>.shape</a:t>
            </a:r>
            <a:r>
              <a:rPr/>
              <a:t> immediately after every read. Accented characters in commune names — Gonaïves, L’Estère, Anse-Rouge — are where this bites.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</a:t>
            </a:fld>
            <a:endParaRPr lang="en-US"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latin-1</a:t>
            </a:r>
            <a:r>
              <a:rPr/>
              <a:t> never raises, because every byte is a valid latin-1 character. That makes it a poor diagnostic and a decent fallback: if a file read as </a:t>
            </a:r>
            <a:r>
              <a:rPr>
                <a:latin typeface="Courier"/>
              </a:rPr>
              <a:t>latin-1</a:t>
            </a:r>
            <a:r>
              <a:rPr/>
              <a:t> shows </a:t>
            </a:r>
            <a:r>
              <a:rPr>
                <a:latin typeface="Courier"/>
              </a:rPr>
              <a:t>GonaÃ¯ves</a:t>
            </a:r>
            <a:r>
              <a:rPr/>
              <a:t>, it was UTF-8 all along and you told the reader otherwise.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8</a:t>
            </a:fld>
            <a:endParaRPr lang="en-US"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Without </a:t>
            </a:r>
            <a:r>
              <a:rPr>
                <a:latin typeface="Courier"/>
              </a:rPr>
              <a:t>thousands</a:t>
            </a:r>
            <a:r>
              <a:rPr/>
              <a:t>, that column is object dtype and every arithmetic operation on it either fails or concatenates. Check </a:t>
            </a:r>
            <a:r>
              <a:rPr>
                <a:latin typeface="Courier"/>
              </a:rPr>
              <a:t>.dtypes</a:t>
            </a:r>
            <a:r>
              <a:rPr/>
              <a:t> after reading, every time. The single most expensive default in this sector.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10</a:t>
            </a:fld>
            <a:endParaRPr lang="en-US"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rule generalises: if you will never do arithmetic on it, it is not a number. Facility codes, phone numbers, cluster identifiers, household numbers and administrative codes are text that happens to be written with digits. A defensive habit for a file whose columns you do not yet know: Two hundred rows is enough to see the shape and cheap on a large file.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12</a:t>
            </a:fld>
            <a:endParaRPr lang="en-US"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read_excel</a:t>
            </a:r>
            <a:r>
              <a:rPr/>
              <a:t> without </a:t>
            </a:r>
            <a:r>
              <a:rPr>
                <a:latin typeface="Courier"/>
              </a:rPr>
              <a:t>sheet_name</a:t>
            </a:r>
            <a:r>
              <a:rPr/>
              <a:t> returns the first sheet, which in a programme workbook is usually a cover page. Always list the sheets first. </a:t>
            </a:r>
            <a:r>
              <a:rPr>
                <a:latin typeface="Courier"/>
              </a:rPr>
              <a:t>sheet_name=None</a:t>
            </a:r>
            <a:r>
              <a:rPr/>
              <a:t> returns a dictionary of every sheet, which is how you handle a workbook with one sheet per month: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15</a:t>
            </a:fld>
            <a:endParaRPr lang="en-US"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Programme workbooks routinely carry a title, a logo row and a blank line above the real header.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16</a:t>
            </a:fld>
            <a:endParaRPr lang="en-US"/>
          </a:p>
        </p:txBody>
      </p:sp>
    </p:spTree>
  </p:cSld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symptom is column names like </a:t>
            </a:r>
            <a:r>
              <a:rPr>
                <a:latin typeface="Courier"/>
              </a:rPr>
              <a:t>Unnamed: 0</a:t>
            </a:r>
            <a:r>
              <a:rPr/>
              <a:t>, </a:t>
            </a:r>
            <a:r>
              <a:rPr>
                <a:latin typeface="Courier"/>
              </a:rPr>
              <a:t>Unnamed: 1</a:t>
            </a:r>
            <a:r>
              <a:rPr/>
              <a:t>. If you see those, the header row is somewhere else. A merged cell holds its value in the top-left position and nothing in the rest. When a district name is merged across its facilities, only the first row of each district has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18</a:t>
            </a:fld>
            <a:endParaRPr lang="en-US"/>
          </a:p>
        </p:txBody>
      </p:sp>
    </p:spTree>
  </p:cSld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ffill</a:t>
            </a:r>
            <a:r>
              <a:rPr/>
              <a:t> is correct here and dangerous in general: it is only right because the blanks were created by merging, not by non-response. Never apply it to a column where a blank might mean “not answered”. Excel stores dates as a number of days since 1899-12-30. </a:t>
            </a:r>
            <a:r>
              <a:rPr>
                <a:latin typeface="Courier"/>
              </a:rPr>
              <a:t>read_excel</a:t>
            </a:r>
            <a:r>
              <a:rPr/>
              <a:t> usually converts them, but a column typed as text in the workbook comes through as the raw serial.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20</a:t>
            </a:fld>
            <a:endParaRPr lang="en-US"/>
          </a:p>
        </p:txBody>
      </p:sp>
    </p:spTree>
  </p:cSld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If a date column arrives as five-digit integers, this is why.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21</a:t>
            </a:fld>
            <a:endParaRPr lang="en-US"/>
          </a:p>
        </p:txBody>
      </p:sp>
    </p:spTree>
  </p:cSld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Still common from older health information systems and from ministry extracts. There is no separator; each field occupies a fixed range of characters.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22</a:t>
            </a:fld>
            <a:endParaRPr lang="en-US"/>
          </a:p>
        </p:txBody>
      </p:sp>
    </p:spTree>
  </p:cSld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Three notes: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24</a:t>
            </a:fld>
            <a:endParaRPr lang="en-US"/>
          </a:p>
        </p:txBody>
      </p:sp>
    </p:spTree>
  </p:cSld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Every read should be followed by the same four checks. Together they take one minute and catch nearly everything above.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25</a:t>
            </a:fld>
            <a:endParaRPr lang="en-US"/>
          </a:p>
        </p:txBody>
      </p:sp>
    </p:spTree>
  </p:cSld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assertion on row count is the one people skip. A file that arrives with 4,190 rows instead of 4,218 has lost something between the server and you, and the script should say so rather than quietly report a smaller caseload.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26</a:t>
            </a:fld>
            <a:endParaRPr lang="en-US"/>
          </a:p>
        </p:txBody>
      </p:sp>
    </p:spTree>
  </p:cSld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If a file will not fit comfortably in memory, read the columns you need rather than all of them: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27</a:t>
            </a:fld>
            <a:endParaRPr lang="en-US"/>
          </a:p>
        </p:txBody>
      </p:sp>
    </p:spTree>
  </p:cSld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usecols</a:t>
            </a:r>
            <a:r>
              <a:rPr/>
              <a:t> is a large saving on a wide export. Beyond that, </a:t>
            </a:r>
            <a:r>
              <a:rPr>
                <a:latin typeface="Courier"/>
              </a:rPr>
              <a:t>chunksize</a:t>
            </a:r>
            <a:r>
              <a:rPr/>
              <a:t> returns an iterator of pieces you aggregate as you go: The 70,000-row attendance file does not need this. A multi-year DHIS2 extract does.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28</a:t>
            </a:fld>
            <a:endParaRPr lang="en-US"/>
          </a:p>
        </p:txBody>
      </p:sp>
    </p:spTree>
  </p:cSld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file is in memory with its shape and types intact. The next lesson deals with what is written </a:t>
            </a:r>
            <a:r>
              <a:rPr i="1"/>
              <a:t>inside</a:t>
            </a:r>
            <a:r>
              <a:rPr/>
              <a:t> the columns: sentinel codes, categorical vocabularies, boolean values recorded five different ways, and the value labels a Stata file carries that a CSV throws away.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29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.xml" 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2.xml" 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3.xml" 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4.xml" /></Relationships>
</file>

<file path=ppt/slides/_rels/slide2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5.xml" /></Relationships>
</file>

<file path=ppt/slides/_rels/slide2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6.xml" /></Relationships>
</file>

<file path=ppt/slides/_rels/slide2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7.xml" /></Relationships>
</file>

<file path=ppt/slides/_rels/slide2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8.xml" /></Relationships>
</file>

<file path=ppt/slides/_rels/slide2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9.xml" /></Relationships>
</file>

<file path=ppt/slides/_rels/slide3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data-analysis.cassion.dev/courses/python-for-programme-data/python-03-reading-exports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lvl="0" indent="0" marL="0">
              <a:buNone/>
            </a:pPr>
            <a:r>
              <a:rPr/>
              <a:t>CSV, Excel and fixed-width, read without damage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lvl="0" indent="0" marL="0">
              <a:buNone/>
            </a:pPr>
            <a:r>
              <a:rPr/>
              <a:t>Encodings, separators, multi-sheet workbooks, merged header rows and column specifications — the format-specific traps that corrupt a file before you have looked at a single value.</a:t>
            </a:r>
            <a:br/>
            <a:br/>
            <a:r>
              <a:rPr/>
              <a:t>Pierre Robentz Cassion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Lesson 3 of 8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this lesson covers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What this lesson assumes</a:t>
            </a:r>
          </a:p>
          <a:p>
            <a:pPr lvl="0"/>
            <a:r>
              <a:rPr/>
              <a:t>CSV is not one format</a:t>
            </a:r>
          </a:p>
          <a:p>
            <a:pPr lvl="0"/>
            <a:r>
              <a:rPr/>
              <a:t>Excel</a:t>
            </a:r>
          </a:p>
          <a:p>
            <a:pPr lvl="0"/>
            <a:r>
              <a:rPr/>
              <a:t>Fixed-width files</a:t>
            </a:r>
          </a:p>
          <a:p>
            <a:pPr lvl="0"/>
            <a:r>
              <a:rPr/>
              <a:t>Verify the read before doing anything with it</a:t>
            </a:r>
          </a:p>
          <a:p>
            <a:pPr lvl="0"/>
            <a:r>
              <a:rPr/>
              <a:t>Reading a large file</a:t>
            </a:r>
          </a:p>
          <a:p>
            <a:pPr lvl="0"/>
            <a:r>
              <a:rPr/>
              <a:t>What comes next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this lesson assumes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i="1"/>
              <a:t>Data Analysis Foundations</a:t>
            </a:r>
            <a:r>
              <a:rPr/>
              <a:t> covers the principle: declare your types, declare your sentinels, and never let a reader infer either.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CSV is not one 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 separator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CSV is not one format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8000"/>
                </a:solidFill>
                <a:latin typeface="Courier"/>
              </a:rPr>
              <a:t>import</a:t>
            </a:r>
            <a:r>
              <a:rPr>
                <a:latin typeface="Courier"/>
              </a:rPr>
              <a:t> pandas </a:t>
            </a:r>
            <a:r>
              <a:rPr b="1">
                <a:solidFill>
                  <a:srgbClr val="008000"/>
                </a:solidFill>
                <a:latin typeface="Courier"/>
              </a:rPr>
              <a:t>as</a:t>
            </a:r>
            <a:r>
              <a:rPr>
                <a:latin typeface="Courier"/>
              </a:rPr>
              <a:t> pd</a:t>
            </a:r>
            <a:br/>
            <a:br/>
            <a:r>
              <a:rPr i="1">
                <a:solidFill>
                  <a:srgbClr val="60A0B0"/>
                </a:solidFill>
                <a:latin typeface="Courier"/>
              </a:rPr>
              <a:t># Wrong: everything lands in one column named after the whole header line.</a:t>
            </a:r>
            <a:br/>
            <a:r>
              <a:rPr>
                <a:latin typeface="Courier"/>
              </a:rPr>
              <a:t>wrong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pd.read_csv(</a:t>
            </a:r>
            <a:r>
              <a:rPr>
                <a:solidFill>
                  <a:srgbClr val="4070A0"/>
                </a:solidFill>
                <a:latin typeface="Courier"/>
              </a:rPr>
              <a:t>"export.csv"</a:t>
            </a:r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(wrong.shape)              </a:t>
            </a:r>
            <a:r>
              <a:rPr i="1">
                <a:solidFill>
                  <a:srgbClr val="60A0B0"/>
                </a:solidFill>
                <a:latin typeface="Courier"/>
              </a:rPr>
              <a:t># (2736, 1)</a:t>
            </a:r>
            <a:br/>
            <a:br/>
            <a:r>
              <a:rPr>
                <a:latin typeface="Courier"/>
              </a:rPr>
              <a:t>right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pd.read_csv(</a:t>
            </a:r>
            <a:r>
              <a:rPr>
                <a:solidFill>
                  <a:srgbClr val="4070A0"/>
                </a:solidFill>
                <a:latin typeface="Courier"/>
              </a:rPr>
              <a:t>"export.csv"</a:t>
            </a:r>
            <a:r>
              <a:rPr>
                <a:latin typeface="Courier"/>
              </a:rPr>
              <a:t>, sep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";"</a:t>
            </a:r>
            <a:r>
              <a:rPr>
                <a:latin typeface="Courier"/>
              </a:rPr>
              <a:t>, decimal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","</a:t>
            </a:r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(right.shape)              </a:t>
            </a:r>
            <a:r>
              <a:rPr i="1">
                <a:solidFill>
                  <a:srgbClr val="60A0B0"/>
                </a:solidFill>
                <a:latin typeface="Courier"/>
              </a:rPr>
              <a:t># (2736, 7)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CSV is not one 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 encoding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CSV is not one format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i="1">
                <a:solidFill>
                  <a:srgbClr val="60A0B0"/>
                </a:solidFill>
                <a:latin typeface="Courier"/>
              </a:rPr>
              <a:t># UnicodeDecodeError, or worse, silently mangled: "Gona\xefves"</a:t>
            </a:r>
            <a:br/>
            <a:r>
              <a:rPr>
                <a:latin typeface="Courier"/>
              </a:rPr>
              <a:t>muac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pd.read_csv(path)</a:t>
            </a:r>
            <a:br/>
            <a:br/>
            <a:r>
              <a:rPr>
                <a:latin typeface="Courier"/>
              </a:rPr>
              <a:t>muac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pd.read_csv(path, encoding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"utf-8"</a:t>
            </a:r>
            <a:r>
              <a:rPr>
                <a:latin typeface="Courier"/>
              </a:rPr>
              <a:t>)       </a:t>
            </a:r>
            <a:r>
              <a:rPr i="1">
                <a:solidFill>
                  <a:srgbClr val="60A0B0"/>
                </a:solidFill>
                <a:latin typeface="Courier"/>
              </a:rPr>
              <a:t># what you want</a:t>
            </a:r>
            <a:br/>
            <a:r>
              <a:rPr>
                <a:latin typeface="Courier"/>
              </a:rPr>
              <a:t>muac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pd.read_csv(path, encoding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"latin-1"</a:t>
            </a:r>
            <a:r>
              <a:rPr>
                <a:latin typeface="Courier"/>
              </a:rPr>
              <a:t>)     </a:t>
            </a:r>
            <a:r>
              <a:rPr i="1">
                <a:solidFill>
                  <a:srgbClr val="60A0B0"/>
                </a:solidFill>
                <a:latin typeface="Courier"/>
              </a:rPr>
              <a:t># what Excel often produces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CSV is not one 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Thousands separators turn numbers into text</a:t>
            </a: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CSV is not one format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i="1">
                <a:solidFill>
                  <a:srgbClr val="60A0B0"/>
                </a:solidFill>
                <a:latin typeface="Courier"/>
              </a:rPr>
              <a:t># target_population arrives as "1,480" and pandas reads it as a string.</a:t>
            </a:r>
            <a:br/>
            <a:r>
              <a:rPr>
                <a:latin typeface="Courier"/>
              </a:rPr>
              <a:t>epi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pd.read_csv(path, thousands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","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CSV is not one 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Leading zeros</a:t>
            </a:r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CSV is not one format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i="1">
                <a:solidFill>
                  <a:srgbClr val="60A0B0"/>
                </a:solidFill>
                <a:latin typeface="Courier"/>
              </a:rPr>
              <a:t># facility_id "007" becomes the integer 7; the join to the facility list fails</a:t>
            </a:r>
            <a:br/>
            <a:r>
              <a:rPr i="1">
                <a:solidFill>
                  <a:srgbClr val="60A0B0"/>
                </a:solidFill>
                <a:latin typeface="Courier"/>
              </a:rPr>
              <a:t># for exactly the facilities whose code had a leading zero.</a:t>
            </a:r>
            <a:br/>
            <a:r>
              <a:rPr>
                <a:latin typeface="Courier"/>
              </a:rPr>
              <a:t>epi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pd.read_csv(path)</a:t>
            </a:r>
            <a:br/>
            <a:br/>
            <a:r>
              <a:rPr>
                <a:latin typeface="Courier"/>
              </a:rPr>
              <a:t>epi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pd.read_csv(path, dtype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{</a:t>
            </a:r>
            <a:r>
              <a:rPr>
                <a:solidFill>
                  <a:srgbClr val="4070A0"/>
                </a:solidFill>
                <a:latin typeface="Courier"/>
              </a:rPr>
              <a:t>"facility_id"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"string"</a:t>
            </a:r>
            <a:r>
              <a:rPr>
                <a:latin typeface="Courier"/>
              </a:rPr>
              <a:t>})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CSV is not one format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i="1">
                <a:solidFill>
                  <a:srgbClr val="60A0B0"/>
                </a:solidFill>
                <a:latin typeface="Courier"/>
              </a:rPr>
              <a:t># Read everything as text first, look, then convert deliberately.</a:t>
            </a:r>
            <a:br/>
            <a:r>
              <a:rPr>
                <a:latin typeface="Courier"/>
              </a:rPr>
              <a:t>peek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pd.read_csv(path, dtype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"string"</a:t>
            </a:r>
            <a:r>
              <a:rPr>
                <a:latin typeface="Courier"/>
              </a:rPr>
              <a:t>, nrows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A070"/>
                </a:solidFill>
                <a:latin typeface="Courier"/>
              </a:rPr>
              <a:t>200</a:t>
            </a:r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(peek.head())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(peek.columns.tolist())</a:t>
            </a:r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Excel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There is more than one sheet</a:t>
            </a:r>
          </a:p>
        </p:txBody>
      </p: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Excel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book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pd.ExcelFile(path)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(book.sheet_names)</a:t>
            </a:r>
            <a:br/>
            <a:r>
              <a:rPr i="1">
                <a:solidFill>
                  <a:srgbClr val="60A0B0"/>
                </a:solidFill>
                <a:latin typeface="Courier"/>
              </a:rPr>
              <a:t># ['Cover', 'Data', 'Codebook', 'Sheet3']</a:t>
            </a:r>
            <a:br/>
            <a:br/>
            <a:r>
              <a:rPr>
                <a:latin typeface="Courier"/>
              </a:rPr>
              <a:t>data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pd.read_excel(path, sheet_name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"Data"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Excel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sheets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pd.read_excel(path, sheet_name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19177C"/>
                </a:solidFill>
                <a:latin typeface="Courier"/>
              </a:rPr>
              <a:t>None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monthly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pd.concat(sheets, names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[</a:t>
            </a:r>
            <a:r>
              <a:rPr>
                <a:solidFill>
                  <a:srgbClr val="4070A0"/>
                </a:solidFill>
                <a:latin typeface="Courier"/>
              </a:rPr>
              <a:t>"sheet"</a:t>
            </a:r>
            <a:r>
              <a:rPr>
                <a:latin typeface="Courier"/>
              </a:rPr>
              <a:t>]).reset_index(level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"sheet"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Excel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 header is not row 1</a:t>
            </a:r>
          </a:p>
        </p:txBody>
      </p: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Excel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data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pd.read_excel(path, sheet_name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"Data"</a:t>
            </a:r>
            <a:r>
              <a:rPr>
                <a:latin typeface="Courier"/>
              </a:rPr>
              <a:t>, skiprows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Excel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Merged cells produce missing values</a:t>
            </a:r>
          </a:p>
        </p:txBody>
      </p:sp>
    </p:spTree>
  </p:cSld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Excel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data[</a:t>
            </a:r>
            <a:r>
              <a:rPr>
                <a:solidFill>
                  <a:srgbClr val="4070A0"/>
                </a:solidFill>
                <a:latin typeface="Courier"/>
              </a:rPr>
              <a:t>"district"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data[</a:t>
            </a:r>
            <a:r>
              <a:rPr>
                <a:solidFill>
                  <a:srgbClr val="4070A0"/>
                </a:solidFill>
                <a:latin typeface="Courier"/>
              </a:rPr>
              <a:t>"district"</a:t>
            </a:r>
            <a:r>
              <a:rPr>
                <a:latin typeface="Courier"/>
              </a:rPr>
              <a:t>].ffill()</a:t>
            </a:r>
          </a:p>
        </p:txBody>
      </p:sp>
    </p:spTree>
  </p:cSld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Excel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Excel dates</a:t>
            </a:r>
          </a:p>
        </p:txBody>
      </p:sp>
    </p:spTree>
  </p:cSld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Excel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i="1">
                <a:solidFill>
                  <a:srgbClr val="60A0B0"/>
                </a:solidFill>
                <a:latin typeface="Courier"/>
              </a:rPr>
              <a:t># 45306 is 2024-01-15</a:t>
            </a:r>
            <a:br/>
            <a:r>
              <a:rPr>
                <a:latin typeface="Courier"/>
              </a:rPr>
              <a:t>data[</a:t>
            </a:r>
            <a:r>
              <a:rPr>
                <a:solidFill>
                  <a:srgbClr val="4070A0"/>
                </a:solidFill>
                <a:latin typeface="Courier"/>
              </a:rPr>
              <a:t>"screening_date"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pd.to_datetime(</a:t>
            </a:r>
            <a:br/>
            <a:r>
              <a:rPr>
                <a:latin typeface="Courier"/>
              </a:rPr>
              <a:t>    data[</a:t>
            </a:r>
            <a:r>
              <a:rPr>
                <a:solidFill>
                  <a:srgbClr val="4070A0"/>
                </a:solidFill>
                <a:latin typeface="Courier"/>
              </a:rPr>
              <a:t>"screening_date"</a:t>
            </a:r>
            <a:r>
              <a:rPr>
                <a:latin typeface="Courier"/>
              </a:rPr>
              <a:t>], unit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"D"</a:t>
            </a:r>
            <a:r>
              <a:rPr>
                <a:latin typeface="Courier"/>
              </a:rPr>
              <a:t>, origin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70A0"/>
                </a:solidFill>
                <a:latin typeface="Courier"/>
              </a:rPr>
              <a:t>"1899-12-30"</a:t>
            </a:r>
            <a:br/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Fixed-width files —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CH00854Terre-Neuve    2024-01-15022m133false
CH01207Gonaives       2024-01-15034f118false</a:t>
            </a:r>
          </a:p>
        </p:txBody>
      </p:sp>
    </p:spTree>
  </p:cSld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Fixed-width files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COLSPECS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[(</a:t>
            </a:r>
            <a:r>
              <a:rPr>
                <a:solidFill>
                  <a:srgbClr val="40A070"/>
                </a:solidFill>
                <a:latin typeface="Courier"/>
              </a:rPr>
              <a:t>0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7</a:t>
            </a:r>
            <a:r>
              <a:rPr>
                <a:latin typeface="Courier"/>
              </a:rPr>
              <a:t>), (</a:t>
            </a:r>
            <a:r>
              <a:rPr>
                <a:solidFill>
                  <a:srgbClr val="40A070"/>
                </a:solidFill>
                <a:latin typeface="Courier"/>
              </a:rPr>
              <a:t>7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22</a:t>
            </a:r>
            <a:r>
              <a:rPr>
                <a:latin typeface="Courier"/>
              </a:rPr>
              <a:t>), (</a:t>
            </a:r>
            <a:r>
              <a:rPr>
                <a:solidFill>
                  <a:srgbClr val="40A070"/>
                </a:solidFill>
                <a:latin typeface="Courier"/>
              </a:rPr>
              <a:t>22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32</a:t>
            </a:r>
            <a:r>
              <a:rPr>
                <a:latin typeface="Courier"/>
              </a:rPr>
              <a:t>), (</a:t>
            </a:r>
            <a:r>
              <a:rPr>
                <a:solidFill>
                  <a:srgbClr val="40A070"/>
                </a:solidFill>
                <a:latin typeface="Courier"/>
              </a:rPr>
              <a:t>32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35</a:t>
            </a:r>
            <a:r>
              <a:rPr>
                <a:latin typeface="Courier"/>
              </a:rPr>
              <a:t>), (</a:t>
            </a:r>
            <a:r>
              <a:rPr>
                <a:solidFill>
                  <a:srgbClr val="40A070"/>
                </a:solidFill>
                <a:latin typeface="Courier"/>
              </a:rPr>
              <a:t>35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36</a:t>
            </a:r>
            <a:r>
              <a:rPr>
                <a:latin typeface="Courier"/>
              </a:rPr>
              <a:t>), (</a:t>
            </a:r>
            <a:r>
              <a:rPr>
                <a:solidFill>
                  <a:srgbClr val="40A070"/>
                </a:solidFill>
                <a:latin typeface="Courier"/>
              </a:rPr>
              <a:t>36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39</a:t>
            </a:r>
            <a:r>
              <a:rPr>
                <a:latin typeface="Courier"/>
              </a:rPr>
              <a:t>), (</a:t>
            </a:r>
            <a:r>
              <a:rPr>
                <a:solidFill>
                  <a:srgbClr val="40A070"/>
                </a:solidFill>
                <a:latin typeface="Courier"/>
              </a:rPr>
              <a:t>39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44</a:t>
            </a:r>
            <a:r>
              <a:rPr>
                <a:latin typeface="Courier"/>
              </a:rPr>
              <a:t>)]</a:t>
            </a:r>
            <a:br/>
            <a:r>
              <a:rPr>
                <a:latin typeface="Courier"/>
              </a:rPr>
              <a:t>NAMES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[</a:t>
            </a:r>
            <a:r>
              <a:rPr>
                <a:solidFill>
                  <a:srgbClr val="4070A0"/>
                </a:solidFill>
                <a:latin typeface="Courier"/>
              </a:rPr>
              <a:t>"child_id"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"commune"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"screening_date"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"age_months"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"sex"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 </a:t>
            </a:r>
            <a:r>
              <a:rPr>
                <a:solidFill>
                  <a:srgbClr val="4070A0"/>
                </a:solidFill>
                <a:latin typeface="Courier"/>
              </a:rPr>
              <a:t>"muac_mm"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"oedema"</a:t>
            </a:r>
            <a:r>
              <a:rPr>
                <a:latin typeface="Courier"/>
              </a:rPr>
              <a:t>]</a:t>
            </a:r>
            <a:br/>
            <a:br/>
            <a:r>
              <a:rPr>
                <a:latin typeface="Courier"/>
              </a:rPr>
              <a:t>muac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pd.read_fwf(</a:t>
            </a:r>
            <a:br/>
            <a:r>
              <a:rPr>
                <a:latin typeface="Courier"/>
              </a:rPr>
              <a:t>    path,</a:t>
            </a:r>
            <a:br/>
            <a:r>
              <a:rPr>
                <a:latin typeface="Courier"/>
              </a:rPr>
              <a:t>    colspecs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COLSPECS,</a:t>
            </a:r>
            <a:br/>
            <a:r>
              <a:rPr>
                <a:latin typeface="Courier"/>
              </a:rPr>
              <a:t>    names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NAMES,</a:t>
            </a:r>
            <a:br/>
            <a:r>
              <a:rPr>
                <a:latin typeface="Courier"/>
              </a:rPr>
              <a:t>    dtype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{</a:t>
            </a:r>
            <a:r>
              <a:rPr>
                <a:solidFill>
                  <a:srgbClr val="4070A0"/>
                </a:solidFill>
                <a:latin typeface="Courier"/>
              </a:rPr>
              <a:t>"child_id"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"string"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"commune"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"string"</a:t>
            </a:r>
            <a:r>
              <a:rPr>
                <a:latin typeface="Courier"/>
              </a:rPr>
              <a:t>},</a:t>
            </a:r>
            <a:br/>
            <a:r>
              <a:rPr>
                <a:latin typeface="Courier"/>
              </a:rPr>
              <a:t>)</a:t>
            </a:r>
            <a:br/>
            <a:br/>
            <a:r>
              <a:rPr>
                <a:latin typeface="Courier"/>
              </a:rPr>
              <a:t>muac[</a:t>
            </a:r>
            <a:r>
              <a:rPr>
                <a:solidFill>
                  <a:srgbClr val="4070A0"/>
                </a:solidFill>
                <a:latin typeface="Courier"/>
              </a:rPr>
              <a:t>"commune"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muac[</a:t>
            </a:r>
            <a:r>
              <a:rPr>
                <a:solidFill>
                  <a:srgbClr val="4070A0"/>
                </a:solidFill>
                <a:latin typeface="Courier"/>
              </a:rPr>
              <a:t>"commune"</a:t>
            </a:r>
            <a:r>
              <a:rPr>
                <a:latin typeface="Courier"/>
              </a:rPr>
              <a:t>].</a:t>
            </a:r>
            <a:r>
              <a:rPr>
                <a:solidFill>
                  <a:srgbClr val="008000"/>
                </a:solidFill>
                <a:latin typeface="Courier"/>
              </a:rPr>
              <a:t>str</a:t>
            </a:r>
            <a:r>
              <a:rPr>
                <a:latin typeface="Courier"/>
              </a:rPr>
              <a:t>.strip()</a:t>
            </a:r>
          </a:p>
        </p:txBody>
      </p:sp>
    </p:spTree>
  </p:cSld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Fixed-width files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b="1"/>
              <a:t>Ranges are half-open</a:t>
            </a:r>
            <a:r>
              <a:rPr/>
              <a:t>, like Python slices: </a:t>
            </a:r>
            <a:r>
              <a:rPr>
                <a:latin typeface="Courier"/>
              </a:rPr>
              <a:t>(0, 7)</a:t>
            </a:r>
            <a:r>
              <a:rPr/>
              <a:t> is characters 0 to 6. Off-by-one here shifts every subsequent…</a:t>
            </a:r>
          </a:p>
          <a:p>
            <a:pPr lvl="0"/>
            <a:r>
              <a:rPr b="1"/>
              <a:t>Strip the padding.</a:t>
            </a:r>
            <a:r>
              <a:rPr/>
              <a:t> Fixed-width fields are space-padded, so </a:t>
            </a:r>
            <a:r>
              <a:rPr>
                <a:latin typeface="Courier"/>
              </a:rPr>
              <a:t>"Terre-Neuve  "</a:t>
            </a:r>
            <a:r>
              <a:rPr/>
              <a:t> will not compare equal to…</a:t>
            </a:r>
          </a:p>
          <a:p>
            <a:pPr lvl="0"/>
            <a:r>
              <a:rPr b="1"/>
              <a:t>Get the spec from the documentation, not by counting on screen.</a:t>
            </a:r>
            <a:r>
              <a:rPr/>
              <a:t> </a:t>
            </a:r>
            <a:r>
              <a:rPr>
                <a:latin typeface="Courier"/>
              </a:rPr>
              <a:t>read_fwf</a:t>
            </a:r>
            <a:r>
              <a:rPr/>
              <a:t> can infer </a:t>
            </a:r>
            <a:r>
              <a:rPr>
                <a:latin typeface="Courier"/>
              </a:rPr>
              <a:t>colspecs</a:t>
            </a:r>
            <a:r>
              <a:rPr/>
              <a:t>, and it infers them…</a:t>
            </a:r>
          </a:p>
        </p:txBody>
      </p:sp>
    </p:spTree>
  </p:cSld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Verify the read before doing anything with it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7020"/>
                </a:solidFill>
                <a:latin typeface="Courier"/>
              </a:rPr>
              <a:t>def</a:t>
            </a:r>
            <a:r>
              <a:rPr>
                <a:latin typeface="Courier"/>
              </a:rPr>
              <a:t> check(df, expected_rows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19177C"/>
                </a:solidFill>
                <a:latin typeface="Courier"/>
              </a:rPr>
              <a:t>None</a:t>
            </a:r>
            <a:r>
              <a:rPr>
                <a:latin typeface="Courier"/>
              </a:rPr>
              <a:t>):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"shape     "</a:t>
            </a:r>
            <a:r>
              <a:rPr>
                <a:latin typeface="Courier"/>
              </a:rPr>
              <a:t>, df.shape)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"dtypes    "</a:t>
            </a:r>
            <a:r>
              <a:rPr>
                <a:latin typeface="Courier"/>
              </a:rPr>
              <a:t>, df.dtypes.value_counts().to_dict())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"missing   "</a:t>
            </a:r>
            <a:r>
              <a:rPr>
                <a:latin typeface="Courier"/>
              </a:rPr>
              <a:t>, df.isna().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().to_dict())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"first row "</a:t>
            </a:r>
            <a:r>
              <a:rPr>
                <a:latin typeface="Courier"/>
              </a:rPr>
              <a:t>, df.iloc[</a:t>
            </a:r>
            <a:r>
              <a:rPr>
                <a:solidFill>
                  <a:srgbClr val="40A070"/>
                </a:solidFill>
                <a:latin typeface="Courier"/>
              </a:rPr>
              <a:t>0</a:t>
            </a:r>
            <a:r>
              <a:rPr>
                <a:latin typeface="Courier"/>
              </a:rPr>
              <a:t>].to_dict())</a:t>
            </a:r>
            <a:br/>
            <a:r>
              <a:rPr>
                <a:latin typeface="Courier"/>
              </a:rPr>
              <a:t>    </a:t>
            </a:r>
            <a:r>
              <a:rPr b="1">
                <a:solidFill>
                  <a:srgbClr val="007020"/>
                </a:solidFill>
                <a:latin typeface="Courier"/>
              </a:rPr>
              <a:t>if</a:t>
            </a:r>
            <a:r>
              <a:rPr>
                <a:latin typeface="Courier"/>
              </a:rPr>
              <a:t> expected_rows </a:t>
            </a:r>
            <a:r>
              <a:rPr b="1">
                <a:solidFill>
                  <a:srgbClr val="007020"/>
                </a:solidFill>
                <a:latin typeface="Courier"/>
              </a:rPr>
              <a:t>is</a:t>
            </a:r>
            <a:r>
              <a:rPr>
                <a:latin typeface="Courier"/>
              </a:rPr>
              <a:t> </a:t>
            </a:r>
            <a:r>
              <a:rPr b="1">
                <a:solidFill>
                  <a:srgbClr val="007020"/>
                </a:solidFill>
                <a:latin typeface="Courier"/>
              </a:rPr>
              <a:t>not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19177C"/>
                </a:solidFill>
                <a:latin typeface="Courier"/>
              </a:rPr>
              <a:t>None</a:t>
            </a:r>
            <a:r>
              <a:rPr>
                <a:latin typeface="Courier"/>
              </a:rPr>
              <a:t>:</a:t>
            </a:r>
            <a:br/>
            <a:r>
              <a:rPr>
                <a:latin typeface="Courier"/>
              </a:rPr>
              <a:t>        </a:t>
            </a:r>
            <a:r>
              <a:rPr b="1">
                <a:solidFill>
                  <a:srgbClr val="007020"/>
                </a:solidFill>
                <a:latin typeface="Courier"/>
              </a:rPr>
              <a:t>assert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(df) </a:t>
            </a:r>
            <a:r>
              <a:rPr>
                <a:solidFill>
                  <a:srgbClr val="666666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expected_rows, </a:t>
            </a:r>
            <a:r>
              <a:rPr>
                <a:solidFill>
                  <a:srgbClr val="BB6688"/>
                </a:solidFill>
                <a:latin typeface="Courier"/>
              </a:rPr>
              <a:t>f"expected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expected_rows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, got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(df)</a:t>
            </a:r>
            <a:r>
              <a:rPr>
                <a:solidFill>
                  <a:srgbClr val="4070A0"/>
                </a:solidFill>
                <a:latin typeface="Courier"/>
              </a:rPr>
              <a:t>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br/>
            <a:br/>
            <a:r>
              <a:rPr>
                <a:latin typeface="Courier"/>
              </a:rPr>
              <a:t>muac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pd.read_csv(</a:t>
            </a:r>
            <a:br/>
            <a:r>
              <a:rPr>
                <a:latin typeface="Courier"/>
              </a:rPr>
              <a:t>    RAW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"muac-screening-artibonite-2024.v1.csv"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dtype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{</a:t>
            </a:r>
            <a:r>
              <a:rPr>
                <a:solidFill>
                  <a:srgbClr val="4070A0"/>
                </a:solidFill>
                <a:latin typeface="Courier"/>
              </a:rPr>
              <a:t>"child_id"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"string"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"commune"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"string"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"sex"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"string"</a:t>
            </a:r>
            <a:r>
              <a:rPr>
                <a:latin typeface="Courier"/>
              </a:rPr>
              <a:t>},</a:t>
            </a:r>
            <a:br/>
            <a:r>
              <a:rPr>
                <a:latin typeface="Courier"/>
              </a:rPr>
              <a:t>    na_values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{</a:t>
            </a:r>
            <a:r>
              <a:rPr>
                <a:solidFill>
                  <a:srgbClr val="4070A0"/>
                </a:solidFill>
                <a:latin typeface="Courier"/>
              </a:rPr>
              <a:t>"muac_mm"</a:t>
            </a:r>
            <a:r>
              <a:rPr>
                <a:latin typeface="Courier"/>
              </a:rPr>
              <a:t>: [</a:t>
            </a:r>
            <a:r>
              <a:rPr>
                <a:solidFill>
                  <a:srgbClr val="4070A0"/>
                </a:solidFill>
                <a:latin typeface="Courier"/>
              </a:rPr>
              <a:t>"-99"</a:t>
            </a:r>
            <a:r>
              <a:rPr>
                <a:latin typeface="Courier"/>
              </a:rPr>
              <a:t>]},</a:t>
            </a:r>
            <a:br/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check(muac, expected_rows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A070"/>
                </a:solidFill>
                <a:latin typeface="Courier"/>
              </a:rPr>
              <a:t>4218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Verify the read before doing anything with 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b="1"/>
              <a:t>shape</a:t>
            </a:r>
            <a:r>
              <a:rPr/>
              <a:t> catches the wrong separator and a truncated download.</a:t>
            </a:r>
          </a:p>
          <a:p>
            <a:pPr lvl="0"/>
            <a:r>
              <a:rPr b="1"/>
              <a:t>dtypes</a:t>
            </a:r>
            <a:r>
              <a:rPr/>
              <a:t> catches leading zeros lost, thousands separators, and a numeric column read as text.</a:t>
            </a:r>
          </a:p>
          <a:p>
            <a:pPr lvl="0"/>
            <a:r>
              <a:rPr b="1"/>
              <a:t>missing</a:t>
            </a:r>
            <a:r>
              <a:rPr/>
              <a:t> catches a wrong encoding and a sentinel not declared.</a:t>
            </a:r>
          </a:p>
          <a:p>
            <a:pPr lvl="0"/>
            <a:r>
              <a:rPr b="1"/>
              <a:t>first row</a:t>
            </a:r>
            <a:r>
              <a:rPr/>
              <a:t> catches a header offset — if the first row looks like a header, it was one.</a:t>
            </a:r>
          </a:p>
        </p:txBody>
      </p:sp>
    </p:spTree>
  </p:cSld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Reading a large file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COLUMNS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[</a:t>
            </a:r>
            <a:r>
              <a:rPr>
                <a:solidFill>
                  <a:srgbClr val="4070A0"/>
                </a:solidFill>
                <a:latin typeface="Courier"/>
              </a:rPr>
              <a:t>"student_id"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"attendance_date"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"present"</a:t>
            </a:r>
            <a:r>
              <a:rPr>
                <a:latin typeface="Courier"/>
              </a:rPr>
              <a:t>]</a:t>
            </a:r>
            <a:br/>
            <a:r>
              <a:rPr>
                <a:latin typeface="Courier"/>
              </a:rPr>
              <a:t>attendance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pd.read_csv(path, usecols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COLUMNS, dtype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{</a:t>
            </a:r>
            <a:r>
              <a:rPr>
                <a:solidFill>
                  <a:srgbClr val="4070A0"/>
                </a:solidFill>
                <a:latin typeface="Courier"/>
              </a:rPr>
              <a:t>"student_id"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"string"</a:t>
            </a:r>
            <a:r>
              <a:rPr>
                <a:latin typeface="Courier"/>
              </a:rPr>
              <a:t>})</a:t>
            </a:r>
          </a:p>
        </p:txBody>
      </p:sp>
    </p:spTree>
  </p:cSld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Reading a large file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totals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[]</a:t>
            </a:r>
            <a:br/>
            <a:r>
              <a:rPr b="1">
                <a:solidFill>
                  <a:srgbClr val="007020"/>
                </a:solidFill>
                <a:latin typeface="Courier"/>
              </a:rPr>
              <a:t>for</a:t>
            </a:r>
            <a:r>
              <a:rPr>
                <a:latin typeface="Courier"/>
              </a:rPr>
              <a:t> chunk </a:t>
            </a:r>
            <a:r>
              <a:rPr b="1">
                <a:solidFill>
                  <a:srgbClr val="007020"/>
                </a:solidFill>
                <a:latin typeface="Courier"/>
              </a:rPr>
              <a:t>in</a:t>
            </a:r>
            <a:r>
              <a:rPr>
                <a:latin typeface="Courier"/>
              </a:rPr>
              <a:t> pd.read_csv(path, chunksize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A070"/>
                </a:solidFill>
                <a:latin typeface="Courier"/>
              </a:rPr>
              <a:t>100_000</a:t>
            </a:r>
            <a:r>
              <a:rPr>
                <a:latin typeface="Courier"/>
              </a:rPr>
              <a:t>, dtype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{</a:t>
            </a:r>
            <a:r>
              <a:rPr>
                <a:solidFill>
                  <a:srgbClr val="4070A0"/>
                </a:solidFill>
                <a:latin typeface="Courier"/>
              </a:rPr>
              <a:t>"student_id"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4070A0"/>
                </a:solidFill>
                <a:latin typeface="Courier"/>
              </a:rPr>
              <a:t>"string"</a:t>
            </a:r>
            <a:r>
              <a:rPr>
                <a:latin typeface="Courier"/>
              </a:rPr>
              <a:t>}):</a:t>
            </a:r>
            <a:br/>
            <a:r>
              <a:rPr>
                <a:latin typeface="Courier"/>
              </a:rPr>
              <a:t>    totals.append(chunk.groupby(</a:t>
            </a:r>
            <a:r>
              <a:rPr>
                <a:solidFill>
                  <a:srgbClr val="4070A0"/>
                </a:solidFill>
                <a:latin typeface="Courier"/>
              </a:rPr>
              <a:t>"student_id"</a:t>
            </a:r>
            <a:r>
              <a:rPr>
                <a:latin typeface="Courier"/>
              </a:rPr>
              <a:t>)[</a:t>
            </a:r>
            <a:r>
              <a:rPr>
                <a:solidFill>
                  <a:srgbClr val="4070A0"/>
                </a:solidFill>
                <a:latin typeface="Courier"/>
              </a:rPr>
              <a:t>"present"</a:t>
            </a:r>
            <a:r>
              <a:rPr>
                <a:latin typeface="Courier"/>
              </a:rPr>
              <a:t>].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())</a:t>
            </a:r>
            <a:br/>
            <a:br/>
            <a:r>
              <a:rPr>
                <a:latin typeface="Courier"/>
              </a:rPr>
              <a:t>per_student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pd.concat(totals).groupby(level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40A070"/>
                </a:solidFill>
                <a:latin typeface="Courier"/>
              </a:rPr>
              <a:t>0</a:t>
            </a:r>
            <a:r>
              <a:rPr>
                <a:latin typeface="Courier"/>
              </a:rPr>
              <a:t>).</a:t>
            </a:r>
            <a:r>
              <a:rPr>
                <a:solidFill>
                  <a:srgbClr val="008000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()</a:t>
            </a:r>
          </a:p>
        </p:txBody>
      </p:sp>
    </p:spTree>
  </p:cSld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comes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 file is in memory with its shape and types intact.</a:t>
            </a:r>
          </a:p>
        </p:txBody>
      </p:sp>
    </p:spTree>
  </p:cSld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Where this goes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Read the full lesson, with runnable code</a:t>
            </a:r>
          </a:p>
          <a:p>
            <a:pPr lvl="0" indent="0" marL="0">
              <a:buNone/>
            </a:pPr>
            <a:r>
              <a:rPr>
                <a:hlinkClick r:id="rId2"/>
              </a:rPr>
              <a:t>https://data-analysis.cassion.dev/courses/python-for-programme-data/python-03-reading-exports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CSV, Excel and fixed-width, read without damage</dc:title>
  <dc:creator>Pierre Robentz Cassion</dc:creator>
  <cp:keywords/>
  <dcterms:created xsi:type="dcterms:W3CDTF">2026-07-27T00:00:00Z</dcterms:created>
  <dcterms:modified xsi:type="dcterms:W3CDTF">2026-07-27T00:00:00Z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Lesson 3 of 8</vt:lpwstr>
  </property>
  <property fmtid="{D5CDD505-2E9C-101B-9397-08002B2CF9AE}" pid="3" name="subtitle">
    <vt:lpwstr>Encodings, separators, multi-sheet workbooks, merged header rows and column specifications — the format-specific traps that corrupt a file before you have looked at a single value.</vt:lpwstr>
  </property>
</Properties>
</file>