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Encodages, séparateurs, classeurs multi-feuilles, lignes d’en-tête fusionnées et spécifications de colonnes — les pièges propres à chaque format, qui corrompent un fichier avant même que vous n’ayez regardé une seule valeur.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i="1"/>
              <a:t>Fondamentaux de l’analyse de données</a:t>
            </a:r>
            <a:r>
              <a:rPr/>
              <a:t> couvre le principe : déclarez vos types, déclarez vos sentinelles, et ne laissez jamais un lecteur en inférer l’un ou l’autre. Cette leçon le tient pour acquis et entre dans les formats eux-mêmes, car chacun échoue différemment et les défaillances ne se voient plus dans les données ensuite.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read_csv</a:t>
            </a:r>
            <a:r>
              <a:rPr/>
              <a:t> compte une cinquantaine de paramètres. Quatre d’entre eux expliquent l’essentiel des dégâts. Un fichier produit sur une machine Windows française ou espagnole est très souvent séparé par des points-virgules, car la virgule y est le séparateur décimal.</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symptôme est sans ambiguïté une fois connu : un DataFrame à exactement une colonne. Vérifiez </a:t>
            </a:r>
            <a:r>
              <a:rPr>
                <a:latin typeface="Courier"/>
              </a:rPr>
              <a:t>.shape</a:t>
            </a:r>
            <a:r>
              <a:rPr/>
              <a:t> immédiatement après chaque lecture. Les caractères accentués dans les noms de communes — Gonaïves, L’Estère, Anse-Rouge — sont l’endroit où cela mord.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latin-1</a:t>
            </a:r>
            <a:r>
              <a:rPr/>
              <a:t> ne lève jamais d’erreur, car tout octet est un caractère latin-1 valide. Cela en fait un mauvais diagnostic et un repli correct : si un fichier lu en </a:t>
            </a:r>
            <a:r>
              <a:rPr>
                <a:latin typeface="Courier"/>
              </a:rPr>
              <a:t>latin-1</a:t>
            </a:r>
            <a:r>
              <a:rPr/>
              <a:t> affiche </a:t>
            </a:r>
            <a:r>
              <a:rPr>
                <a:latin typeface="Courier"/>
              </a:rPr>
              <a:t>GonaÃ¯ves</a:t>
            </a:r>
            <a:r>
              <a:rPr/>
              <a:t>, il était en UTF-8 depuis le début et vous avez dit le contraire au lecteur.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Sans </a:t>
            </a:r>
            <a:r>
              <a:rPr>
                <a:latin typeface="Courier"/>
              </a:rPr>
              <a:t>thousands</a:t>
            </a:r>
            <a:r>
              <a:rPr/>
              <a:t>, cette colonne est de type objet et toute opération arithmétique dessus échoue ou concatène. Vérifiez </a:t>
            </a:r>
            <a:r>
              <a:rPr>
                <a:latin typeface="Courier"/>
              </a:rPr>
              <a:t>.dtypes</a:t>
            </a:r>
            <a:r>
              <a:rPr/>
              <a:t> après lecture, à chaque fois. Le réglage par défaut le plus coûteux de ce secteur.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règle se généralise : si vous n’allez jamais faire d’arithmétique dessus, ce n’est pas un nombre. Codes de formations sanitaires, numéros de téléphone, identifiants de grappes, numéros de ménages et codes administratifs sont du texte qui s’écrit avec des chiffres. Une habitude défensive pour un fichier dont vous ne connaissez pas encore les colonnes : Deux cents lignes suffisent à voir la forme et coûtent peu sur un gros fichier.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read_excel</a:t>
            </a:r>
            <a:r>
              <a:rPr/>
              <a:t> sans </a:t>
            </a:r>
            <a:r>
              <a:rPr>
                <a:latin typeface="Courier"/>
              </a:rPr>
              <a:t>sheet_name</a:t>
            </a:r>
            <a:r>
              <a:rPr/>
              <a:t> renvoie la première feuille, qui dans un classeur de programme est le plus souvent une page de garde. Listez toujours les feuilles d’abord. </a:t>
            </a:r>
            <a:r>
              <a:rPr>
                <a:latin typeface="Courier"/>
              </a:rPr>
              <a:t>sheet_name=None</a:t>
            </a:r>
            <a:r>
              <a:rPr/>
              <a:t> renvoie un dictionnaire de toutes les feuilles, ce qui permet de traiter un classeur à une feuille par mois :</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classeurs de programme portent couramment un titre, une ligne de logo et une ligne vide au-dessus du véritable en-tête.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symptôme, ce sont des noms de colonnes comme </a:t>
            </a:r>
            <a:r>
              <a:rPr>
                <a:latin typeface="Courier"/>
              </a:rPr>
              <a:t>Unnamed: 0</a:t>
            </a:r>
            <a:r>
              <a:rPr/>
              <a:t>, </a:t>
            </a:r>
            <a:r>
              <a:rPr>
                <a:latin typeface="Courier"/>
              </a:rPr>
              <a:t>Unnamed: 1</a:t>
            </a:r>
            <a:r>
              <a:rPr/>
              <a:t>. Si vous les voyez, la ligne d’en-tête est ailleurs. Une cellule fusionnée porte sa valeur en haut à gauche et rien dans le reste. Quand un nom de district est fusionné sur ses formations sanitaires, seule la première ligne de chaque district en porte un.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ffill</a:t>
            </a:r>
            <a:r>
              <a:rPr/>
              <a:t> est correct ici et dangereux en général : il n’est juste que parce que les blancs proviennent d’une fusion, non d’une non-réponse. Ne l’appliquez jamais à une colonne où un blanc pourrait signifier « non renseigné ». Excel stocke les dates comme un nombre de jours depuis le 30/12/1899. </a:t>
            </a:r>
            <a:r>
              <a:rPr>
                <a:latin typeface="Courier"/>
              </a:rPr>
              <a:t>read_excel</a:t>
            </a:r>
            <a:r>
              <a:rPr/>
              <a:t> les convertit généralement, mais une colonne typée en texte dans le classeur arrive sous forme de numéro de série brut.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une colonne de dates arrive en entiers à cinq chiffres, voilà pourquoi.</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Encore courants depuis les anciens systèmes d’information sanitaire et depuis les extractions ministérielles. Il n’y a pas de séparateur ; chaque champ occupe une plage fixe de caractères.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remarques :</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lecture devrait être suivie des quatre mêmes contrôles. Ensemble ils prennent une minute et attrapent presque tout ce qui précède.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L’assertion sur le nombre de lignes est celle qu’on saute. Un fichier qui arrive avec 4 190 lignes au lieu de 4 218 a perdu quelque chose entre le serveur et vous, et le script doit le dire plutôt que de rapporter discrètement une charge de cas plus faible.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un fichier ne tient pas confortablement en mémoire, lisez les colonnes nécessaires plutôt que toutes :</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usecols</a:t>
            </a:r>
            <a:r>
              <a:rPr/>
              <a:t> économise beaucoup sur un export large. Au-delà, </a:t>
            </a:r>
            <a:r>
              <a:rPr>
                <a:latin typeface="Courier"/>
              </a:rPr>
              <a:t>chunksize</a:t>
            </a:r>
            <a:r>
              <a:rPr/>
              <a:t> renvoie un itérateur de morceaux que vous agrégez au fil de l’eau : Le fichier de présence de 70 000 lignes n’en a pas besoin. Une extraction DHIS2 pluriannuelle, si.</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fichier est en mémoire, forme et types intacts. La leçon suivante traite de ce qui est écrit </a:t>
            </a:r>
            <a:r>
              <a:rPr i="1"/>
              <a:t>à l’intérieur</a:t>
            </a:r>
            <a:r>
              <a:rPr/>
              <a:t> des colonnes : codes sentinelles, vocabulaires catégoriels, valeurs booléennes saisies de cinq façons différentes, et les étiquettes de valeurs qu’un fichier Stata porte et qu’un CSV jette.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3-reading-expor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CSV, Excel et largeur fixe, lus sans dommage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Encodages, séparateurs, classeurs multi-feuilles, lignes d’en-tête fusionnées et spécifications de colonnes — les pièges propres à chaque format, qui corrompent un fichier avant même que vous n’ayez regardé une seule valeur.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cette leçon suppose</a:t>
            </a:r>
          </a:p>
          <a:p>
            <a:pPr lvl="0"/>
            <a:r>
              <a:rPr/>
              <a:t>Le CSV n’est pas un format unique</a:t>
            </a:r>
          </a:p>
          <a:p>
            <a:pPr lvl="0"/>
            <a:r>
              <a:rPr/>
              <a:t>Excel</a:t>
            </a:r>
          </a:p>
          <a:p>
            <a:pPr lvl="0"/>
            <a:r>
              <a:rPr/>
              <a:t>Fichiers à largeur fixe</a:t>
            </a:r>
          </a:p>
          <a:p>
            <a:pPr lvl="0"/>
            <a:r>
              <a:rPr/>
              <a:t>Vérifier la lecture avant d’en faire quoi que ce soit</a:t>
            </a:r>
          </a:p>
          <a:p>
            <a:pPr lvl="0"/>
            <a:r>
              <a:rPr/>
              <a:t>Lire un gros fichier</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cette leçon suppose</a:t>
            </a:r>
          </a:p>
        </p:txBody>
      </p:sp>
      <p:sp>
        <p:nvSpPr>
          <p:cNvPr id="3" name="Content Placeholder 2"/>
          <p:cNvSpPr>
            <a:spLocks noGrp="1"/>
          </p:cNvSpPr>
          <p:nvPr>
            <p:ph idx="1"/>
          </p:nvPr>
        </p:nvSpPr>
        <p:spPr/>
        <p:txBody>
          <a:bodyPr/>
          <a:lstStyle/>
          <a:p>
            <a:pPr lvl="0"/>
            <a:r>
              <a:rPr i="1"/>
              <a:t>Fondamentaux de l’analyse de données</a:t>
            </a:r>
            <a:r>
              <a:rPr/>
              <a:t> couvre le principe : déclarez vos types, déclarez vos sentinelles, et ne laissez jamais un lecteur en inférer l’un ou l’autre.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a:t>
            </a:r>
          </a:p>
        </p:txBody>
      </p:sp>
      <p:sp>
        <p:nvSpPr>
          <p:cNvPr id="3" name="Content Placeholder 2"/>
          <p:cNvSpPr>
            <a:spLocks noGrp="1"/>
          </p:cNvSpPr>
          <p:nvPr>
            <p:ph idx="1"/>
          </p:nvPr>
        </p:nvSpPr>
        <p:spPr/>
        <p:txBody>
          <a:bodyPr/>
          <a:lstStyle/>
          <a:p>
            <a:pPr lvl="0"/>
            <a:r>
              <a:rPr/>
              <a:t>Le séparateur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i="1">
                <a:solidFill>
                  <a:srgbClr val="60A0B0"/>
                </a:solidFill>
                <a:latin typeface="Courier"/>
              </a:rPr>
              <a:t># Faux : tout atterrit dans une colonne unique nommee d'apres l'en-tete entier.</a:t>
            </a:r>
            <a:br/>
            <a:r>
              <a:rPr>
                <a:latin typeface="Courier"/>
              </a:rPr>
              <a:t>wrong </a:t>
            </a:r>
            <a:r>
              <a:rPr>
                <a:solidFill>
                  <a:srgbClr val="666666"/>
                </a:solidFill>
                <a:latin typeface="Courier"/>
              </a:rPr>
              <a:t>=</a:t>
            </a:r>
            <a:r>
              <a:rPr>
                <a:latin typeface="Courier"/>
              </a:rPr>
              <a:t> pd.read_csv(</a:t>
            </a:r>
            <a:r>
              <a:rPr>
                <a:solidFill>
                  <a:srgbClr val="4070A0"/>
                </a:solidFill>
                <a:latin typeface="Courier"/>
              </a:rPr>
              <a:t>"export.csv"</a:t>
            </a:r>
            <a:r>
              <a:rPr>
                <a:latin typeface="Courier"/>
              </a:rPr>
              <a:t>)</a:t>
            </a:r>
            <a:br/>
            <a:r>
              <a:rPr>
                <a:solidFill>
                  <a:srgbClr val="008000"/>
                </a:solidFill>
                <a:latin typeface="Courier"/>
              </a:rPr>
              <a:t>print</a:t>
            </a:r>
            <a:r>
              <a:rPr>
                <a:latin typeface="Courier"/>
              </a:rPr>
              <a:t>(wrong.shape)              </a:t>
            </a:r>
            <a:r>
              <a:rPr i="1">
                <a:solidFill>
                  <a:srgbClr val="60A0B0"/>
                </a:solidFill>
                <a:latin typeface="Courier"/>
              </a:rPr>
              <a:t># (2736, 1)</a:t>
            </a:r>
            <a:br/>
            <a:br/>
            <a:r>
              <a:rPr>
                <a:latin typeface="Courier"/>
              </a:rPr>
              <a:t>right </a:t>
            </a:r>
            <a:r>
              <a:rPr>
                <a:solidFill>
                  <a:srgbClr val="666666"/>
                </a:solidFill>
                <a:latin typeface="Courier"/>
              </a:rPr>
              <a:t>=</a:t>
            </a:r>
            <a:r>
              <a:rPr>
                <a:latin typeface="Courier"/>
              </a:rPr>
              <a:t> pd.read_csv(</a:t>
            </a:r>
            <a:r>
              <a:rPr>
                <a:solidFill>
                  <a:srgbClr val="4070A0"/>
                </a:solidFill>
                <a:latin typeface="Courier"/>
              </a:rPr>
              <a:t>"export.csv"</a:t>
            </a:r>
            <a:r>
              <a:rPr>
                <a:latin typeface="Courier"/>
              </a:rPr>
              <a:t>, sep</a:t>
            </a:r>
            <a:r>
              <a:rPr>
                <a:solidFill>
                  <a:srgbClr val="666666"/>
                </a:solidFill>
                <a:latin typeface="Courier"/>
              </a:rPr>
              <a:t>=</a:t>
            </a:r>
            <a:r>
              <a:rPr>
                <a:solidFill>
                  <a:srgbClr val="4070A0"/>
                </a:solidFill>
                <a:latin typeface="Courier"/>
              </a:rPr>
              <a:t>";"</a:t>
            </a:r>
            <a:r>
              <a:rPr>
                <a:latin typeface="Courier"/>
              </a:rPr>
              <a:t>, decimal</a:t>
            </a:r>
            <a:r>
              <a:rPr>
                <a:solidFill>
                  <a:srgbClr val="666666"/>
                </a:solidFill>
                <a:latin typeface="Courier"/>
              </a:rPr>
              <a:t>=</a:t>
            </a:r>
            <a:r>
              <a:rPr>
                <a:solidFill>
                  <a:srgbClr val="4070A0"/>
                </a:solidFill>
                <a:latin typeface="Courier"/>
              </a:rPr>
              <a:t>","</a:t>
            </a:r>
            <a:r>
              <a:rPr>
                <a:latin typeface="Courier"/>
              </a:rPr>
              <a:t>)</a:t>
            </a:r>
            <a:br/>
            <a:r>
              <a:rPr>
                <a:solidFill>
                  <a:srgbClr val="008000"/>
                </a:solidFill>
                <a:latin typeface="Courier"/>
              </a:rPr>
              <a:t>print</a:t>
            </a:r>
            <a:r>
              <a:rPr>
                <a:latin typeface="Courier"/>
              </a:rPr>
              <a:t>(right.shape)              </a:t>
            </a:r>
            <a:r>
              <a:rPr i="1">
                <a:solidFill>
                  <a:srgbClr val="60A0B0"/>
                </a:solidFill>
                <a:latin typeface="Courier"/>
              </a:rPr>
              <a:t># (2736, 7)</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a:t>
            </a:r>
          </a:p>
        </p:txBody>
      </p:sp>
      <p:sp>
        <p:nvSpPr>
          <p:cNvPr id="3" name="Content Placeholder 2"/>
          <p:cNvSpPr>
            <a:spLocks noGrp="1"/>
          </p:cNvSpPr>
          <p:nvPr>
            <p:ph idx="1"/>
          </p:nvPr>
        </p:nvSpPr>
        <p:spPr/>
        <p:txBody>
          <a:bodyPr/>
          <a:lstStyle/>
          <a:p>
            <a:pPr lvl="0"/>
            <a:r>
              <a:rPr/>
              <a:t>L’encodage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UnicodeDecodeError, ou pire, silencieusement abime : "Gona\xefves"</a:t>
            </a:r>
            <a:br/>
            <a:r>
              <a:rPr>
                <a:latin typeface="Courier"/>
              </a:rPr>
              <a:t>muac </a:t>
            </a:r>
            <a:r>
              <a:rPr>
                <a:solidFill>
                  <a:srgbClr val="666666"/>
                </a:solidFill>
                <a:latin typeface="Courier"/>
              </a:rPr>
              <a:t>=</a:t>
            </a:r>
            <a:r>
              <a:rPr>
                <a:latin typeface="Courier"/>
              </a:rPr>
              <a:t> pd.read_csv(path)</a:t>
            </a:r>
            <a:br/>
            <a:br/>
            <a:r>
              <a:rPr>
                <a:latin typeface="Courier"/>
              </a:rPr>
              <a:t>muac </a:t>
            </a:r>
            <a:r>
              <a:rPr>
                <a:solidFill>
                  <a:srgbClr val="666666"/>
                </a:solidFill>
                <a:latin typeface="Courier"/>
              </a:rPr>
              <a:t>=</a:t>
            </a:r>
            <a:r>
              <a:rPr>
                <a:latin typeface="Courier"/>
              </a:rPr>
              <a:t> pd.read_csv(path, encoding</a:t>
            </a:r>
            <a:r>
              <a:rPr>
                <a:solidFill>
                  <a:srgbClr val="666666"/>
                </a:solidFill>
                <a:latin typeface="Courier"/>
              </a:rPr>
              <a:t>=</a:t>
            </a:r>
            <a:r>
              <a:rPr>
                <a:solidFill>
                  <a:srgbClr val="4070A0"/>
                </a:solidFill>
                <a:latin typeface="Courier"/>
              </a:rPr>
              <a:t>"utf-8"</a:t>
            </a:r>
            <a:r>
              <a:rPr>
                <a:latin typeface="Courier"/>
              </a:rPr>
              <a:t>)       </a:t>
            </a:r>
            <a:r>
              <a:rPr i="1">
                <a:solidFill>
                  <a:srgbClr val="60A0B0"/>
                </a:solidFill>
                <a:latin typeface="Courier"/>
              </a:rPr>
              <a:t># ce que vous voulez</a:t>
            </a:r>
            <a:br/>
            <a:r>
              <a:rPr>
                <a:latin typeface="Courier"/>
              </a:rPr>
              <a:t>muac </a:t>
            </a:r>
            <a:r>
              <a:rPr>
                <a:solidFill>
                  <a:srgbClr val="666666"/>
                </a:solidFill>
                <a:latin typeface="Courier"/>
              </a:rPr>
              <a:t>=</a:t>
            </a:r>
            <a:r>
              <a:rPr>
                <a:latin typeface="Courier"/>
              </a:rPr>
              <a:t> pd.read_csv(path, encoding</a:t>
            </a:r>
            <a:r>
              <a:rPr>
                <a:solidFill>
                  <a:srgbClr val="666666"/>
                </a:solidFill>
                <a:latin typeface="Courier"/>
              </a:rPr>
              <a:t>=</a:t>
            </a:r>
            <a:r>
              <a:rPr>
                <a:solidFill>
                  <a:srgbClr val="4070A0"/>
                </a:solidFill>
                <a:latin typeface="Courier"/>
              </a:rPr>
              <a:t>"latin-1"</a:t>
            </a:r>
            <a:r>
              <a:rPr>
                <a:latin typeface="Courier"/>
              </a:rPr>
              <a:t>)     </a:t>
            </a:r>
            <a:r>
              <a:rPr i="1">
                <a:solidFill>
                  <a:srgbClr val="60A0B0"/>
                </a:solidFill>
                <a:latin typeface="Courier"/>
              </a:rPr>
              <a:t># ce qu'Excel produit souvent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a:t>
            </a:r>
          </a:p>
        </p:txBody>
      </p:sp>
      <p:sp>
        <p:nvSpPr>
          <p:cNvPr id="3" name="Content Placeholder 2"/>
          <p:cNvSpPr>
            <a:spLocks noGrp="1"/>
          </p:cNvSpPr>
          <p:nvPr>
            <p:ph idx="1"/>
          </p:nvPr>
        </p:nvSpPr>
        <p:spPr/>
        <p:txBody>
          <a:bodyPr/>
          <a:lstStyle/>
          <a:p>
            <a:pPr lvl="0"/>
            <a:r>
              <a:rPr/>
              <a:t>Les séparateurs de milliers transforment les nombres en texte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target_population arrive en "1,480" et pandas le lit comme une chaine.</a:t>
            </a:r>
            <a:br/>
            <a:r>
              <a:rPr>
                <a:latin typeface="Courier"/>
              </a:rPr>
              <a:t>epi </a:t>
            </a:r>
            <a:r>
              <a:rPr>
                <a:solidFill>
                  <a:srgbClr val="666666"/>
                </a:solidFill>
                <a:latin typeface="Courier"/>
              </a:rPr>
              <a:t>=</a:t>
            </a:r>
            <a:r>
              <a:rPr>
                <a:latin typeface="Courier"/>
              </a:rPr>
              <a:t> pd.read_csv(path, thousands</a:t>
            </a:r>
            <a:r>
              <a:rPr>
                <a:solidFill>
                  <a:srgbClr val="666666"/>
                </a:solidFill>
                <a:latin typeface="Courier"/>
              </a:rPr>
              <a:t>=</a:t>
            </a:r>
            <a:r>
              <a:rPr>
                <a:solidFill>
                  <a:srgbClr val="4070A0"/>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a:t>
            </a:r>
          </a:p>
        </p:txBody>
      </p:sp>
      <p:sp>
        <p:nvSpPr>
          <p:cNvPr id="3" name="Content Placeholder 2"/>
          <p:cNvSpPr>
            <a:spLocks noGrp="1"/>
          </p:cNvSpPr>
          <p:nvPr>
            <p:ph idx="1"/>
          </p:nvPr>
        </p:nvSpPr>
        <p:spPr/>
        <p:txBody>
          <a:bodyPr/>
          <a:lstStyle/>
          <a:p>
            <a:pPr lvl="0"/>
            <a:r>
              <a:rPr/>
              <a:t>Les zéros initiaux</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facility_id "007" devient l'entier 7 ; la jointure a la liste des formations</a:t>
            </a:r>
            <a:br/>
            <a:r>
              <a:rPr i="1">
                <a:solidFill>
                  <a:srgbClr val="60A0B0"/>
                </a:solidFill>
                <a:latin typeface="Courier"/>
              </a:rPr>
              <a:t># echoue exactement pour celles dont le code portait un zero initial.</a:t>
            </a:r>
            <a:br/>
            <a:r>
              <a:rPr>
                <a:latin typeface="Courier"/>
              </a:rPr>
              <a:t>epi </a:t>
            </a:r>
            <a:r>
              <a:rPr>
                <a:solidFill>
                  <a:srgbClr val="666666"/>
                </a:solidFill>
                <a:latin typeface="Courier"/>
              </a:rPr>
              <a:t>=</a:t>
            </a:r>
            <a:r>
              <a:rPr>
                <a:latin typeface="Courier"/>
              </a:rPr>
              <a:t> pd.read_csv(path)</a:t>
            </a:r>
            <a:br/>
            <a:br/>
            <a:r>
              <a:rPr>
                <a:latin typeface="Courier"/>
              </a:rPr>
              <a:t>epi </a:t>
            </a:r>
            <a:r>
              <a:rPr>
                <a:solidFill>
                  <a:srgbClr val="666666"/>
                </a:solidFill>
                <a:latin typeface="Courier"/>
              </a:rPr>
              <a:t>=</a:t>
            </a:r>
            <a:r>
              <a:rPr>
                <a:latin typeface="Courier"/>
              </a:rPr>
              <a:t> pd.read_csv(path, dtype</a:t>
            </a:r>
            <a:r>
              <a:rPr>
                <a:solidFill>
                  <a:srgbClr val="666666"/>
                </a:solidFill>
                <a:latin typeface="Courier"/>
              </a:rPr>
              <a:t>=</a:t>
            </a:r>
            <a:r>
              <a:rPr>
                <a:latin typeface="Courier"/>
              </a:rPr>
              <a:t>{</a:t>
            </a:r>
            <a:r>
              <a:rPr>
                <a:solidFill>
                  <a:srgbClr val="4070A0"/>
                </a:solidFill>
                <a:latin typeface="Courier"/>
              </a:rPr>
              <a:t>"facility_id"</a:t>
            </a:r>
            <a:r>
              <a:rPr>
                <a:latin typeface="Courier"/>
              </a:rPr>
              <a:t>: </a:t>
            </a:r>
            <a:r>
              <a:rPr>
                <a:solidFill>
                  <a:srgbClr val="4070A0"/>
                </a:solidFill>
                <a:latin typeface="Courier"/>
              </a:rPr>
              <a:t>"string"</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CSV n’est pas un format unique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Tout lire en texte d'abord, regarder, puis convertir deliberement.</a:t>
            </a:r>
            <a:br/>
            <a:r>
              <a:rPr>
                <a:latin typeface="Courier"/>
              </a:rPr>
              <a:t>peek </a:t>
            </a:r>
            <a:r>
              <a:rPr>
                <a:solidFill>
                  <a:srgbClr val="666666"/>
                </a:solidFill>
                <a:latin typeface="Courier"/>
              </a:rPr>
              <a:t>=</a:t>
            </a:r>
            <a:r>
              <a:rPr>
                <a:latin typeface="Courier"/>
              </a:rPr>
              <a:t> pd.read_csv(path, dtype</a:t>
            </a:r>
            <a:r>
              <a:rPr>
                <a:solidFill>
                  <a:srgbClr val="666666"/>
                </a:solidFill>
                <a:latin typeface="Courier"/>
              </a:rPr>
              <a:t>=</a:t>
            </a:r>
            <a:r>
              <a:rPr>
                <a:solidFill>
                  <a:srgbClr val="4070A0"/>
                </a:solidFill>
                <a:latin typeface="Courier"/>
              </a:rPr>
              <a:t>"string"</a:t>
            </a:r>
            <a:r>
              <a:rPr>
                <a:latin typeface="Courier"/>
              </a:rPr>
              <a:t>, nrows</a:t>
            </a:r>
            <a:r>
              <a:rPr>
                <a:solidFill>
                  <a:srgbClr val="666666"/>
                </a:solidFill>
                <a:latin typeface="Courier"/>
              </a:rPr>
              <a:t>=</a:t>
            </a:r>
            <a:r>
              <a:rPr>
                <a:solidFill>
                  <a:srgbClr val="40A070"/>
                </a:solidFill>
                <a:latin typeface="Courier"/>
              </a:rPr>
              <a:t>200</a:t>
            </a:r>
            <a:r>
              <a:rPr>
                <a:latin typeface="Courier"/>
              </a:rPr>
              <a:t>)</a:t>
            </a:r>
            <a:br/>
            <a:r>
              <a:rPr>
                <a:solidFill>
                  <a:srgbClr val="008000"/>
                </a:solidFill>
                <a:latin typeface="Courier"/>
              </a:rPr>
              <a:t>print</a:t>
            </a:r>
            <a:r>
              <a:rPr>
                <a:latin typeface="Courier"/>
              </a:rPr>
              <a:t>(peek.head())</a:t>
            </a:r>
            <a:br/>
            <a:r>
              <a:rPr>
                <a:solidFill>
                  <a:srgbClr val="008000"/>
                </a:solidFill>
                <a:latin typeface="Courier"/>
              </a:rPr>
              <a:t>print</a:t>
            </a:r>
            <a:r>
              <a:rPr>
                <a:latin typeface="Courier"/>
              </a:rPr>
              <a:t>(peek.columns.tolist())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Il y a plus d’une feuille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Python</a:t>
            </a:r>
          </a:p>
        </p:txBody>
      </p:sp>
      <p:sp>
        <p:nvSpPr>
          <p:cNvPr id="3" name="Content Placeholder 2"/>
          <p:cNvSpPr>
            <a:spLocks noGrp="1"/>
          </p:cNvSpPr>
          <p:nvPr>
            <p:ph idx="1"/>
          </p:nvPr>
        </p:nvSpPr>
        <p:spPr/>
        <p:txBody>
          <a:bodyPr/>
          <a:lstStyle/>
          <a:p>
            <a:pPr lvl="0" indent="0">
              <a:buNone/>
            </a:pPr>
            <a:r>
              <a:rPr>
                <a:latin typeface="Courier"/>
              </a:rPr>
              <a:t>book </a:t>
            </a:r>
            <a:r>
              <a:rPr>
                <a:solidFill>
                  <a:srgbClr val="666666"/>
                </a:solidFill>
                <a:latin typeface="Courier"/>
              </a:rPr>
              <a:t>=</a:t>
            </a:r>
            <a:r>
              <a:rPr>
                <a:latin typeface="Courier"/>
              </a:rPr>
              <a:t> pd.ExcelFile(path)</a:t>
            </a:r>
            <a:br/>
            <a:r>
              <a:rPr>
                <a:solidFill>
                  <a:srgbClr val="008000"/>
                </a:solidFill>
                <a:latin typeface="Courier"/>
              </a:rPr>
              <a:t>print</a:t>
            </a:r>
            <a:r>
              <a:rPr>
                <a:latin typeface="Courier"/>
              </a:rPr>
              <a:t>(book.sheet_names)</a:t>
            </a:r>
            <a:br/>
            <a:r>
              <a:rPr i="1">
                <a:solidFill>
                  <a:srgbClr val="60A0B0"/>
                </a:solidFill>
                <a:latin typeface="Courier"/>
              </a:rPr>
              <a:t># ['Cover', 'Data', 'Codebook', 'Sheet3']</a:t>
            </a:r>
            <a:br/>
            <a:br/>
            <a:r>
              <a:rPr>
                <a:latin typeface="Courier"/>
              </a:rPr>
              <a:t>data </a:t>
            </a:r>
            <a:r>
              <a:rPr>
                <a:solidFill>
                  <a:srgbClr val="666666"/>
                </a:solidFill>
                <a:latin typeface="Courier"/>
              </a:rPr>
              <a:t>=</a:t>
            </a:r>
            <a:r>
              <a:rPr>
                <a:latin typeface="Courier"/>
              </a:rPr>
              <a:t> pd.read_excel(path, sheet_name</a:t>
            </a:r>
            <a:r>
              <a:rPr>
                <a:solidFill>
                  <a:srgbClr val="666666"/>
                </a:solidFill>
                <a:latin typeface="Courier"/>
              </a:rPr>
              <a:t>=</a:t>
            </a:r>
            <a:r>
              <a:rPr>
                <a:solidFill>
                  <a:srgbClr val="4070A0"/>
                </a:solidFill>
                <a:latin typeface="Courier"/>
              </a:rPr>
              <a:t>"Data"</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Python</a:t>
            </a:r>
          </a:p>
        </p:txBody>
      </p:sp>
      <p:sp>
        <p:nvSpPr>
          <p:cNvPr id="3" name="Content Placeholder 2"/>
          <p:cNvSpPr>
            <a:spLocks noGrp="1"/>
          </p:cNvSpPr>
          <p:nvPr>
            <p:ph idx="1"/>
          </p:nvPr>
        </p:nvSpPr>
        <p:spPr/>
        <p:txBody>
          <a:bodyPr/>
          <a:lstStyle/>
          <a:p>
            <a:pPr lvl="0" indent="0">
              <a:buNone/>
            </a:pPr>
            <a:r>
              <a:rPr>
                <a:latin typeface="Courier"/>
              </a:rPr>
              <a:t>sheets </a:t>
            </a:r>
            <a:r>
              <a:rPr>
                <a:solidFill>
                  <a:srgbClr val="666666"/>
                </a:solidFill>
                <a:latin typeface="Courier"/>
              </a:rPr>
              <a:t>=</a:t>
            </a:r>
            <a:r>
              <a:rPr>
                <a:latin typeface="Courier"/>
              </a:rPr>
              <a:t> pd.read_excel(path, sheet_name</a:t>
            </a:r>
            <a:r>
              <a:rPr>
                <a:solidFill>
                  <a:srgbClr val="666666"/>
                </a:solidFill>
                <a:latin typeface="Courier"/>
              </a:rPr>
              <a:t>=</a:t>
            </a:r>
            <a:r>
              <a:rPr>
                <a:solidFill>
                  <a:srgbClr val="19177C"/>
                </a:solidFill>
                <a:latin typeface="Courier"/>
              </a:rPr>
              <a:t>None</a:t>
            </a:r>
            <a:r>
              <a:rPr>
                <a:latin typeface="Courier"/>
              </a:rPr>
              <a:t>)</a:t>
            </a:r>
            <a:br/>
            <a:r>
              <a:rPr>
                <a:latin typeface="Courier"/>
              </a:rPr>
              <a:t>monthly </a:t>
            </a:r>
            <a:r>
              <a:rPr>
                <a:solidFill>
                  <a:srgbClr val="666666"/>
                </a:solidFill>
                <a:latin typeface="Courier"/>
              </a:rPr>
              <a:t>=</a:t>
            </a:r>
            <a:r>
              <a:rPr>
                <a:latin typeface="Courier"/>
              </a:rPr>
              <a:t> pd.concat(sheets, names</a:t>
            </a:r>
            <a:r>
              <a:rPr>
                <a:solidFill>
                  <a:srgbClr val="666666"/>
                </a:solidFill>
                <a:latin typeface="Courier"/>
              </a:rPr>
              <a:t>=</a:t>
            </a:r>
            <a:r>
              <a:rPr>
                <a:latin typeface="Courier"/>
              </a:rPr>
              <a:t>[</a:t>
            </a:r>
            <a:r>
              <a:rPr>
                <a:solidFill>
                  <a:srgbClr val="4070A0"/>
                </a:solidFill>
                <a:latin typeface="Courier"/>
              </a:rPr>
              <a:t>"sheet"</a:t>
            </a:r>
            <a:r>
              <a:rPr>
                <a:latin typeface="Courier"/>
              </a:rPr>
              <a:t>]).reset_index(level</a:t>
            </a:r>
            <a:r>
              <a:rPr>
                <a:solidFill>
                  <a:srgbClr val="666666"/>
                </a:solidFill>
                <a:latin typeface="Courier"/>
              </a:rPr>
              <a:t>=</a:t>
            </a:r>
            <a:r>
              <a:rPr>
                <a:solidFill>
                  <a:srgbClr val="4070A0"/>
                </a:solidFill>
                <a:latin typeface="Courier"/>
              </a:rPr>
              <a:t>"sheet"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L’en-tête n’est pas en ligne 1</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Python</a:t>
            </a:r>
          </a:p>
        </p:txBody>
      </p:sp>
      <p:sp>
        <p:nvSpPr>
          <p:cNvPr id="3" name="Content Placeholder 2"/>
          <p:cNvSpPr>
            <a:spLocks noGrp="1"/>
          </p:cNvSpPr>
          <p:nvPr>
            <p:ph idx="1"/>
          </p:nvPr>
        </p:nvSpPr>
        <p:spPr/>
        <p:txBody>
          <a:bodyPr/>
          <a:lstStyle/>
          <a:p>
            <a:pPr lvl="0" indent="0">
              <a:buNone/>
            </a:pPr>
            <a:r>
              <a:rPr>
                <a:latin typeface="Courier"/>
              </a:rPr>
              <a:t>data </a:t>
            </a:r>
            <a:r>
              <a:rPr>
                <a:solidFill>
                  <a:srgbClr val="666666"/>
                </a:solidFill>
                <a:latin typeface="Courier"/>
              </a:rPr>
              <a:t>=</a:t>
            </a:r>
            <a:r>
              <a:rPr>
                <a:latin typeface="Courier"/>
              </a:rPr>
              <a:t> pd.read_excel(path, sheet_name</a:t>
            </a:r>
            <a:r>
              <a:rPr>
                <a:solidFill>
                  <a:srgbClr val="666666"/>
                </a:solidFill>
                <a:latin typeface="Courier"/>
              </a:rPr>
              <a:t>=</a:t>
            </a:r>
            <a:r>
              <a:rPr>
                <a:solidFill>
                  <a:srgbClr val="4070A0"/>
                </a:solidFill>
                <a:latin typeface="Courier"/>
              </a:rPr>
              <a:t>"Data"</a:t>
            </a:r>
            <a:r>
              <a:rPr>
                <a:latin typeface="Courier"/>
              </a:rPr>
              <a:t>, skiprows</a:t>
            </a:r>
            <a:r>
              <a:rPr>
                <a:solidFill>
                  <a:srgbClr val="666666"/>
                </a:solidFill>
                <a:latin typeface="Courier"/>
              </a:rPr>
              <a:t>=</a:t>
            </a:r>
            <a:r>
              <a:rPr>
                <a:solidFill>
                  <a:srgbClr val="40A070"/>
                </a:solidFill>
                <a:latin typeface="Courier"/>
              </a:rPr>
              <a:t>3</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Les cellules fusionnées produisent des valeurs manquantes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Python</a:t>
            </a:r>
          </a:p>
        </p:txBody>
      </p:sp>
      <p:sp>
        <p:nvSpPr>
          <p:cNvPr id="3" name="Content Placeholder 2"/>
          <p:cNvSpPr>
            <a:spLocks noGrp="1"/>
          </p:cNvSpPr>
          <p:nvPr>
            <p:ph idx="1"/>
          </p:nvPr>
        </p:nvSpPr>
        <p:spPr/>
        <p:txBody>
          <a:bodyPr/>
          <a:lstStyle/>
          <a:p>
            <a:pPr lvl="0" indent="0">
              <a:buNone/>
            </a:pPr>
            <a:r>
              <a:rPr>
                <a:latin typeface="Courier"/>
              </a:rPr>
              <a:t>data[</a:t>
            </a:r>
            <a:r>
              <a:rPr>
                <a:solidFill>
                  <a:srgbClr val="4070A0"/>
                </a:solidFill>
                <a:latin typeface="Courier"/>
              </a:rPr>
              <a:t>"district"</a:t>
            </a:r>
            <a:r>
              <a:rPr>
                <a:latin typeface="Courier"/>
              </a:rPr>
              <a:t>] </a:t>
            </a:r>
            <a:r>
              <a:rPr>
                <a:solidFill>
                  <a:srgbClr val="666666"/>
                </a:solidFill>
                <a:latin typeface="Courier"/>
              </a:rPr>
              <a:t>=</a:t>
            </a:r>
            <a:r>
              <a:rPr>
                <a:latin typeface="Courier"/>
              </a:rPr>
              <a:t> data[</a:t>
            </a:r>
            <a:r>
              <a:rPr>
                <a:solidFill>
                  <a:srgbClr val="4070A0"/>
                </a:solidFill>
                <a:latin typeface="Courier"/>
              </a:rPr>
              <a:t>"district"</a:t>
            </a:r>
            <a:r>
              <a:rPr>
                <a:latin typeface="Courier"/>
              </a:rPr>
              <a:t>].ffill()</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Les dates Excel</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45306 correspond au 15/01/2024</a:t>
            </a:r>
            <a:br/>
            <a:r>
              <a:rPr>
                <a:latin typeface="Courier"/>
              </a:rPr>
              <a:t>data[</a:t>
            </a:r>
            <a:r>
              <a:rPr>
                <a:solidFill>
                  <a:srgbClr val="4070A0"/>
                </a:solidFill>
                <a:latin typeface="Courier"/>
              </a:rPr>
              <a:t>"screening_date"</a:t>
            </a:r>
            <a:r>
              <a:rPr>
                <a:latin typeface="Courier"/>
              </a:rPr>
              <a:t>] </a:t>
            </a:r>
            <a:r>
              <a:rPr>
                <a:solidFill>
                  <a:srgbClr val="666666"/>
                </a:solidFill>
                <a:latin typeface="Courier"/>
              </a:rPr>
              <a:t>=</a:t>
            </a:r>
            <a:r>
              <a:rPr>
                <a:latin typeface="Courier"/>
              </a:rPr>
              <a:t> pd.to_datetime(</a:t>
            </a:r>
            <a:br/>
            <a:r>
              <a:rPr>
                <a:latin typeface="Courier"/>
              </a:rPr>
              <a:t>    data[</a:t>
            </a:r>
            <a:r>
              <a:rPr>
                <a:solidFill>
                  <a:srgbClr val="4070A0"/>
                </a:solidFill>
                <a:latin typeface="Courier"/>
              </a:rPr>
              <a:t>"screening_date"</a:t>
            </a:r>
            <a:r>
              <a:rPr>
                <a:latin typeface="Courier"/>
              </a:rPr>
              <a:t>], unit</a:t>
            </a:r>
            <a:r>
              <a:rPr>
                <a:solidFill>
                  <a:srgbClr val="666666"/>
                </a:solidFill>
                <a:latin typeface="Courier"/>
              </a:rPr>
              <a:t>=</a:t>
            </a:r>
            <a:r>
              <a:rPr>
                <a:solidFill>
                  <a:srgbClr val="4070A0"/>
                </a:solidFill>
                <a:latin typeface="Courier"/>
              </a:rPr>
              <a:t>"D"</a:t>
            </a:r>
            <a:r>
              <a:rPr>
                <a:latin typeface="Courier"/>
              </a:rPr>
              <a:t>, origin</a:t>
            </a:r>
            <a:r>
              <a:rPr>
                <a:solidFill>
                  <a:srgbClr val="666666"/>
                </a:solidFill>
                <a:latin typeface="Courier"/>
              </a:rPr>
              <a:t>=</a:t>
            </a:r>
            <a:r>
              <a:rPr>
                <a:solidFill>
                  <a:srgbClr val="4070A0"/>
                </a:solidFill>
                <a:latin typeface="Courier"/>
              </a:rPr>
              <a:t>"1899-12-30"</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Fichiers à largeur fixe — Exemple</a:t>
            </a:r>
          </a:p>
        </p:txBody>
      </p:sp>
      <p:sp>
        <p:nvSpPr>
          <p:cNvPr id="3" name="Content Placeholder 2"/>
          <p:cNvSpPr>
            <a:spLocks noGrp="1"/>
          </p:cNvSpPr>
          <p:nvPr>
            <p:ph idx="1"/>
          </p:nvPr>
        </p:nvSpPr>
        <p:spPr/>
        <p:txBody>
          <a:bodyPr/>
          <a:lstStyle/>
          <a:p>
            <a:pPr lvl="0" indent="0">
              <a:buNone/>
            </a:pPr>
            <a:r>
              <a:rPr>
                <a:latin typeface="Courier"/>
              </a:rPr>
              <a:t>CH00854Terre-Neuve    2024-01-15022m133false
CH01207Gonaives       2024-01-15034f118false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Fichiers à largeur fixe — En Python</a:t>
            </a:r>
          </a:p>
        </p:txBody>
      </p:sp>
      <p:sp>
        <p:nvSpPr>
          <p:cNvPr id="3" name="Content Placeholder 2"/>
          <p:cNvSpPr>
            <a:spLocks noGrp="1"/>
          </p:cNvSpPr>
          <p:nvPr>
            <p:ph idx="1"/>
          </p:nvPr>
        </p:nvSpPr>
        <p:spPr/>
        <p:txBody>
          <a:bodyPr/>
          <a:lstStyle/>
          <a:p>
            <a:pPr lvl="0" indent="0">
              <a:buNone/>
            </a:pPr>
            <a:r>
              <a:rPr>
                <a:latin typeface="Courier"/>
              </a:rPr>
              <a:t>COLSPECS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40A070"/>
                </a:solidFill>
                <a:latin typeface="Courier"/>
              </a:rPr>
              <a:t>7</a:t>
            </a:r>
            <a:r>
              <a:rPr>
                <a:latin typeface="Courier"/>
              </a:rPr>
              <a:t>), (</a:t>
            </a:r>
            <a:r>
              <a:rPr>
                <a:solidFill>
                  <a:srgbClr val="40A070"/>
                </a:solidFill>
                <a:latin typeface="Courier"/>
              </a:rPr>
              <a:t>7</a:t>
            </a:r>
            <a:r>
              <a:rPr>
                <a:latin typeface="Courier"/>
              </a:rPr>
              <a:t>, </a:t>
            </a:r>
            <a:r>
              <a:rPr>
                <a:solidFill>
                  <a:srgbClr val="40A070"/>
                </a:solidFill>
                <a:latin typeface="Courier"/>
              </a:rPr>
              <a:t>22</a:t>
            </a:r>
            <a:r>
              <a:rPr>
                <a:latin typeface="Courier"/>
              </a:rPr>
              <a:t>), (</a:t>
            </a:r>
            <a:r>
              <a:rPr>
                <a:solidFill>
                  <a:srgbClr val="40A070"/>
                </a:solidFill>
                <a:latin typeface="Courier"/>
              </a:rPr>
              <a:t>22</a:t>
            </a:r>
            <a:r>
              <a:rPr>
                <a:latin typeface="Courier"/>
              </a:rPr>
              <a:t>, </a:t>
            </a:r>
            <a:r>
              <a:rPr>
                <a:solidFill>
                  <a:srgbClr val="40A070"/>
                </a:solidFill>
                <a:latin typeface="Courier"/>
              </a:rPr>
              <a:t>32</a:t>
            </a:r>
            <a:r>
              <a:rPr>
                <a:latin typeface="Courier"/>
              </a:rPr>
              <a:t>), (</a:t>
            </a:r>
            <a:r>
              <a:rPr>
                <a:solidFill>
                  <a:srgbClr val="40A070"/>
                </a:solidFill>
                <a:latin typeface="Courier"/>
              </a:rPr>
              <a:t>32</a:t>
            </a:r>
            <a:r>
              <a:rPr>
                <a:latin typeface="Courier"/>
              </a:rPr>
              <a:t>, </a:t>
            </a:r>
            <a:r>
              <a:rPr>
                <a:solidFill>
                  <a:srgbClr val="40A070"/>
                </a:solidFill>
                <a:latin typeface="Courier"/>
              </a:rPr>
              <a:t>35</a:t>
            </a:r>
            <a:r>
              <a:rPr>
                <a:latin typeface="Courier"/>
              </a:rPr>
              <a:t>), (</a:t>
            </a:r>
            <a:r>
              <a:rPr>
                <a:solidFill>
                  <a:srgbClr val="40A070"/>
                </a:solidFill>
                <a:latin typeface="Courier"/>
              </a:rPr>
              <a:t>35</a:t>
            </a:r>
            <a:r>
              <a:rPr>
                <a:latin typeface="Courier"/>
              </a:rPr>
              <a:t>, </a:t>
            </a:r>
            <a:r>
              <a:rPr>
                <a:solidFill>
                  <a:srgbClr val="40A070"/>
                </a:solidFill>
                <a:latin typeface="Courier"/>
              </a:rPr>
              <a:t>36</a:t>
            </a:r>
            <a:r>
              <a:rPr>
                <a:latin typeface="Courier"/>
              </a:rPr>
              <a:t>), (</a:t>
            </a:r>
            <a:r>
              <a:rPr>
                <a:solidFill>
                  <a:srgbClr val="40A070"/>
                </a:solidFill>
                <a:latin typeface="Courier"/>
              </a:rPr>
              <a:t>36</a:t>
            </a:r>
            <a:r>
              <a:rPr>
                <a:latin typeface="Courier"/>
              </a:rPr>
              <a:t>, </a:t>
            </a:r>
            <a:r>
              <a:rPr>
                <a:solidFill>
                  <a:srgbClr val="40A070"/>
                </a:solidFill>
                <a:latin typeface="Courier"/>
              </a:rPr>
              <a:t>39</a:t>
            </a:r>
            <a:r>
              <a:rPr>
                <a:latin typeface="Courier"/>
              </a:rPr>
              <a:t>), (</a:t>
            </a:r>
            <a:r>
              <a:rPr>
                <a:solidFill>
                  <a:srgbClr val="40A070"/>
                </a:solidFill>
                <a:latin typeface="Courier"/>
              </a:rPr>
              <a:t>39</a:t>
            </a:r>
            <a:r>
              <a:rPr>
                <a:latin typeface="Courier"/>
              </a:rPr>
              <a:t>, </a:t>
            </a:r>
            <a:r>
              <a:rPr>
                <a:solidFill>
                  <a:srgbClr val="40A070"/>
                </a:solidFill>
                <a:latin typeface="Courier"/>
              </a:rPr>
              <a:t>44</a:t>
            </a:r>
            <a:r>
              <a:rPr>
                <a:latin typeface="Courier"/>
              </a:rPr>
              <a:t>)]</a:t>
            </a:r>
            <a:br/>
            <a:r>
              <a:rPr>
                <a:latin typeface="Courier"/>
              </a:rPr>
              <a:t>NAMES </a:t>
            </a:r>
            <a:r>
              <a:rPr>
                <a:solidFill>
                  <a:srgbClr val="666666"/>
                </a:solidFill>
                <a:latin typeface="Courier"/>
              </a:rPr>
              <a:t>=</a:t>
            </a: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"age_months"</a:t>
            </a:r>
            <a:r>
              <a:rPr>
                <a:latin typeface="Courier"/>
              </a:rPr>
              <a:t>, </a:t>
            </a:r>
            <a:r>
              <a:rPr>
                <a:solidFill>
                  <a:srgbClr val="4070A0"/>
                </a:solidFill>
                <a:latin typeface="Courier"/>
              </a:rPr>
              <a:t>"sex"</a:t>
            </a:r>
            <a:r>
              <a:rPr>
                <a:latin typeface="Courier"/>
              </a:rPr>
              <a:t>,</a:t>
            </a:r>
            <a:b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a:t>
            </a:r>
            <a:br/>
            <a:br/>
            <a:r>
              <a:rPr>
                <a:latin typeface="Courier"/>
              </a:rPr>
              <a:t>muac </a:t>
            </a:r>
            <a:r>
              <a:rPr>
                <a:solidFill>
                  <a:srgbClr val="666666"/>
                </a:solidFill>
                <a:latin typeface="Courier"/>
              </a:rPr>
              <a:t>=</a:t>
            </a:r>
            <a:r>
              <a:rPr>
                <a:latin typeface="Courier"/>
              </a:rPr>
              <a:t> pd.read_fwf(</a:t>
            </a:r>
            <a:br/>
            <a:r>
              <a:rPr>
                <a:latin typeface="Courier"/>
              </a:rPr>
              <a:t>    path,</a:t>
            </a:r>
            <a:br/>
            <a:r>
              <a:rPr>
                <a:latin typeface="Courier"/>
              </a:rPr>
              <a:t>    colspecs</a:t>
            </a:r>
            <a:r>
              <a:rPr>
                <a:solidFill>
                  <a:srgbClr val="666666"/>
                </a:solidFill>
                <a:latin typeface="Courier"/>
              </a:rPr>
              <a:t>=</a:t>
            </a:r>
            <a:r>
              <a:rPr>
                <a:latin typeface="Courier"/>
              </a:rPr>
              <a:t>COLSPECS,</a:t>
            </a:r>
            <a:br/>
            <a:r>
              <a:rPr>
                <a:latin typeface="Courier"/>
              </a:rPr>
              <a:t>    names</a:t>
            </a:r>
            <a:r>
              <a:rPr>
                <a:solidFill>
                  <a:srgbClr val="666666"/>
                </a:solidFill>
                <a:latin typeface="Courier"/>
              </a:rPr>
              <a:t>=</a:t>
            </a:r>
            <a:r>
              <a:rPr>
                <a:latin typeface="Courier"/>
              </a:rPr>
              <a:t>NAMES,</a:t>
            </a:r>
            <a:br/>
            <a:r>
              <a:rPr>
                <a:latin typeface="Courier"/>
              </a:rPr>
              <a:t>    dtype</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"string"</a:t>
            </a:r>
            <a:r>
              <a:rPr>
                <a:latin typeface="Courier"/>
              </a:rPr>
              <a:t>, </a:t>
            </a:r>
            <a:r>
              <a:rPr>
                <a:solidFill>
                  <a:srgbClr val="4070A0"/>
                </a:solidFill>
                <a:latin typeface="Courier"/>
              </a:rPr>
              <a:t>"commune"</a:t>
            </a:r>
            <a:r>
              <a:rPr>
                <a:latin typeface="Courier"/>
              </a:rPr>
              <a:t>: </a:t>
            </a:r>
            <a:r>
              <a:rPr>
                <a:solidFill>
                  <a:srgbClr val="4070A0"/>
                </a:solidFill>
                <a:latin typeface="Courier"/>
              </a:rPr>
              <a:t>"string"</a:t>
            </a:r>
            <a:r>
              <a:rPr>
                <a:latin typeface="Courier"/>
              </a:rPr>
              <a:t>},</a:t>
            </a:r>
            <a:br/>
            <a:r>
              <a:rPr>
                <a:latin typeface="Courier"/>
              </a:rPr>
              <a:t>)</a:t>
            </a:r>
            <a:br/>
            <a:br/>
            <a:r>
              <a:rPr>
                <a:latin typeface="Courier"/>
              </a:rPr>
              <a:t>muac[</a:t>
            </a:r>
            <a:r>
              <a:rPr>
                <a:solidFill>
                  <a:srgbClr val="4070A0"/>
                </a:solidFill>
                <a:latin typeface="Courier"/>
              </a:rPr>
              <a:t>"commune"</a:t>
            </a:r>
            <a:r>
              <a:rPr>
                <a:latin typeface="Courier"/>
              </a:rPr>
              <a:t>] </a:t>
            </a:r>
            <a:r>
              <a:rPr>
                <a:solidFill>
                  <a:srgbClr val="666666"/>
                </a:solidFill>
                <a:latin typeface="Courier"/>
              </a:rPr>
              <a:t>=</a:t>
            </a:r>
            <a:r>
              <a:rPr>
                <a:latin typeface="Courier"/>
              </a:rPr>
              <a:t> muac[</a:t>
            </a:r>
            <a:r>
              <a:rPr>
                <a:solidFill>
                  <a:srgbClr val="4070A0"/>
                </a:solidFill>
                <a:latin typeface="Courier"/>
              </a:rPr>
              <a:t>"commune"</a:t>
            </a:r>
            <a:r>
              <a:rPr>
                <a:latin typeface="Courier"/>
              </a:rPr>
              <a:t>].</a:t>
            </a:r>
            <a:r>
              <a:rPr>
                <a:solidFill>
                  <a:srgbClr val="008000"/>
                </a:solidFill>
                <a:latin typeface="Courier"/>
              </a:rPr>
              <a:t>str</a:t>
            </a:r>
            <a:r>
              <a:rPr>
                <a:latin typeface="Courier"/>
              </a:rPr>
              <a:t>.strip()</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Fichiers à largeur fixe</a:t>
            </a:r>
          </a:p>
        </p:txBody>
      </p:sp>
      <p:sp>
        <p:nvSpPr>
          <p:cNvPr id="3" name="Content Placeholder 2"/>
          <p:cNvSpPr>
            <a:spLocks noGrp="1"/>
          </p:cNvSpPr>
          <p:nvPr>
            <p:ph idx="1"/>
          </p:nvPr>
        </p:nvSpPr>
        <p:spPr/>
        <p:txBody>
          <a:bodyPr/>
          <a:lstStyle/>
          <a:p>
            <a:pPr lvl="0"/>
            <a:r>
              <a:rPr b="1"/>
              <a:t>Les plages sont semi-ouvertes</a:t>
            </a:r>
            <a:r>
              <a:rPr/>
              <a:t>, comme les tranches Python : </a:t>
            </a:r>
            <a:r>
              <a:rPr>
                <a:latin typeface="Courier"/>
              </a:rPr>
              <a:t>(0, 7)</a:t>
            </a:r>
            <a:r>
              <a:rPr/>
              <a:t> couvre les caractères 0 à 6. Une erreur d’un…</a:t>
            </a:r>
          </a:p>
          <a:p>
            <a:pPr lvl="0"/>
            <a:r>
              <a:rPr b="1"/>
              <a:t>Retirez le remplissage.</a:t>
            </a:r>
            <a:r>
              <a:rPr/>
              <a:t> Les champs à largeur fixe sont complétés par des espaces : </a:t>
            </a:r>
            <a:r>
              <a:rPr>
                <a:latin typeface="Courier"/>
              </a:rPr>
              <a:t>"Terre-Neuve  "</a:t>
            </a:r>
            <a:r>
              <a:rPr/>
              <a:t> ne sera pas…</a:t>
            </a:r>
          </a:p>
          <a:p>
            <a:pPr lvl="0"/>
            <a:r>
              <a:rPr b="1"/>
              <a:t>Prenez la spécification dans la documentation, pas en comptant à l’écran.</a:t>
            </a:r>
            <a:r>
              <a:rPr/>
              <a:t> </a:t>
            </a:r>
            <a:r>
              <a:rPr>
                <a:latin typeface="Courier"/>
              </a:rPr>
              <a:t>read_fwf</a:t>
            </a:r>
            <a:r>
              <a:rPr/>
              <a:t> sait inférer </a:t>
            </a:r>
            <a:r>
              <a:rPr>
                <a:latin typeface="Courier"/>
              </a:rPr>
              <a:t>colspecs</a:t>
            </a:r>
            <a:r>
              <a:rPr/>
              <a:t>, et il…</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Vérifier la lecture avant d’en faire quoi que ce soit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check(df, expected_rows</a:t>
            </a:r>
            <a:r>
              <a:rPr>
                <a:solidFill>
                  <a:srgbClr val="666666"/>
                </a:solidFill>
                <a:latin typeface="Courier"/>
              </a:rPr>
              <a:t>=</a:t>
            </a:r>
            <a:r>
              <a:rPr>
                <a:solidFill>
                  <a:srgbClr val="19177C"/>
                </a:solidFill>
                <a:latin typeface="Courier"/>
              </a:rPr>
              <a:t>None</a:t>
            </a:r>
            <a:r>
              <a:rPr>
                <a:latin typeface="Courier"/>
              </a:rPr>
              <a:t>):</a:t>
            </a:r>
            <a:br/>
            <a:r>
              <a:rPr>
                <a:latin typeface="Courier"/>
              </a:rPr>
              <a:t>    </a:t>
            </a:r>
            <a:r>
              <a:rPr>
                <a:solidFill>
                  <a:srgbClr val="008000"/>
                </a:solidFill>
                <a:latin typeface="Courier"/>
              </a:rPr>
              <a:t>print</a:t>
            </a:r>
            <a:r>
              <a:rPr>
                <a:latin typeface="Courier"/>
              </a:rPr>
              <a:t>(</a:t>
            </a:r>
            <a:r>
              <a:rPr>
                <a:solidFill>
                  <a:srgbClr val="4070A0"/>
                </a:solidFill>
                <a:latin typeface="Courier"/>
              </a:rPr>
              <a:t>"forme     "</a:t>
            </a:r>
            <a:r>
              <a:rPr>
                <a:latin typeface="Courier"/>
              </a:rPr>
              <a:t>, df.shape)</a:t>
            </a:r>
            <a:br/>
            <a:r>
              <a:rPr>
                <a:latin typeface="Courier"/>
              </a:rPr>
              <a:t>    </a:t>
            </a:r>
            <a:r>
              <a:rPr>
                <a:solidFill>
                  <a:srgbClr val="008000"/>
                </a:solidFill>
                <a:latin typeface="Courier"/>
              </a:rPr>
              <a:t>print</a:t>
            </a:r>
            <a:r>
              <a:rPr>
                <a:latin typeface="Courier"/>
              </a:rPr>
              <a:t>(</a:t>
            </a:r>
            <a:r>
              <a:rPr>
                <a:solidFill>
                  <a:srgbClr val="4070A0"/>
                </a:solidFill>
                <a:latin typeface="Courier"/>
              </a:rPr>
              <a:t>"types     "</a:t>
            </a:r>
            <a:r>
              <a:rPr>
                <a:latin typeface="Courier"/>
              </a:rPr>
              <a:t>, df.dtypes.value_counts().to_dict())</a:t>
            </a:r>
            <a:br/>
            <a:r>
              <a:rPr>
                <a:latin typeface="Courier"/>
              </a:rPr>
              <a:t>    </a:t>
            </a:r>
            <a:r>
              <a:rPr>
                <a:solidFill>
                  <a:srgbClr val="008000"/>
                </a:solidFill>
                <a:latin typeface="Courier"/>
              </a:rPr>
              <a:t>print</a:t>
            </a:r>
            <a:r>
              <a:rPr>
                <a:latin typeface="Courier"/>
              </a:rPr>
              <a:t>(</a:t>
            </a:r>
            <a:r>
              <a:rPr>
                <a:solidFill>
                  <a:srgbClr val="4070A0"/>
                </a:solidFill>
                <a:latin typeface="Courier"/>
              </a:rPr>
              <a:t>"manquants "</a:t>
            </a:r>
            <a:r>
              <a:rPr>
                <a:latin typeface="Courier"/>
              </a:rPr>
              <a:t>, df.isna().</a:t>
            </a:r>
            <a:r>
              <a:rPr>
                <a:solidFill>
                  <a:srgbClr val="008000"/>
                </a:solidFill>
                <a:latin typeface="Courier"/>
              </a:rPr>
              <a:t>sum</a:t>
            </a:r>
            <a:r>
              <a:rPr>
                <a:latin typeface="Courier"/>
              </a:rPr>
              <a:t>().to_dict())</a:t>
            </a:r>
            <a:br/>
            <a:r>
              <a:rPr>
                <a:latin typeface="Courier"/>
              </a:rPr>
              <a:t>    </a:t>
            </a:r>
            <a:r>
              <a:rPr>
                <a:solidFill>
                  <a:srgbClr val="008000"/>
                </a:solidFill>
                <a:latin typeface="Courier"/>
              </a:rPr>
              <a:t>print</a:t>
            </a:r>
            <a:r>
              <a:rPr>
                <a:latin typeface="Courier"/>
              </a:rPr>
              <a:t>(</a:t>
            </a:r>
            <a:r>
              <a:rPr>
                <a:solidFill>
                  <a:srgbClr val="4070A0"/>
                </a:solidFill>
                <a:latin typeface="Courier"/>
              </a:rPr>
              <a:t>"1re ligne "</a:t>
            </a:r>
            <a:r>
              <a:rPr>
                <a:latin typeface="Courier"/>
              </a:rPr>
              <a:t>, df.iloc[</a:t>
            </a:r>
            <a:r>
              <a:rPr>
                <a:solidFill>
                  <a:srgbClr val="40A070"/>
                </a:solidFill>
                <a:latin typeface="Courier"/>
              </a:rPr>
              <a:t>0</a:t>
            </a:r>
            <a:r>
              <a:rPr>
                <a:latin typeface="Courier"/>
              </a:rPr>
              <a:t>].to_dict())</a:t>
            </a:r>
            <a:br/>
            <a:r>
              <a:rPr>
                <a:latin typeface="Courier"/>
              </a:rPr>
              <a:t>    </a:t>
            </a:r>
            <a:r>
              <a:rPr b="1">
                <a:solidFill>
                  <a:srgbClr val="007020"/>
                </a:solidFill>
                <a:latin typeface="Courier"/>
              </a:rPr>
              <a:t>if</a:t>
            </a:r>
            <a:r>
              <a:rPr>
                <a:latin typeface="Courier"/>
              </a:rPr>
              <a:t> expected_rows </a:t>
            </a:r>
            <a:r>
              <a:rPr b="1">
                <a:solidFill>
                  <a:srgbClr val="007020"/>
                </a:solidFill>
                <a:latin typeface="Courier"/>
              </a:rPr>
              <a:t>is</a:t>
            </a:r>
            <a:r>
              <a:rPr>
                <a:latin typeface="Courier"/>
              </a:rPr>
              <a:t> </a:t>
            </a:r>
            <a:r>
              <a:rPr b="1">
                <a:solidFill>
                  <a:srgbClr val="007020"/>
                </a:solidFill>
                <a:latin typeface="Courier"/>
              </a:rPr>
              <a:t>not</a:t>
            </a:r>
            <a:r>
              <a:rPr>
                <a:latin typeface="Courier"/>
              </a:rPr>
              <a:t> </a:t>
            </a:r>
            <a:r>
              <a:rPr>
                <a:solidFill>
                  <a:srgbClr val="19177C"/>
                </a:solidFill>
                <a:latin typeface="Courier"/>
              </a:rPr>
              <a:t>None</a:t>
            </a:r>
            <a:r>
              <a:rPr>
                <a:latin typeface="Courier"/>
              </a:rPr>
              <a:t>:</a:t>
            </a:r>
            <a:br/>
            <a:r>
              <a:rPr>
                <a:latin typeface="Courier"/>
              </a:rPr>
              <a:t>        </a:t>
            </a:r>
            <a:r>
              <a:rPr b="1">
                <a:solidFill>
                  <a:srgbClr val="007020"/>
                </a:solidFill>
                <a:latin typeface="Courier"/>
              </a:rPr>
              <a:t>assert</a:t>
            </a:r>
            <a:r>
              <a:rPr>
                <a:latin typeface="Courier"/>
              </a:rPr>
              <a:t> </a:t>
            </a:r>
            <a:r>
              <a:rPr>
                <a:solidFill>
                  <a:srgbClr val="008000"/>
                </a:solidFill>
                <a:latin typeface="Courier"/>
              </a:rPr>
              <a:t>len</a:t>
            </a:r>
            <a:r>
              <a:rPr>
                <a:latin typeface="Courier"/>
              </a:rPr>
              <a:t>(df) </a:t>
            </a:r>
            <a:r>
              <a:rPr>
                <a:solidFill>
                  <a:srgbClr val="666666"/>
                </a:solidFill>
                <a:latin typeface="Courier"/>
              </a:rPr>
              <a:t>==</a:t>
            </a:r>
            <a:r>
              <a:rPr>
                <a:latin typeface="Courier"/>
              </a:rPr>
              <a:t> expected_rows, </a:t>
            </a:r>
            <a:r>
              <a:rPr>
                <a:solidFill>
                  <a:srgbClr val="BB6688"/>
                </a:solidFill>
                <a:latin typeface="Courier"/>
              </a:rPr>
              <a:t>f"attendu </a:t>
            </a:r>
            <a:r>
              <a:rPr>
                <a:solidFill>
                  <a:srgbClr val="4070A0"/>
                </a:solidFill>
                <a:latin typeface="Courier"/>
              </a:rPr>
              <a:t>{</a:t>
            </a:r>
            <a:r>
              <a:rPr>
                <a:latin typeface="Courier"/>
              </a:rPr>
              <a:t>expected_rows</a:t>
            </a:r>
            <a:r>
              <a:rPr>
                <a:solidFill>
                  <a:srgbClr val="4070A0"/>
                </a:solidFill>
                <a:latin typeface="Courier"/>
              </a:rPr>
              <a:t>}</a:t>
            </a:r>
            <a:r>
              <a:rPr>
                <a:solidFill>
                  <a:srgbClr val="BB6688"/>
                </a:solidFill>
                <a:latin typeface="Courier"/>
              </a:rPr>
              <a:t>, obtenu </a:t>
            </a:r>
            <a:r>
              <a:rPr>
                <a:solidFill>
                  <a:srgbClr val="4070A0"/>
                </a:solidFill>
                <a:latin typeface="Courier"/>
              </a:rPr>
              <a:t>{</a:t>
            </a:r>
            <a:r>
              <a:rPr>
                <a:solidFill>
                  <a:srgbClr val="008000"/>
                </a:solidFill>
                <a:latin typeface="Courier"/>
              </a:rPr>
              <a:t>len</a:t>
            </a:r>
            <a:r>
              <a:rPr>
                <a:latin typeface="Courier"/>
              </a:rPr>
              <a:t>(df)</a:t>
            </a:r>
            <a:r>
              <a:rPr>
                <a:solidFill>
                  <a:srgbClr val="4070A0"/>
                </a:solidFill>
                <a:latin typeface="Courier"/>
              </a:rPr>
              <a:t>}</a:t>
            </a:r>
            <a:r>
              <a:rPr>
                <a:solidFill>
                  <a:srgbClr val="BB6688"/>
                </a:solidFill>
                <a:latin typeface="Courier"/>
              </a:rPr>
              <a:t>"</a:t>
            </a:r>
            <a:br/>
            <a:br/>
            <a:r>
              <a:rPr>
                <a:latin typeface="Courier"/>
              </a:rPr>
              <a:t>muac </a:t>
            </a:r>
            <a:r>
              <a:rPr>
                <a:solidFill>
                  <a:srgbClr val="666666"/>
                </a:solidFill>
                <a:latin typeface="Courier"/>
              </a:rPr>
              <a:t>=</a:t>
            </a:r>
            <a:r>
              <a:rPr>
                <a:latin typeface="Courier"/>
              </a:rPr>
              <a:t> pd.read_csv(</a:t>
            </a:r>
            <a:br/>
            <a:r>
              <a:rPr>
                <a:latin typeface="Courier"/>
              </a:rPr>
              <a:t>    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br/>
            <a:r>
              <a:rPr>
                <a:latin typeface="Courier"/>
              </a:rPr>
              <a:t>    dtype</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"string"</a:t>
            </a:r>
            <a:r>
              <a:rPr>
                <a:latin typeface="Courier"/>
              </a:rPr>
              <a:t>, </a:t>
            </a:r>
            <a:r>
              <a:rPr>
                <a:solidFill>
                  <a:srgbClr val="4070A0"/>
                </a:solidFill>
                <a:latin typeface="Courier"/>
              </a:rPr>
              <a:t>"commune"</a:t>
            </a:r>
            <a:r>
              <a:rPr>
                <a:latin typeface="Courier"/>
              </a:rPr>
              <a:t>: </a:t>
            </a:r>
            <a:r>
              <a:rPr>
                <a:solidFill>
                  <a:srgbClr val="4070A0"/>
                </a:solidFill>
                <a:latin typeface="Courier"/>
              </a:rPr>
              <a:t>"string"</a:t>
            </a:r>
            <a:r>
              <a:rPr>
                <a:latin typeface="Courier"/>
              </a:rPr>
              <a:t>, </a:t>
            </a:r>
            <a:r>
              <a:rPr>
                <a:solidFill>
                  <a:srgbClr val="4070A0"/>
                </a:solidFill>
                <a:latin typeface="Courier"/>
              </a:rPr>
              <a:t>"sex"</a:t>
            </a:r>
            <a:r>
              <a:rPr>
                <a:latin typeface="Courier"/>
              </a:rPr>
              <a:t>: </a:t>
            </a:r>
            <a:r>
              <a:rPr>
                <a:solidFill>
                  <a:srgbClr val="4070A0"/>
                </a:solidFill>
                <a:latin typeface="Courier"/>
              </a:rPr>
              <a:t>"string"</a:t>
            </a:r>
            <a:r>
              <a:rPr>
                <a:latin typeface="Courier"/>
              </a:rPr>
              <a:t>},</a:t>
            </a:r>
            <a:br/>
            <a:r>
              <a:rPr>
                <a:latin typeface="Courier"/>
              </a:rPr>
              <a:t>    na_values</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"-99"</a:t>
            </a:r>
            <a:r>
              <a:rPr>
                <a:latin typeface="Courier"/>
              </a:rPr>
              <a:t>]},</a:t>
            </a:r>
            <a:br/>
            <a:r>
              <a:rPr>
                <a:latin typeface="Courier"/>
              </a:rPr>
              <a:t>)</a:t>
            </a:r>
            <a:br/>
            <a:r>
              <a:rPr>
                <a:latin typeface="Courier"/>
              </a:rPr>
              <a:t>check(muac, expected_rows</a:t>
            </a:r>
            <a:r>
              <a:rPr>
                <a:solidFill>
                  <a:srgbClr val="666666"/>
                </a:solidFill>
                <a:latin typeface="Courier"/>
              </a:rPr>
              <a:t>=</a:t>
            </a:r>
            <a:r>
              <a:rPr>
                <a:solidFill>
                  <a:srgbClr val="40A070"/>
                </a:solidFill>
                <a:latin typeface="Courier"/>
              </a:rPr>
              <a:t>4218</a:t>
            </a: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Vérifier la lecture avant d’en faire quoi que ce soit</a:t>
            </a:r>
          </a:p>
        </p:txBody>
      </p:sp>
      <p:sp>
        <p:nvSpPr>
          <p:cNvPr id="3" name="Content Placeholder 2"/>
          <p:cNvSpPr>
            <a:spLocks noGrp="1"/>
          </p:cNvSpPr>
          <p:nvPr>
            <p:ph idx="1"/>
          </p:nvPr>
        </p:nvSpPr>
        <p:spPr/>
        <p:txBody>
          <a:bodyPr/>
          <a:lstStyle/>
          <a:p>
            <a:pPr lvl="0"/>
            <a:r>
              <a:rPr b="1"/>
              <a:t>la forme</a:t>
            </a:r>
            <a:r>
              <a:rPr/>
              <a:t> attrape le mauvais séparateur et un téléchargement tronqué.</a:t>
            </a:r>
          </a:p>
          <a:p>
            <a:pPr lvl="0"/>
            <a:r>
              <a:rPr b="1"/>
              <a:t>les types</a:t>
            </a:r>
            <a:r>
              <a:rPr/>
              <a:t> attrapent les zéros initiaux perdus, les séparateurs de milliers et une colonne numérique lue comme du…</a:t>
            </a:r>
          </a:p>
          <a:p>
            <a:pPr lvl="0"/>
            <a:r>
              <a:rPr b="1"/>
              <a:t>les manquants</a:t>
            </a:r>
            <a:r>
              <a:rPr/>
              <a:t> attrapent un mauvais encodage et une sentinelle non déclarée.</a:t>
            </a:r>
          </a:p>
          <a:p>
            <a:pPr lvl="0"/>
            <a:r>
              <a:rPr b="1"/>
              <a:t>la première ligne</a:t>
            </a:r>
            <a:r>
              <a:rPr/>
              <a:t> attrape un décalage d’en-tête — si elle ressemble à un en-tête, c’en était un.</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gros fichier — En Python</a:t>
            </a:r>
          </a:p>
        </p:txBody>
      </p:sp>
      <p:sp>
        <p:nvSpPr>
          <p:cNvPr id="3" name="Content Placeholder 2"/>
          <p:cNvSpPr>
            <a:spLocks noGrp="1"/>
          </p:cNvSpPr>
          <p:nvPr>
            <p:ph idx="1"/>
          </p:nvPr>
        </p:nvSpPr>
        <p:spPr/>
        <p:txBody>
          <a:bodyPr/>
          <a:lstStyle/>
          <a:p>
            <a:pPr lvl="0" indent="0">
              <a:buNone/>
            </a:pPr>
            <a:r>
              <a:rPr>
                <a:latin typeface="Courier"/>
              </a:rPr>
              <a:t>COLUMNS </a:t>
            </a:r>
            <a:r>
              <a:rPr>
                <a:solidFill>
                  <a:srgbClr val="666666"/>
                </a:solidFill>
                <a:latin typeface="Courier"/>
              </a:rPr>
              <a:t>=</a:t>
            </a:r>
            <a:r>
              <a:rPr>
                <a:latin typeface="Courier"/>
              </a:rPr>
              <a:t> [</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 </a:t>
            </a:r>
            <a:r>
              <a:rPr>
                <a:solidFill>
                  <a:srgbClr val="4070A0"/>
                </a:solidFill>
                <a:latin typeface="Courier"/>
              </a:rPr>
              <a:t>"present"</a:t>
            </a:r>
            <a:r>
              <a:rPr>
                <a:latin typeface="Courier"/>
              </a:rPr>
              <a:t>]</a:t>
            </a:r>
            <a:br/>
            <a:r>
              <a:rPr>
                <a:latin typeface="Courier"/>
              </a:rPr>
              <a:t>attendance </a:t>
            </a:r>
            <a:r>
              <a:rPr>
                <a:solidFill>
                  <a:srgbClr val="666666"/>
                </a:solidFill>
                <a:latin typeface="Courier"/>
              </a:rPr>
              <a:t>=</a:t>
            </a:r>
            <a:r>
              <a:rPr>
                <a:latin typeface="Courier"/>
              </a:rPr>
              <a:t> pd.read_csv(path, usecols</a:t>
            </a:r>
            <a:r>
              <a:rPr>
                <a:solidFill>
                  <a:srgbClr val="666666"/>
                </a:solidFill>
                <a:latin typeface="Courier"/>
              </a:rPr>
              <a:t>=</a:t>
            </a:r>
            <a:r>
              <a:rPr>
                <a:latin typeface="Courier"/>
              </a:rPr>
              <a:t>COLUMNS, dtype</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"string"</a:t>
            </a:r>
            <a:r>
              <a:rPr>
                <a:latin typeface="Courier"/>
              </a:rPr>
              <a:t>})</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gros fichier — En Python</a:t>
            </a:r>
          </a:p>
        </p:txBody>
      </p:sp>
      <p:sp>
        <p:nvSpPr>
          <p:cNvPr id="3" name="Content Placeholder 2"/>
          <p:cNvSpPr>
            <a:spLocks noGrp="1"/>
          </p:cNvSpPr>
          <p:nvPr>
            <p:ph idx="1"/>
          </p:nvPr>
        </p:nvSpPr>
        <p:spPr/>
        <p:txBody>
          <a:bodyPr/>
          <a:lstStyle/>
          <a:p>
            <a:pPr lvl="0" indent="0">
              <a:buNone/>
            </a:pPr>
            <a:r>
              <a:rPr>
                <a:latin typeface="Courier"/>
              </a:rPr>
              <a:t>totals </a:t>
            </a:r>
            <a:r>
              <a:rPr>
                <a:solidFill>
                  <a:srgbClr val="666666"/>
                </a:solidFill>
                <a:latin typeface="Courier"/>
              </a:rPr>
              <a:t>=</a:t>
            </a:r>
            <a:r>
              <a:rPr>
                <a:latin typeface="Courier"/>
              </a:rPr>
              <a:t> []</a:t>
            </a:r>
            <a:br/>
            <a:r>
              <a:rPr b="1">
                <a:solidFill>
                  <a:srgbClr val="007020"/>
                </a:solidFill>
                <a:latin typeface="Courier"/>
              </a:rPr>
              <a:t>for</a:t>
            </a:r>
            <a:r>
              <a:rPr>
                <a:latin typeface="Courier"/>
              </a:rPr>
              <a:t> chunk </a:t>
            </a:r>
            <a:r>
              <a:rPr b="1">
                <a:solidFill>
                  <a:srgbClr val="007020"/>
                </a:solidFill>
                <a:latin typeface="Courier"/>
              </a:rPr>
              <a:t>in</a:t>
            </a:r>
            <a:r>
              <a:rPr>
                <a:latin typeface="Courier"/>
              </a:rPr>
              <a:t> pd.read_csv(path, chunksize</a:t>
            </a:r>
            <a:r>
              <a:rPr>
                <a:solidFill>
                  <a:srgbClr val="666666"/>
                </a:solidFill>
                <a:latin typeface="Courier"/>
              </a:rPr>
              <a:t>=</a:t>
            </a:r>
            <a:r>
              <a:rPr>
                <a:solidFill>
                  <a:srgbClr val="40A070"/>
                </a:solidFill>
                <a:latin typeface="Courier"/>
              </a:rPr>
              <a:t>100_000</a:t>
            </a:r>
            <a:r>
              <a:rPr>
                <a:latin typeface="Courier"/>
              </a:rPr>
              <a:t>, dtype</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"string"</a:t>
            </a:r>
            <a:r>
              <a:rPr>
                <a:latin typeface="Courier"/>
              </a:rPr>
              <a:t>}):</a:t>
            </a:r>
            <a:br/>
            <a:r>
              <a:rPr>
                <a:latin typeface="Courier"/>
              </a:rPr>
              <a:t>    totals.append(chunk.groupby(</a:t>
            </a:r>
            <a:r>
              <a:rPr>
                <a:solidFill>
                  <a:srgbClr val="4070A0"/>
                </a:solidFill>
                <a:latin typeface="Courier"/>
              </a:rPr>
              <a:t>"student_id"</a:t>
            </a:r>
            <a:r>
              <a:rPr>
                <a:latin typeface="Courier"/>
              </a:rPr>
              <a:t>)[</a:t>
            </a:r>
            <a:r>
              <a:rPr>
                <a:solidFill>
                  <a:srgbClr val="4070A0"/>
                </a:solidFill>
                <a:latin typeface="Courier"/>
              </a:rPr>
              <a:t>"present"</a:t>
            </a:r>
            <a:r>
              <a:rPr>
                <a:latin typeface="Courier"/>
              </a:rPr>
              <a:t>].</a:t>
            </a:r>
            <a:r>
              <a:rPr>
                <a:solidFill>
                  <a:srgbClr val="008000"/>
                </a:solidFill>
                <a:latin typeface="Courier"/>
              </a:rPr>
              <a:t>sum</a:t>
            </a:r>
            <a:r>
              <a:rPr>
                <a:latin typeface="Courier"/>
              </a:rPr>
              <a:t>())</a:t>
            </a:r>
            <a:br/>
            <a:br/>
            <a:r>
              <a:rPr>
                <a:latin typeface="Courier"/>
              </a:rPr>
              <a:t>per_student </a:t>
            </a:r>
            <a:r>
              <a:rPr>
                <a:solidFill>
                  <a:srgbClr val="666666"/>
                </a:solidFill>
                <a:latin typeface="Courier"/>
              </a:rPr>
              <a:t>=</a:t>
            </a:r>
            <a:r>
              <a:rPr>
                <a:latin typeface="Courier"/>
              </a:rPr>
              <a:t> pd.concat(totals).groupby(level</a:t>
            </a:r>
            <a:r>
              <a:rPr>
                <a:solidFill>
                  <a:srgbClr val="666666"/>
                </a:solidFill>
                <a:latin typeface="Courier"/>
              </a:rPr>
              <a:t>=</a:t>
            </a:r>
            <a:r>
              <a:rPr>
                <a:solidFill>
                  <a:srgbClr val="40A070"/>
                </a:solidFill>
                <a:latin typeface="Courier"/>
              </a:rPr>
              <a:t>0</a:t>
            </a:r>
            <a:r>
              <a:rPr>
                <a:latin typeface="Courier"/>
              </a:rPr>
              <a:t>).</a:t>
            </a:r>
            <a:r>
              <a:rPr>
                <a:solidFill>
                  <a:srgbClr val="008000"/>
                </a:solidFill>
                <a:latin typeface="Courier"/>
              </a:rPr>
              <a:t>sum</a:t>
            </a:r>
            <a:r>
              <a:rPr>
                <a:latin typeface="Courier"/>
              </a:rPr>
              <a: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 fichier est en mémoire, forme et types intacts.</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https://data-analysis.cassion.dev/fr/cours/python-for-programme-data/python-03-reading-exports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CSV, Excel et largeur fixe, lus sans dommage</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Encodages, séparateurs, classeurs multi-feuilles, lignes d’en-tête fusionnées et spécifications de colonnes — les pièges propres à chaque format, qui corrompent un fichier avant même que vous n’ayez regardé une seule valeur.</vt:lpwstr>
  </property>
</Properties>
</file>