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notesMaster" Target="notesMasters/notesMaster1.xml" /><Relationship Id="rId31" Type="http://schemas.openxmlformats.org/officeDocument/2006/relationships/viewProps" Target="viewProps.xml" /><Relationship Id="rId3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3" Type="http://schemas.openxmlformats.org/officeDocument/2006/relationships/tableStyles" Target="tableStyles.xml" /><Relationship Id="rId32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?>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?>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?>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?>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?>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Missing-value sentinels, categorical vocabularies, booleans recorded five ways, and Stata value labels — turning what the form recorded into what pandas can compute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Paper forms and the systems built to mirror them do not have a blank. They have a code. </a:t>
            </a:r>
            <a:r>
              <a:rPr>
                <a:latin typeface="Courier"/>
              </a:rPr>
              <a:t>99</a:t>
            </a:r>
            <a:r>
              <a:rPr/>
              <a:t> means “not answered”, </a:t>
            </a:r>
            <a:r>
              <a:rPr>
                <a:latin typeface="Courier"/>
              </a:rPr>
              <a:t>88</a:t>
            </a:r>
            <a:r>
              <a:rPr/>
              <a:t> means “not applicable”, </a:t>
            </a:r>
            <a:r>
              <a:rPr>
                <a:latin typeface="Courier"/>
              </a:rPr>
              <a:t>-99</a:t>
            </a:r>
            <a:r>
              <a:rPr/>
              <a:t> means “not measured”, and </a:t>
            </a:r>
            <a:r>
              <a:rPr>
                <a:latin typeface="Courier"/>
              </a:rPr>
              <a:t>999</a:t>
            </a:r>
            <a:r>
              <a:rPr/>
              <a:t> means someone needed a third one. None of them are values. All of them are numbers as far as pandas is concerned.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result is wrong and, worse, </a:t>
            </a:r>
            <a:r>
              <a:rPr i="1"/>
              <a:t>plausible</a:t>
            </a:r>
            <a:r>
              <a:rPr/>
              <a:t>. Nothing about it looks like an error, and a MUAC mean is not a figure most readers can sanity-check by eye. A </a:t>
            </a:r>
            <a:r>
              <a:rPr>
                <a:latin typeface="Courier"/>
              </a:rPr>
              <a:t>99</a:t>
            </a:r>
            <a:r>
              <a:rPr/>
              <a:t> in an age column is even quieter — it is a possible 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Scope the sentinel to the column. </a:t>
            </a:r>
            <a:r>
              <a:rPr>
                <a:latin typeface="Courier"/>
              </a:rPr>
              <a:t>na_values=["-99"]</a:t>
            </a:r>
            <a:r>
              <a:rPr/>
              <a:t> without a dictionary applies it to every column in the file, which is right until a column legitimately holds </a:t>
            </a:r>
            <a:r>
              <a:rPr>
                <a:latin typeface="Courier"/>
              </a:rPr>
              <a:t>-99</a:t>
            </a:r>
            <a:r>
              <a:rPr/>
              <a:t>. Sentinels come from the form’s codebook. Write them down where the code can see them: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sentinel you did not know about is invisible. This is worth one direct check per numeric column before trusting it: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Values clustered at the extremes — </a:t>
            </a:r>
            <a:r>
              <a:rPr>
                <a:latin typeface="Courier"/>
              </a:rPr>
              <a:t>98, 99</a:t>
            </a:r>
            <a:r>
              <a:rPr/>
              <a:t> at the top of an age column, </a:t>
            </a:r>
            <a:r>
              <a:rPr>
                <a:latin typeface="Courier"/>
              </a:rPr>
              <a:t>-1</a:t>
            </a:r>
            <a:r>
              <a:rPr/>
              <a:t> at the bottom — are sentinels, not observations. A histogram with a spike at exactly 99 is the same signal.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outcome</a:t>
            </a:r>
            <a:r>
              <a:rPr/>
              <a:t> in the MUAC register takes four values and </a:t>
            </a:r>
            <a:r>
              <a:rPr>
                <a:latin typeface="Courier"/>
              </a:rPr>
              <a:t>sex</a:t>
            </a:r>
            <a:r>
              <a:rPr/>
              <a:t> takes two. Declaring the vocabulary buys you an error when something outside it appears.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Count the missing immediately after converting. This is the trap: a value outside the declared categories becomes </a:t>
            </a:r>
            <a:r>
              <a:rPr>
                <a:latin typeface="Courier"/>
              </a:rPr>
              <a:t>NaN</a:t>
            </a:r>
            <a:r>
              <a:rPr/>
              <a:t> rather than raising. A jump from zero to nine means nine rows carried a value you did not know about, and you want to see that now rather than discover it as a gap in a table three steps later. To see what they were, compare before and after: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Some vocabularies have an order, and declaring it makes comparison work: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Without </a:t>
            </a:r>
            <a:r>
              <a:rPr>
                <a:latin typeface="Courier"/>
              </a:rPr>
              <a:t>ordered=True</a:t>
            </a:r>
            <a:r>
              <a:rPr/>
              <a:t> that comparison raises. With it, the JMP ladder sorts and plots in the right order rather than alphabetically, which is the difference between a readable chart and one that puts “basic” between “unimproved” and “limited”.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</a:t>
            </a:r>
            <a:r>
              <a:rPr>
                <a:latin typeface="Courier"/>
              </a:rPr>
              <a:t>oedema</a:t>
            </a:r>
            <a:r>
              <a:rPr/>
              <a:t> column is the standard example. Two communes recorded </a:t>
            </a:r>
            <a:r>
              <a:rPr>
                <a:latin typeface="Courier"/>
              </a:rPr>
              <a:t>Y</a:t>
            </a:r>
            <a:r>
              <a:rPr/>
              <a:t> and </a:t>
            </a:r>
            <a:r>
              <a:rPr>
                <a:latin typeface="Courier"/>
              </a:rPr>
              <a:t>N</a:t>
            </a:r>
            <a:r>
              <a:rPr/>
              <a:t> in the first quarter; the rest recorded </a:t>
            </a:r>
            <a:r>
              <a:rPr>
                <a:latin typeface="Courier"/>
              </a:rPr>
              <a:t>true</a:t>
            </a:r>
            <a:r>
              <a:rPr/>
              <a:t> and </a:t>
            </a:r>
            <a:r>
              <a:rPr>
                <a:latin typeface="Courier"/>
              </a:rPr>
              <a:t>false</a:t>
            </a:r>
            <a:r>
              <a:rPr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Never cast such a column directly: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Map it explicitly, with an allow-list: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An allow-list rather than a heuristic, for the reason that makes this lesson worth a session: anything outside it stays missing and gets counted, rather than being guessed at. A value the map does not cover is a question for whoever entered it. Use pandas’ nullable boolean when a genuine “not recorded” exists: </a:t>
            </a:r>
            <a:r>
              <a:rPr>
                <a:latin typeface="Courier"/>
              </a:rPr>
              <a:t>bool</a:t>
            </a:r>
            <a:r>
              <a:rPr/>
              <a:t> cannot hold missing; </a:t>
            </a:r>
            <a:r>
              <a:rPr>
                <a:latin typeface="Courier"/>
              </a:rPr>
              <a:t>boolean</a:t>
            </a:r>
            <a:r>
              <a:rPr/>
              <a:t> can. In this register 44 records have no oedema assessment at all, and collapsing those to </a:t>
            </a:r>
            <a:r>
              <a:rPr>
                <a:latin typeface="Courier"/>
              </a:rPr>
              <a:t>False</a:t>
            </a:r>
            <a:r>
              <a:rPr/>
              <a:t> would silently assert that 44 children were checked and found clear.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Free-text-ish columns arrive with case, spacing and spelling variation. The WASH survey has a district written four ways.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Ungrouped, that splits the district into four fragments, none of which looks alarming.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Normalise before the first </a:t>
            </a:r>
            <a:r>
              <a:rPr>
                <a:latin typeface="Courier"/>
              </a:rPr>
              <a:t>groupby</a:t>
            </a:r>
            <a:r>
              <a:rPr/>
              <a:t>, not after you notice the totals do not add up. And normalise into a canonical form you choose, rather than picking whichever spelling was most common — the most common spelling can change with the next export. Where the variation is not mechanical — </a:t>
            </a:r>
            <a:r>
              <a:rPr>
                <a:latin typeface="Courier"/>
              </a:rPr>
              <a:t>Gonaives</a:t>
            </a:r>
            <a:r>
              <a:rPr/>
              <a:t> versus </a:t>
            </a:r>
            <a:r>
              <a:rPr>
                <a:latin typeface="Courier"/>
              </a:rPr>
              <a:t>Gonaïves</a:t>
            </a:r>
            <a:r>
              <a:rPr/>
              <a:t>, </a:t>
            </a:r>
            <a:r>
              <a:rPr>
                <a:latin typeface="Courier"/>
              </a:rPr>
              <a:t>St-Marc</a:t>
            </a:r>
            <a:r>
              <a:rPr/>
              <a:t> versus </a:t>
            </a:r>
            <a:r>
              <a:rPr>
                <a:latin typeface="Courier"/>
              </a:rPr>
              <a:t>Saint-Marc</a:t>
            </a:r>
            <a:r>
              <a:rPr/>
              <a:t> — a mapping table is the honest answer: Keep that table in the code, not in your head. It is a documented decision that someone will need to check.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</a:t>
            </a:r>
            <a:r>
              <a:rPr>
                <a:latin typeface="Courier"/>
              </a:rPr>
              <a:t>.dta</a:t>
            </a:r>
            <a:r>
              <a:rPr/>
              <a:t> from a survey firm holds both the code and its meaning: </a:t>
            </a:r>
            <a:r>
              <a:rPr>
                <a:latin typeface="Courier"/>
              </a:rPr>
              <a:t>1 = Yes</a:t>
            </a:r>
            <a:r>
              <a:rPr/>
              <a:t>, </a:t>
            </a:r>
            <a:r>
              <a:rPr>
                <a:latin typeface="Courier"/>
              </a:rPr>
              <a:t>2 = No</a:t>
            </a:r>
            <a:r>
              <a:rPr/>
              <a:t>, </a:t>
            </a:r>
            <a:r>
              <a:rPr>
                <a:latin typeface="Courier"/>
              </a:rPr>
              <a:t>9 = Don't know</a:t>
            </a:r>
            <a:r>
              <a:rPr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pandas gives you one or the other. To keep both — which is what you want, because the code is what the codebook documents and the label is what a reader needs — read the metadata separately: R’s </a:t>
            </a:r>
            <a:r>
              <a:rPr>
                <a:latin typeface="Courier"/>
              </a:rPr>
              <a:t>haven</a:t>
            </a:r>
            <a:r>
              <a:rPr/>
              <a:t> preserves labels more completely than pandas does. If you are handed a </a:t>
            </a:r>
            <a:r>
              <a:rPr>
                <a:latin typeface="Courier"/>
              </a:rPr>
              <a:t>.dta</a:t>
            </a:r>
            <a:r>
              <a:rPr/>
              <a:t> from a survey firm and the labels matter, reading it in R and writing a CSV plus a codebook is a legitimate step — and this is the one place in this course where the answer is “use the other language”.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Everything above belongs in one function the notebook and the scripts share: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One function, one place to fix when the next export introduces a fifth way of writing “no”.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table is in memory and every column means what it says. The next unit works it: selecting and filtering without the warning nobody reads, then grouping to the numerator and denominator an indicator actually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26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9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0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1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2.xm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python-for-programme-data/python-04-codes-and-sentinels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Codes, sentinels and the 99 that becomes a mean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Missing-value sentinels, categorical vocabularies, booleans recorded five ways, and Stata value labels — turning what the form recorded into what pandas can compute on.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4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 number that means “no answer”</a:t>
            </a:r>
          </a:p>
          <a:p>
            <a:pPr lvl="0"/>
            <a:r>
              <a:rPr/>
              <a:t>Categorical vocabularies</a:t>
            </a:r>
          </a:p>
          <a:p>
            <a:pPr lvl="0"/>
            <a:r>
              <a:rPr/>
              <a:t>Booleans recorded five ways</a:t>
            </a:r>
          </a:p>
          <a:p>
            <a:pPr lvl="0"/>
            <a:r>
              <a:rPr/>
              <a:t>Text that should be one value</a:t>
            </a:r>
          </a:p>
          <a:p>
            <a:pPr lvl="0"/>
            <a:r>
              <a:rPr/>
              <a:t>Stata and SPSS carry their labels with them</a:t>
            </a:r>
          </a:p>
          <a:p>
            <a:pPr lvl="0"/>
            <a:r>
              <a:rPr/>
              <a:t>The read function, assembled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number that means “no answer”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muac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pd.read_csv(RAW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"muac-screening-artibonite-2024.v1.csv"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(muac[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].mean())        </a:t>
            </a:r>
            <a:r>
              <a:rPr i="1">
                <a:solidFill>
                  <a:srgbClr val="60A0B0"/>
                </a:solidFill>
                <a:latin typeface="Courier"/>
              </a:rPr>
              <a:t># several millimetres below the truth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number that means “no answer”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Declare sentinels at read time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number that means “no answer”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muac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br/>
            <a:r>
              <a:rPr>
                <a:latin typeface="Courier"/>
              </a:rPr>
              <a:t>    RAW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"muac-screening-artibonite-2024.v1.csv"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dtype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{</a:t>
            </a:r>
            <a:r>
              <a:rPr>
                <a:solidFill>
                  <a:srgbClr val="4070A0"/>
                </a:solidFill>
                <a:latin typeface="Courier"/>
              </a:rPr>
              <a:t>"child_id"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},</a:t>
            </a:r>
            <a:br/>
            <a:r>
              <a:rPr>
                <a:latin typeface="Courier"/>
              </a:rPr>
              <a:t>    na_values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{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: [</a:t>
            </a:r>
            <a:r>
              <a:rPr>
                <a:solidFill>
                  <a:srgbClr val="4070A0"/>
                </a:solidFill>
                <a:latin typeface="Courier"/>
              </a:rPr>
              <a:t>"-99"</a:t>
            </a:r>
            <a:r>
              <a:rPr>
                <a:latin typeface="Courier"/>
              </a:rPr>
              <a:t>]},</a:t>
            </a:r>
            <a:br/>
            <a:r>
              <a:rPr>
                <a:latin typeface="Courier"/>
              </a:rPr>
              <a:t>)</a:t>
            </a:r>
            <a:br/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(muac[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].mean())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(muac[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].isna().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())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number that means “no answer”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Scope the sentinel to the column — </a:t>
            </a:r>
            <a:r>
              <a:rPr>
                <a:latin typeface="Courier"/>
              </a:rPr>
              <a:t>na_values=["-99"]</a:t>
            </a:r>
            <a:r>
              <a:rPr/>
              <a:t> without a dictionary applies it to every column in the file,…</a:t>
            </a:r>
          </a:p>
          <a:p>
            <a:pPr lvl="0"/>
            <a:r>
              <a:rPr/>
              <a:t>The sentinel list is documentation, not folklore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number that means “no answer”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SENTINELS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{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: [</a:t>
            </a:r>
            <a:r>
              <a:rPr>
                <a:solidFill>
                  <a:srgbClr val="4070A0"/>
                </a:solidFill>
                <a:latin typeface="Courier"/>
              </a:rPr>
              <a:t>"-99"</a:t>
            </a:r>
            <a:r>
              <a:rPr>
                <a:latin typeface="Courier"/>
              </a:rPr>
              <a:t>],           </a:t>
            </a:r>
            <a:r>
              <a:rPr i="1">
                <a:solidFill>
                  <a:srgbClr val="60A0B0"/>
                </a:solidFill>
                <a:latin typeface="Courier"/>
              </a:rPr>
              <a:t># not measured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"age_months"</a:t>
            </a:r>
            <a:r>
              <a:rPr>
                <a:latin typeface="Courier"/>
              </a:rPr>
              <a:t>: [</a:t>
            </a:r>
            <a:r>
              <a:rPr>
                <a:solidFill>
                  <a:srgbClr val="4070A0"/>
                </a:solidFill>
                <a:latin typeface="Courier"/>
              </a:rPr>
              <a:t>"99"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"-1"</a:t>
            </a:r>
            <a:r>
              <a:rPr>
                <a:latin typeface="Courier"/>
              </a:rPr>
              <a:t>],   </a:t>
            </a:r>
            <a:r>
              <a:rPr i="1">
                <a:solidFill>
                  <a:srgbClr val="60A0B0"/>
                </a:solidFill>
                <a:latin typeface="Courier"/>
              </a:rPr>
              <a:t># not answered / not applicable</a:t>
            </a:r>
            <a:br/>
            <a:r>
              <a:rPr>
                <a:latin typeface="Courier"/>
              </a:rPr>
              <a:t>}</a:t>
            </a:r>
            <a:br/>
            <a:br/>
            <a:r>
              <a:rPr>
                <a:latin typeface="Courier"/>
              </a:rPr>
              <a:t>muac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pd.read_csv(path, na_values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SENTINELS)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number that means “no answer”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column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"age_months"</a:t>
            </a:r>
            <a:r>
              <a:rPr>
                <a:latin typeface="Courier"/>
              </a:rPr>
              <a:t>]: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(column, </a:t>
            </a:r>
            <a:r>
              <a:rPr>
                <a:solidFill>
                  <a:srgbClr val="008000"/>
                </a:solidFill>
                <a:latin typeface="Courier"/>
              </a:rPr>
              <a:t>sorted</a:t>
            </a:r>
            <a:r>
              <a:rPr>
                <a:latin typeface="Courier"/>
              </a:rPr>
              <a:t>(muac[column].dropna().unique())[: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008000"/>
                </a:solidFill>
                <a:latin typeface="Courier"/>
              </a:rPr>
              <a:t>sorted</a:t>
            </a:r>
            <a:r>
              <a:rPr>
                <a:latin typeface="Courier"/>
              </a:rPr>
              <a:t>(muac[column].dropna().unique())[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:])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number that means “no answer”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/>
              <a:t>Declaring a sentinel is not deciding what to do about the missing value. That decision — drop, impute, report separately — belongs to the analysis, and it has to be written down. Here you are only stopping a code from pretending to be a measurement.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Categorical vocabularies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OUTCOMES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pd.CategoricalDtype(</a:t>
            </a:r>
            <a:br/>
            <a:r>
              <a:rPr>
                <a:latin typeface="Courier"/>
              </a:rPr>
              <a:t>    [</a:t>
            </a:r>
            <a:r>
              <a:rPr>
                <a:solidFill>
                  <a:srgbClr val="4070A0"/>
                </a:solidFill>
                <a:latin typeface="Courier"/>
              </a:rPr>
              <a:t>"no-action"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"referred-tsfp"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"referred-otp"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"referred-sc"</a:t>
            </a:r>
            <a:r>
              <a:rPr>
                <a:latin typeface="Courier"/>
              </a:rPr>
              <a:t>], ordered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br/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muac[</a:t>
            </a:r>
            <a:r>
              <a:rPr>
                <a:solidFill>
                  <a:srgbClr val="4070A0"/>
                </a:solidFill>
                <a:latin typeface="Courier"/>
              </a:rPr>
              <a:t>"outcome"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muac[</a:t>
            </a:r>
            <a:r>
              <a:rPr>
                <a:solidFill>
                  <a:srgbClr val="4070A0"/>
                </a:solidFill>
                <a:latin typeface="Courier"/>
              </a:rPr>
              <a:t>"outcome"</a:t>
            </a:r>
            <a:r>
              <a:rPr>
                <a:latin typeface="Courier"/>
              </a:rPr>
              <a:t>].astype(OUTCOMES)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(muac[</a:t>
            </a:r>
            <a:r>
              <a:rPr>
                <a:solidFill>
                  <a:srgbClr val="4070A0"/>
                </a:solidFill>
                <a:latin typeface="Courier"/>
              </a:rPr>
              <a:t>"outcome"</a:t>
            </a:r>
            <a:r>
              <a:rPr>
                <a:latin typeface="Courier"/>
              </a:rPr>
              <a:t>].isna().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())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Categorical vocabularies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Count the missing immediately after converting — This is the trap: a value outside the declared categories becomes…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Categorical vocabularies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raw_values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set</a:t>
            </a:r>
            <a:r>
              <a:rPr>
                <a:latin typeface="Courier"/>
              </a:rPr>
              <a:t>(muac_raw[</a:t>
            </a:r>
            <a:r>
              <a:rPr>
                <a:solidFill>
                  <a:srgbClr val="4070A0"/>
                </a:solidFill>
                <a:latin typeface="Courier"/>
              </a:rPr>
              <a:t>"outcome"</a:t>
            </a:r>
            <a:r>
              <a:rPr>
                <a:latin typeface="Courier"/>
              </a:rPr>
              <a:t>].dropna().unique())</a:t>
            </a:r>
            <a:br/>
            <a:r>
              <a:rPr>
                <a:latin typeface="Courier"/>
              </a:rPr>
              <a:t>declared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set</a:t>
            </a:r>
            <a:r>
              <a:rPr>
                <a:latin typeface="Courier"/>
              </a:rPr>
              <a:t>(OUTCOMES.categories)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"unexpected:"</a:t>
            </a:r>
            <a:r>
              <a:rPr>
                <a:latin typeface="Courier"/>
              </a:rPr>
              <a:t>, raw_values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declared)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Categorical vocabularies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Ordered categories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Categorical vocabularies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LADDER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pd.CategoricalDtype(</a:t>
            </a:r>
            <a:br/>
            <a:r>
              <a:rPr>
                <a:latin typeface="Courier"/>
              </a:rPr>
              <a:t>    [</a:t>
            </a:r>
            <a:r>
              <a:rPr>
                <a:solidFill>
                  <a:srgbClr val="4070A0"/>
                </a:solidFill>
                <a:latin typeface="Courier"/>
              </a:rPr>
              <a:t>"surface-water"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"unimproved"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"limited"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"basic"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"safely-managed"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    ordered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wash[</a:t>
            </a:r>
            <a:r>
              <a:rPr>
                <a:solidFill>
                  <a:srgbClr val="4070A0"/>
                </a:solidFill>
                <a:latin typeface="Courier"/>
              </a:rPr>
              <a:t>"service"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wash[</a:t>
            </a:r>
            <a:r>
              <a:rPr>
                <a:solidFill>
                  <a:srgbClr val="4070A0"/>
                </a:solidFill>
                <a:latin typeface="Courier"/>
              </a:rPr>
              <a:t>"service"</a:t>
            </a:r>
            <a:r>
              <a:rPr>
                <a:latin typeface="Courier"/>
              </a:rPr>
              <a:t>].astype(LADDER)</a:t>
            </a:r>
            <a:br/>
            <a:r>
              <a:rPr>
                <a:latin typeface="Courier"/>
              </a:rPr>
              <a:t>at_least_basic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wash[</a:t>
            </a:r>
            <a:r>
              <a:rPr>
                <a:solidFill>
                  <a:srgbClr val="4070A0"/>
                </a:solidFill>
                <a:latin typeface="Courier"/>
              </a:rPr>
              <a:t>"service"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&gt;=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"basic"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Booleans recorded five ways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(muac[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].value_counts(dropna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Booleans recorded five ways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Wrong in a way that is hard to see: every non-empty string is truthy,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 so "false" becomes True.</a:t>
            </a:r>
            <a:br/>
            <a:r>
              <a:rPr>
                <a:latin typeface="Courier"/>
              </a:rPr>
              <a:t>muac[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muac[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].astype(</a:t>
            </a:r>
            <a:r>
              <a:rPr>
                <a:solidFill>
                  <a:srgbClr val="008000"/>
                </a:solidFill>
                <a:latin typeface="Courier"/>
              </a:rPr>
              <a:t>bool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Booleans recorded five ways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BOOLEANS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{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"Y"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"y"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"yes"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"1"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"false"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"FALSE"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"no"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"0"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}</a:t>
            </a:r>
            <a:br/>
            <a:br/>
            <a:r>
              <a:rPr>
                <a:latin typeface="Courier"/>
              </a:rPr>
              <a:t>muac[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muac[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].astype(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.strip().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.lower()</a:t>
            </a:r>
            <a:br/>
            <a:r>
              <a:rPr>
                <a:latin typeface="Courier"/>
              </a:rPr>
              <a:t>    .</a:t>
            </a:r>
            <a:r>
              <a:rPr>
                <a:solidFill>
                  <a:srgbClr val="008000"/>
                </a:solidFill>
                <a:latin typeface="Courier"/>
              </a:rPr>
              <a:t>map</a:t>
            </a:r>
            <a:r>
              <a:rPr>
                <a:latin typeface="Courier"/>
              </a:rPr>
              <a:t>({k.lower(): v </a:t>
            </a:r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k, v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BOOLEANS.items()})</a:t>
            </a:r>
            <a:br/>
            <a:r>
              <a:rPr>
                <a:latin typeface="Courier"/>
              </a:rPr>
              <a:t>)</a:t>
            </a:r>
            <a:br/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(muac[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].isna().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())    </a:t>
            </a:r>
            <a:r>
              <a:rPr i="1">
                <a:solidFill>
                  <a:srgbClr val="60A0B0"/>
                </a:solidFill>
                <a:latin typeface="Courier"/>
              </a:rPr>
              <a:t># anything the map did not cover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Booleans recorded five ways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muac[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muac[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].astype(</a:t>
            </a:r>
            <a:r>
              <a:rPr>
                <a:solidFill>
                  <a:srgbClr val="4070A0"/>
                </a:solidFill>
                <a:latin typeface="Courier"/>
              </a:rPr>
              <a:t>"boolean"</a:t>
            </a:r>
            <a:r>
              <a:rPr>
                <a:latin typeface="Courier"/>
              </a:rPr>
              <a:t>)     </a:t>
            </a:r>
            <a:r>
              <a:rPr i="1">
                <a:solidFill>
                  <a:srgbClr val="60A0B0"/>
                </a:solidFill>
                <a:latin typeface="Courier"/>
              </a:rPr>
              <a:t># True / False / &lt;NA&gt;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Text that should be one value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(wash[</a:t>
            </a:r>
            <a:r>
              <a:rPr>
                <a:solidFill>
                  <a:srgbClr val="4070A0"/>
                </a:solidFill>
                <a:latin typeface="Courier"/>
              </a:rPr>
              <a:t>"district"</a:t>
            </a:r>
            <a:r>
              <a:rPr>
                <a:latin typeface="Courier"/>
              </a:rPr>
              <a:t>].value_counts())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 Nord-Ouest    727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 NORD-OUEST     33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 Nord Ouest     22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 nord-ouest     20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Text that should be one value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wash[</a:t>
            </a:r>
            <a:r>
              <a:rPr>
                <a:solidFill>
                  <a:srgbClr val="4070A0"/>
                </a:solidFill>
                <a:latin typeface="Courier"/>
              </a:rPr>
              <a:t>"district"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wash[</a:t>
            </a:r>
            <a:r>
              <a:rPr>
                <a:solidFill>
                  <a:srgbClr val="4070A0"/>
                </a:solidFill>
                <a:latin typeface="Courier"/>
              </a:rPr>
              <a:t>"district"</a:t>
            </a:r>
            <a:r>
              <a:rPr>
                <a:latin typeface="Courier"/>
              </a:rPr>
              <a:t>].astype(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.strip().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.lower()</a:t>
            </a:r>
            <a:br/>
            <a:r>
              <a:rPr>
                <a:latin typeface="Courier"/>
              </a:rPr>
              <a:t>    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.replace(</a:t>
            </a:r>
            <a:r>
              <a:rPr>
                <a:solidFill>
                  <a:srgbClr val="4070A0"/>
                </a:solidFill>
                <a:latin typeface="Courier"/>
              </a:rPr>
              <a:t>r"</a:t>
            </a:r>
            <a:r>
              <a:rPr>
                <a:solidFill>
                  <a:srgbClr val="40A070"/>
                </a:solidFill>
                <a:latin typeface="Courier"/>
              </a:rPr>
              <a:t>\s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solidFill>
                  <a:srgbClr val="4070A0"/>
                </a:solidFill>
                <a:latin typeface="Courier"/>
              </a:rPr>
              <a:t>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"-"</a:t>
            </a:r>
            <a:r>
              <a:rPr>
                <a:latin typeface="Courier"/>
              </a:rPr>
              <a:t>, regex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(wash[</a:t>
            </a:r>
            <a:r>
              <a:rPr>
                <a:solidFill>
                  <a:srgbClr val="4070A0"/>
                </a:solidFill>
                <a:latin typeface="Courier"/>
              </a:rPr>
              <a:t>"district"</a:t>
            </a:r>
            <a:r>
              <a:rPr>
                <a:latin typeface="Courier"/>
              </a:rPr>
              <a:t>].nunique())     </a:t>
            </a:r>
            <a:r>
              <a:rPr i="1">
                <a:solidFill>
                  <a:srgbClr val="60A0B0"/>
                </a:solidFill>
                <a:latin typeface="Courier"/>
              </a:rPr>
              <a:t># 3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Text that should be one value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CANONICAL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{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"gonaives"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"Gonaïves"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"st-marc"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"Saint-Marc"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"saint-marc"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"Saint-Marc"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}</a:t>
            </a:r>
            <a:br/>
            <a:r>
              <a:rPr>
                <a:latin typeface="Courier"/>
              </a:rPr>
              <a:t>wash[</a:t>
            </a:r>
            <a:r>
              <a:rPr>
                <a:solidFill>
                  <a:srgbClr val="4070A0"/>
                </a:solidFill>
                <a:latin typeface="Courier"/>
              </a:rPr>
              <a:t>"district"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wash[</a:t>
            </a:r>
            <a:r>
              <a:rPr>
                <a:solidFill>
                  <a:srgbClr val="4070A0"/>
                </a:solidFill>
                <a:latin typeface="Courier"/>
              </a:rPr>
              <a:t>"district"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map</a:t>
            </a:r>
            <a:r>
              <a:rPr>
                <a:latin typeface="Courier"/>
              </a:rPr>
              <a:t>(CANONICAL).fillna(wash[</a:t>
            </a:r>
            <a:r>
              <a:rPr>
                <a:solidFill>
                  <a:srgbClr val="4070A0"/>
                </a:solidFill>
                <a:latin typeface="Courier"/>
              </a:rPr>
              <a:t>"district"</a:t>
            </a:r>
            <a:r>
              <a:rPr>
                <a:latin typeface="Courier"/>
              </a:rPr>
              <a:t>])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Stata and SPSS carry their labels with them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survey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pd.read_stata(path)                        </a:t>
            </a:r>
            <a:r>
              <a:rPr i="1">
                <a:solidFill>
                  <a:srgbClr val="60A0B0"/>
                </a:solidFill>
                <a:latin typeface="Courier"/>
              </a:rPr>
              <a:t># values converted to labels</a:t>
            </a:r>
            <a:br/>
            <a:r>
              <a:rPr>
                <a:latin typeface="Courier"/>
              </a:rPr>
              <a:t>survey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pd.read_stata(path, convert_categoricals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   </a:t>
            </a:r>
            <a:r>
              <a:rPr i="1">
                <a:solidFill>
                  <a:srgbClr val="60A0B0"/>
                </a:solidFill>
                <a:latin typeface="Courier"/>
              </a:rPr>
              <a:t># raw codes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Stata and SPSS carry their labels with them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with</a:t>
            </a:r>
            <a:r>
              <a:rPr>
                <a:latin typeface="Courier"/>
              </a:rPr>
              <a:t> pd.io.stata.StataReader(path)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reader:</a:t>
            </a:r>
            <a:br/>
            <a:r>
              <a:rPr>
                <a:latin typeface="Courier"/>
              </a:rPr>
              <a:t>    labels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reader.value_labels()</a:t>
            </a:r>
            <a:br/>
            <a:r>
              <a:rPr>
                <a:latin typeface="Courier"/>
              </a:rPr>
              <a:t>    variables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reader.variable_labels()</a:t>
            </a:r>
            <a:br/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(variables[</a:t>
            </a:r>
            <a:r>
              <a:rPr>
                <a:solidFill>
                  <a:srgbClr val="4070A0"/>
                </a:solidFill>
                <a:latin typeface="Courier"/>
              </a:rPr>
              <a:t>"hh_size"</a:t>
            </a:r>
            <a:r>
              <a:rPr>
                <a:latin typeface="Courier"/>
              </a:rPr>
              <a:t>])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(labels.get(</a:t>
            </a:r>
            <a:r>
              <a:rPr>
                <a:solidFill>
                  <a:srgbClr val="4070A0"/>
                </a:solidFill>
                <a:latin typeface="Courier"/>
              </a:rPr>
              <a:t>"consent"</a:t>
            </a:r>
            <a:r>
              <a:rPr>
                <a:latin typeface="Courier"/>
              </a:rPr>
              <a:t>, {}))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read function, assembled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from</a:t>
            </a:r>
            <a:r>
              <a:rPr>
                <a:latin typeface="Courier"/>
              </a:rPr>
              <a:t> pathlib </a:t>
            </a: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Path</a:t>
            </a:r>
            <a:br/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SENTINELS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: [</a:t>
            </a:r>
            <a:r>
              <a:rPr>
                <a:solidFill>
                  <a:srgbClr val="4070A0"/>
                </a:solidFill>
                <a:latin typeface="Courier"/>
              </a:rPr>
              <a:t>"-99"</a:t>
            </a:r>
            <a:r>
              <a:rPr>
                <a:latin typeface="Courier"/>
              </a:rPr>
              <a:t>]}</a:t>
            </a:r>
            <a:br/>
            <a:r>
              <a:rPr>
                <a:latin typeface="Courier"/>
              </a:rPr>
              <a:t>OUTCOMES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pd.CategoricalDtype(</a:t>
            </a:r>
            <a:br/>
            <a:r>
              <a:rPr>
                <a:latin typeface="Courier"/>
              </a:rPr>
              <a:t>    [</a:t>
            </a:r>
            <a:r>
              <a:rPr>
                <a:solidFill>
                  <a:srgbClr val="4070A0"/>
                </a:solidFill>
                <a:latin typeface="Courier"/>
              </a:rPr>
              <a:t>"no-action"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"referred-tsfp"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"referred-otp"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"referred-sc"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BOOLEANS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"y"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"yes"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"1"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4070A0"/>
                </a:solidFill>
                <a:latin typeface="Courier"/>
              </a:rPr>
              <a:t>"false"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"no"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"0"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}</a:t>
            </a:r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read_register(path: Path) </a:t>
            </a:r>
            <a:r>
              <a:rPr>
                <a:solidFill>
                  <a:srgbClr val="666666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pd.DataFrame:</a:t>
            </a:r>
            <a:br/>
            <a:r>
              <a:rPr>
                <a:latin typeface="Courier"/>
              </a:rPr>
              <a:t>    muac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br/>
            <a:r>
              <a:rPr>
                <a:latin typeface="Courier"/>
              </a:rPr>
              <a:t>        path,</a:t>
            </a:r>
            <a:br/>
            <a:r>
              <a:rPr>
                <a:latin typeface="Courier"/>
              </a:rPr>
              <a:t>        dtype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{</a:t>
            </a:r>
            <a:r>
              <a:rPr>
                <a:solidFill>
                  <a:srgbClr val="4070A0"/>
                </a:solidFill>
                <a:latin typeface="Courier"/>
              </a:rPr>
              <a:t>"child_id"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"sex"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},</a:t>
            </a:r>
            <a:br/>
            <a:r>
              <a:rPr>
                <a:latin typeface="Courier"/>
              </a:rPr>
              <a:t>        na_values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SENTINELS,</a:t>
            </a:r>
            <a:br/>
            <a:r>
              <a:rPr>
                <a:latin typeface="Courier"/>
              </a:rPr>
              <a:t>    )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read function, assembled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    muac[</a:t>
            </a:r>
            <a:r>
              <a:rPr>
                <a:solidFill>
                  <a:srgbClr val="4070A0"/>
                </a:solidFill>
                <a:latin typeface="Courier"/>
              </a:rPr>
              <a:t>"screening_date"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pd.to_datetime(</a:t>
            </a:r>
            <a:br/>
            <a:r>
              <a:rPr>
                <a:latin typeface="Courier"/>
              </a:rPr>
              <a:t>        muac[</a:t>
            </a:r>
            <a:r>
              <a:rPr>
                <a:solidFill>
                  <a:srgbClr val="4070A0"/>
                </a:solidFill>
                <a:latin typeface="Courier"/>
              </a:rPr>
              <a:t>"screening_date"</a:t>
            </a:r>
            <a:r>
              <a:rPr>
                <a:latin typeface="Courier"/>
              </a:rPr>
              <a:t>], </a:t>
            </a:r>
            <a:r>
              <a:rPr>
                <a:solidFill>
                  <a:srgbClr val="008000"/>
                </a:solidFill>
                <a:latin typeface="Courier"/>
              </a:rPr>
              <a:t>format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"%Y-%m-%d"</a:t>
            </a:r>
            <a:r>
              <a:rPr>
                <a:latin typeface="Courier"/>
              </a:rPr>
              <a:t>, errors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"raise"</a:t>
            </a:r>
            <a:br/>
            <a:r>
              <a:rPr>
                <a:latin typeface="Courier"/>
              </a:rPr>
              <a:t>    )</a:t>
            </a:r>
            <a:br/>
            <a:r>
              <a:rPr>
                <a:latin typeface="Courier"/>
              </a:rPr>
              <a:t>    muac[</a:t>
            </a:r>
            <a:r>
              <a:rPr>
                <a:solidFill>
                  <a:srgbClr val="4070A0"/>
                </a:solidFill>
                <a:latin typeface="Courier"/>
              </a:rPr>
              <a:t>"outcome"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muac[</a:t>
            </a:r>
            <a:r>
              <a:rPr>
                <a:solidFill>
                  <a:srgbClr val="4070A0"/>
                </a:solidFill>
                <a:latin typeface="Courier"/>
              </a:rPr>
              <a:t>"outcome"</a:t>
            </a:r>
            <a:r>
              <a:rPr>
                <a:latin typeface="Courier"/>
              </a:rPr>
              <a:t>].astype(OUTCOMES)</a:t>
            </a:r>
            <a:br/>
            <a:r>
              <a:rPr>
                <a:latin typeface="Courier"/>
              </a:rPr>
              <a:t>    muac[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    muac[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].astype(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.strip().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.lower()</a:t>
            </a:r>
            <a:br/>
            <a:r>
              <a:rPr>
                <a:latin typeface="Courier"/>
              </a:rPr>
              <a:t>        .</a:t>
            </a:r>
            <a:r>
              <a:rPr>
                <a:solidFill>
                  <a:srgbClr val="008000"/>
                </a:solidFill>
                <a:latin typeface="Courier"/>
              </a:rPr>
              <a:t>map</a:t>
            </a:r>
            <a:r>
              <a:rPr>
                <a:latin typeface="Courier"/>
              </a:rPr>
              <a:t>(BOOLEANS).astype(</a:t>
            </a:r>
            <a:r>
              <a:rPr>
                <a:solidFill>
                  <a:srgbClr val="4070A0"/>
                </a:solidFill>
                <a:latin typeface="Courier"/>
              </a:rPr>
              <a:t>"boolean"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)</a:t>
            </a:r>
            <a:br/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assert</a:t>
            </a:r>
            <a:r>
              <a:rPr>
                <a:latin typeface="Courier"/>
              </a:rPr>
              <a:t> muac[</a:t>
            </a:r>
            <a:r>
              <a:rPr>
                <a:solidFill>
                  <a:srgbClr val="4070A0"/>
                </a:solidFill>
                <a:latin typeface="Courier"/>
              </a:rPr>
              <a:t>"child_id"</a:t>
            </a:r>
            <a:r>
              <a:rPr>
                <a:latin typeface="Courier"/>
              </a:rPr>
              <a:t>].notna().</a:t>
            </a:r>
            <a:r>
              <a:rPr>
                <a:solidFill>
                  <a:srgbClr val="008000"/>
                </a:solidFill>
                <a:latin typeface="Courier"/>
              </a:rPr>
              <a:t>all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4070A0"/>
                </a:solidFill>
                <a:latin typeface="Courier"/>
              </a:rPr>
              <a:t>"every row needs an identifier"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muac</a:t>
            </a:r>
          </a:p>
        </p:txBody>
      </p: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table is in memory and every column means what it says.</a:t>
            </a: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https://data-analysis.cassion.dev/courses/python-for-programme-data/python-04-codes-and-sentinels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Codes, sentinels and the 99 that becomes a mean</dc:title>
  <dc:creator>Pierre Robentz Cassion</dc:creator>
  <cp:keywords/>
  <dcterms:created xsi:type="dcterms:W3CDTF">2026-07-27T00:00:00Z</dcterms:created>
  <dcterms:modified xsi:type="dcterms:W3CDTF">2026-07-27T00:00:00Z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4 of 8</vt:lpwstr>
  </property>
  <property fmtid="{D5CDD505-2E9C-101B-9397-08002B2CF9AE}" pid="3" name="subtitle">
    <vt:lpwstr>Missing-value sentinels, categorical vocabularies, booleans recorded five ways, and Stata value labels — turning what the form recorded into what pandas can compute on.</vt:lpwstr>
  </property>
</Properties>
</file>