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Valeurs sentinelles, vocabulaires catégoriels, booléens saisis de cinq façons et étiquettes de valeurs Stata — transformer ce que le formulaire a enregistré en ce que pandas peut calculer.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formulaires papier et les systèmes bâtis à leur image n’ont pas de blanc. Ils ont un code. </a:t>
            </a:r>
            <a:r>
              <a:rPr>
                <a:latin typeface="Courier"/>
              </a:rPr>
              <a:t>99</a:t>
            </a:r>
            <a:r>
              <a:rPr/>
              <a:t> signifie « non répondu », </a:t>
            </a:r>
            <a:r>
              <a:rPr>
                <a:latin typeface="Courier"/>
              </a:rPr>
              <a:t>88</a:t>
            </a:r>
            <a:r>
              <a:rPr/>
              <a:t> « sans objet », </a:t>
            </a:r>
            <a:r>
              <a:rPr>
                <a:latin typeface="Courier"/>
              </a:rPr>
              <a:t>-99</a:t>
            </a:r>
            <a:r>
              <a:rPr/>
              <a:t> « non mesuré », et </a:t>
            </a:r>
            <a:r>
              <a:rPr>
                <a:latin typeface="Courier"/>
              </a:rPr>
              <a:t>999</a:t>
            </a:r>
            <a:r>
              <a:rPr/>
              <a:t> existe parce que quelqu’un en a eu besoin d’un troisième. Aucun n’est une valeur. Tous sont des nombres du point de vue de pandas.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résultat est faux et, pire, </a:t>
            </a:r>
            <a:r>
              <a:rPr i="1"/>
              <a:t>plausible</a:t>
            </a:r>
            <a:r>
              <a:rPr/>
              <a:t>. Rien n’y ressemble à une erreur, et une moyenne de PB n’est pas un chiffre que la plupart des lecteurs peuvent vérifier à l’œil. Un </a:t>
            </a:r>
            <a:r>
              <a:rPr>
                <a:latin typeface="Courier"/>
              </a:rPr>
              <a:t>99</a:t>
            </a:r>
            <a:r>
              <a:rPr/>
              <a:t> dans une colonne d’âge est encore plus discret — c’est un âge possible.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Restreignez la sentinelle à sa colonne. </a:t>
            </a:r>
            <a:r>
              <a:rPr>
                <a:latin typeface="Courier"/>
              </a:rPr>
              <a:t>na_values=["-99"]</a:t>
            </a:r>
            <a:r>
              <a:rPr/>
              <a:t> sans dictionnaire l’applique à toutes les colonnes du fichier, ce qui reste juste jusqu’à ce qu’une colonne porte légitimement </a:t>
            </a:r>
            <a:r>
              <a:rPr>
                <a:latin typeface="Courier"/>
              </a:rPr>
              <a:t>-99</a:t>
            </a:r>
            <a:r>
              <a:rPr/>
              <a:t>. Les sentinelles viennent du dictionnaire de codes du formulaire. Écrivez-les là où le code peut les voir :</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sentinelle que vous ignorez est invisible. Cela vaut un contrôle direct par colonne numérique avant de lui faire confiance :</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Des valeurs agglutinées aux extrêmes — </a:t>
            </a:r>
            <a:r>
              <a:rPr>
                <a:latin typeface="Courier"/>
              </a:rPr>
              <a:t>98, 99</a:t>
            </a:r>
            <a:r>
              <a:rPr/>
              <a:t> en haut d’une colonne d’âge, </a:t>
            </a:r>
            <a:r>
              <a:rPr>
                <a:latin typeface="Courier"/>
              </a:rPr>
              <a:t>-1</a:t>
            </a:r>
            <a:r>
              <a:rPr/>
              <a:t> en bas — sont des sentinelles, non des observations. Un histogramme avec un pic exactement sur 99 est le même signal.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outcome</a:t>
            </a:r>
            <a:r>
              <a:rPr/>
              <a:t> dans le registre PB prend quatre valeurs et </a:t>
            </a:r>
            <a:r>
              <a:rPr>
                <a:latin typeface="Courier"/>
              </a:rPr>
              <a:t>sex</a:t>
            </a:r>
            <a:r>
              <a:rPr/>
              <a:t> en prend deux. Déclarer le vocabulaire vous vaut une alerte dès qu’autre chose apparaît.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Comptez les manquants immédiatement après la conversion. C’est là le piège : une valeur hors des catégories déclarées devient </a:t>
            </a:r>
            <a:r>
              <a:rPr>
                <a:latin typeface="Courier"/>
              </a:rPr>
              <a:t>NaN</a:t>
            </a:r>
            <a:r>
              <a:rPr/>
              <a:t> au lieu de lever une erreur. Un passage de zéro à neuf signifie que neuf lignes portaient une valeur que vous ignoriez, et vous voulez le voir maintenant plutôt que le découvrir comme un trou dans un tableau trois étapes plus loin. Pour savoir lesquelles, comparez avant et après :</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Certains vocabulaires ont un ordre, et le déclarer fait fonctionner la comparaison :</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Sans </a:t>
            </a:r>
            <a:r>
              <a:rPr>
                <a:latin typeface="Courier"/>
              </a:rPr>
              <a:t>ordered=True</a:t>
            </a:r>
            <a:r>
              <a:rPr/>
              <a:t> cette comparaison lève une erreur. Avec, l’échelle du JMP se trie et se trace dans le bon ordre plutôt qu’alphabétiquement — c’est la différence entre un graphique lisible et un graphique qui place « basic » entre « unimproved » et « limited ».</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a:t>
            </a:r>
            <a:r>
              <a:rPr>
                <a:latin typeface="Courier"/>
              </a:rPr>
              <a:t>oedema</a:t>
            </a:r>
            <a:r>
              <a:rPr/>
              <a:t> en est l’exemple type. Deux communes ont saisi </a:t>
            </a:r>
            <a:r>
              <a:rPr>
                <a:latin typeface="Courier"/>
              </a:rPr>
              <a:t>Y</a:t>
            </a:r>
            <a:r>
              <a:rPr/>
              <a:t> et </a:t>
            </a:r>
            <a:r>
              <a:rPr>
                <a:latin typeface="Courier"/>
              </a:rPr>
              <a:t>N</a:t>
            </a:r>
            <a:r>
              <a:rPr/>
              <a:t> au premier trimestre ; les autres </a:t>
            </a:r>
            <a:r>
              <a:rPr>
                <a:latin typeface="Courier"/>
              </a:rPr>
              <a:t>true</a:t>
            </a:r>
            <a:r>
              <a:rPr/>
              <a:t> et </a:t>
            </a:r>
            <a:r>
              <a:rPr>
                <a:latin typeface="Courier"/>
              </a:rPr>
              <a:t>false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 convertissez jamais une telle colonne directement :</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Faites une correspondance explicite, avec une liste d’autorisation :</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liste d’autorisation plutôt qu’une heuristique, pour la raison qui justifie une séance entière sur cette leçon : tout ce qui en sort reste manquant et est compté, au lieu d’être deviné. Une valeur que la table ne couvre pas est une question à poser à qui l’a saisie. Utilisez le booléen nullable de pandas quand un véritable « non renseigné » existe : </a:t>
            </a:r>
            <a:r>
              <a:rPr>
                <a:latin typeface="Courier"/>
              </a:rPr>
              <a:t>bool</a:t>
            </a:r>
            <a:r>
              <a:rPr/>
              <a:t> ne peut pas porter de manquant ; </a:t>
            </a:r>
            <a:r>
              <a:rPr>
                <a:latin typeface="Courier"/>
              </a:rPr>
              <a:t>boolean</a:t>
            </a:r>
            <a:r>
              <a:rPr/>
              <a:t> le peut. Dans ce registre, 44 enregistrements n’ont aucune évaluation d’œdèmes, et les ramener à </a:t>
            </a:r>
            <a:r>
              <a:rPr>
                <a:latin typeface="Courier"/>
              </a:rPr>
              <a:t>False</a:t>
            </a:r>
            <a:r>
              <a:rPr/>
              <a:t> affirmerait silencieusement que 44 enfants ont été examinés et déclarés indemnes.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colonnes proches du texte libre arrivent avec des variations de casse, d’espacement et d’orthographe. L’enquête EAH porte un district écrit de quatre façons.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Sans regroupement, cela éclate le district en quatre fragments dont aucun ne paraît alarmant.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Normalisez avant le premier </a:t>
            </a:r>
            <a:r>
              <a:rPr>
                <a:latin typeface="Courier"/>
              </a:rPr>
              <a:t>groupby</a:t>
            </a:r>
            <a:r>
              <a:rPr/>
              <a:t>, non après avoir remarqué que les totaux ne tombent pas juste. Et normalisez vers une forme canonique que vous choisissez, plutôt que de retenir l’orthographe la plus fréquente — la plus fréquente peut changer au prochain export. Là où la variation n’est pas mécanique — </a:t>
            </a:r>
            <a:r>
              <a:rPr>
                <a:latin typeface="Courier"/>
              </a:rPr>
              <a:t>Gonaives</a:t>
            </a:r>
            <a:r>
              <a:rPr/>
              <a:t> contre </a:t>
            </a:r>
            <a:r>
              <a:rPr>
                <a:latin typeface="Courier"/>
              </a:rPr>
              <a:t>Gonaïves</a:t>
            </a:r>
            <a:r>
              <a:rPr/>
              <a:t>, </a:t>
            </a:r>
            <a:r>
              <a:rPr>
                <a:latin typeface="Courier"/>
              </a:rPr>
              <a:t>St-Marc</a:t>
            </a:r>
            <a:r>
              <a:rPr/>
              <a:t> contre </a:t>
            </a:r>
            <a:r>
              <a:rPr>
                <a:latin typeface="Courier"/>
              </a:rPr>
              <a:t>Saint-Marc</a:t>
            </a:r>
            <a:r>
              <a:rPr/>
              <a:t> — une table de correspondance est la réponse honnête : Gardez cette table dans le code, non dans votre tête. C’est une décision documentée que quelqu’un devra vérifier.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a:t>
            </a:r>
            <a:r>
              <a:rPr>
                <a:latin typeface="Courier"/>
              </a:rPr>
              <a:t>.dta</a:t>
            </a:r>
            <a:r>
              <a:rPr/>
              <a:t> issu d’un institut de sondage porte à la fois le code et son sens : </a:t>
            </a:r>
            <a:r>
              <a:rPr>
                <a:latin typeface="Courier"/>
              </a:rPr>
              <a:t>1 = Oui</a:t>
            </a:r>
            <a:r>
              <a:rPr/>
              <a:t>, </a:t>
            </a:r>
            <a:r>
              <a:rPr>
                <a:latin typeface="Courier"/>
              </a:rPr>
              <a:t>2 = Non</a:t>
            </a:r>
            <a:r>
              <a:rPr/>
              <a:t>, </a:t>
            </a:r>
            <a:r>
              <a:rPr>
                <a:latin typeface="Courier"/>
              </a:rPr>
              <a:t>9 = Ne sait pas</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pandas vous donne l’un ou l’autre. Pour garder les deux — ce que vous voulez, car le code est ce que documente le dictionnaire et l’étiquette est ce dont un lecteur a besoin — lisez les métadonnées séparément : Le paquet </a:t>
            </a:r>
            <a:r>
              <a:rPr>
                <a:latin typeface="Courier"/>
              </a:rPr>
              <a:t>haven</a:t>
            </a:r>
            <a:r>
              <a:rPr/>
              <a:t> de R préserve les étiquettes plus complètement que pandas. Si on vous remet un </a:t>
            </a:r>
            <a:r>
              <a:rPr>
                <a:latin typeface="Courier"/>
              </a:rPr>
              <a:t>.dta</a:t>
            </a:r>
            <a:r>
              <a:rPr/>
              <a:t> d’un institut de sondage et que les étiquettes comptent, le lire sous R et écrire un CSV accompagné d’un dictionnaire est une étape légitime — et c’est le seul endroit de ce cours où la réponse est « utilisez l’autre langage ».</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appartient à une fonction unique que le notebook et les scripts partagent :</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fonction, un seul endroit à corriger quand le prochain export introduira une cinquième façon d’écrire « non ».</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tableau est en mémoire et chaque colonne dit ce qu’elle signifie. L’unité suivante le travaille : sélectionner et filtrer sans l’avertissement que personne ne lit, puis regrouper jusqu’au numérateur et au dénominateur qu’exige réellement un indicateur.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ython-for-programme-data/python-04-codes-and-sentinel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Codes, sentinelles et le 99 qui entre dans une moyenne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Valeurs sentinelles, vocabulaires catégoriels, booléens saisis de cinq façons et étiquettes de valeurs Stata — transformer ce que le formulaire a enregistré en ce que pandas peut calculer.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nombre qui signifie « pas de réponse »</a:t>
            </a:r>
          </a:p>
          <a:p>
            <a:pPr lvl="0"/>
            <a:r>
              <a:rPr/>
              <a:t>Vocabulaires catégoriels</a:t>
            </a:r>
          </a:p>
          <a:p>
            <a:pPr lvl="0"/>
            <a:r>
              <a:rPr/>
              <a:t>Des booléens saisis de cinq façons</a:t>
            </a:r>
          </a:p>
          <a:p>
            <a:pPr lvl="0"/>
            <a:r>
              <a:rPr/>
              <a:t>Du texte qui devrait être une seule valeur</a:t>
            </a:r>
          </a:p>
          <a:p>
            <a:pPr lvl="0"/>
            <a:r>
              <a:rPr/>
              <a:t>Stata et SPSS transportent leurs étiquettes</a:t>
            </a:r>
          </a:p>
          <a:p>
            <a:pPr lvl="0"/>
            <a:r>
              <a:rPr/>
              <a:t>La fonction de lecture, assemblée</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nombre qui signifie « pas de réponse »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pd.read_csv(RAW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br/>
            <a:r>
              <a:rPr>
                <a:solidFill>
                  <a:srgbClr val="008000"/>
                </a:solidFill>
                <a:latin typeface="Courier"/>
              </a:rPr>
              <a:t>print</a:t>
            </a:r>
            <a:r>
              <a:rPr>
                <a:latin typeface="Courier"/>
              </a:rPr>
              <a:t>(muac[</a:t>
            </a:r>
            <a:r>
              <a:rPr>
                <a:solidFill>
                  <a:srgbClr val="4070A0"/>
                </a:solidFill>
                <a:latin typeface="Courier"/>
              </a:rPr>
              <a:t>"muac_mm"</a:t>
            </a:r>
            <a:r>
              <a:rPr>
                <a:latin typeface="Courier"/>
              </a:rPr>
              <a:t>].mean())        </a:t>
            </a:r>
            <a:r>
              <a:rPr i="1">
                <a:solidFill>
                  <a:srgbClr val="60A0B0"/>
                </a:solidFill>
                <a:latin typeface="Courier"/>
              </a:rPr>
              <a:t># plusieurs millimetres sous la verite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nombre qui signifie « pas de réponse »</a:t>
            </a:r>
          </a:p>
        </p:txBody>
      </p:sp>
      <p:sp>
        <p:nvSpPr>
          <p:cNvPr id="3" name="Content Placeholder 2"/>
          <p:cNvSpPr>
            <a:spLocks noGrp="1"/>
          </p:cNvSpPr>
          <p:nvPr>
            <p:ph idx="1"/>
          </p:nvPr>
        </p:nvSpPr>
        <p:spPr/>
        <p:txBody>
          <a:bodyPr/>
          <a:lstStyle/>
          <a:p>
            <a:pPr lvl="0"/>
            <a:r>
              <a:rPr/>
              <a:t>Déclarer les sentinelles à la lecture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nombre qui signifie « pas de réponse » — En Python</a:t>
            </a:r>
          </a:p>
        </p:txBody>
      </p:sp>
      <p:sp>
        <p:nvSpPr>
          <p:cNvPr id="3" name="Content Placeholder 2"/>
          <p:cNvSpPr>
            <a:spLocks noGrp="1"/>
          </p:cNvSpPr>
          <p:nvPr>
            <p:ph idx="1"/>
          </p:nvPr>
        </p:nvSpPr>
        <p:spPr/>
        <p:txBody>
          <a:bodyPr/>
          <a:lstStyle/>
          <a:p>
            <a:pPr lvl="0" indent="0">
              <a:buNone/>
            </a:pPr>
            <a:r>
              <a:rPr>
                <a:latin typeface="Courier"/>
              </a:rPr>
              <a:t>muac </a:t>
            </a:r>
            <a:r>
              <a:rPr>
                <a:solidFill>
                  <a:srgbClr val="666666"/>
                </a:solidFill>
                <a:latin typeface="Courier"/>
              </a:rPr>
              <a:t>=</a:t>
            </a:r>
            <a:r>
              <a:rPr>
                <a:latin typeface="Courier"/>
              </a:rPr>
              <a:t> pd.read_csv(</a:t>
            </a:r>
            <a:br/>
            <a:r>
              <a:rPr>
                <a:latin typeface="Courier"/>
              </a:rPr>
              <a:t>    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br/>
            <a:r>
              <a:rPr>
                <a:latin typeface="Courier"/>
              </a:rPr>
              <a:t>    dtype</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"string"</a:t>
            </a:r>
            <a:r>
              <a:rPr>
                <a:latin typeface="Courier"/>
              </a:rPr>
              <a:t>, </a:t>
            </a:r>
            <a:r>
              <a:rPr>
                <a:solidFill>
                  <a:srgbClr val="4070A0"/>
                </a:solidFill>
                <a:latin typeface="Courier"/>
              </a:rPr>
              <a:t>"commune"</a:t>
            </a:r>
            <a:r>
              <a:rPr>
                <a:latin typeface="Courier"/>
              </a:rPr>
              <a:t>: </a:t>
            </a:r>
            <a:r>
              <a:rPr>
                <a:solidFill>
                  <a:srgbClr val="4070A0"/>
                </a:solidFill>
                <a:latin typeface="Courier"/>
              </a:rPr>
              <a:t>"string"</a:t>
            </a:r>
            <a:r>
              <a:rPr>
                <a:latin typeface="Courier"/>
              </a:rPr>
              <a:t>},</a:t>
            </a:r>
            <a:br/>
            <a:r>
              <a:rPr>
                <a:latin typeface="Courier"/>
              </a:rPr>
              <a:t>    na_values</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"-99"</a:t>
            </a:r>
            <a:r>
              <a:rPr>
                <a:latin typeface="Courier"/>
              </a:rPr>
              <a:t>]},</a:t>
            </a:r>
            <a:br/>
            <a:r>
              <a:rPr>
                <a:latin typeface="Courier"/>
              </a:rPr>
              <a:t>)</a:t>
            </a:r>
            <a:br/>
            <a:br/>
            <a:r>
              <a:rPr>
                <a:solidFill>
                  <a:srgbClr val="008000"/>
                </a:solidFill>
                <a:latin typeface="Courier"/>
              </a:rPr>
              <a:t>print</a:t>
            </a:r>
            <a:r>
              <a:rPr>
                <a:latin typeface="Courier"/>
              </a:rPr>
              <a:t>(muac[</a:t>
            </a:r>
            <a:r>
              <a:rPr>
                <a:solidFill>
                  <a:srgbClr val="4070A0"/>
                </a:solidFill>
                <a:latin typeface="Courier"/>
              </a:rPr>
              <a:t>"muac_mm"</a:t>
            </a:r>
            <a:r>
              <a:rPr>
                <a:latin typeface="Courier"/>
              </a:rPr>
              <a:t>].mean())</a:t>
            </a:r>
            <a:br/>
            <a:r>
              <a:rPr>
                <a:solidFill>
                  <a:srgbClr val="008000"/>
                </a:solidFill>
                <a:latin typeface="Courier"/>
              </a:rPr>
              <a:t>print</a:t>
            </a:r>
            <a:r>
              <a:rPr>
                <a:latin typeface="Courier"/>
              </a:rPr>
              <a:t>(muac[</a:t>
            </a:r>
            <a:r>
              <a:rPr>
                <a:solidFill>
                  <a:srgbClr val="4070A0"/>
                </a:solidFill>
                <a:latin typeface="Courier"/>
              </a:rPr>
              <a:t>"muac_mm"</a:t>
            </a:r>
            <a:r>
              <a:rPr>
                <a:latin typeface="Courier"/>
              </a:rPr>
              <a:t>].isna().</a:t>
            </a:r>
            <a:r>
              <a:rPr>
                <a:solidFill>
                  <a:srgbClr val="008000"/>
                </a:solidFill>
                <a:latin typeface="Courier"/>
              </a:rPr>
              <a:t>sum</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nombre qui signifie « pas de réponse »</a:t>
            </a:r>
          </a:p>
        </p:txBody>
      </p:sp>
      <p:sp>
        <p:nvSpPr>
          <p:cNvPr id="3" name="Content Placeholder 2"/>
          <p:cNvSpPr>
            <a:spLocks noGrp="1"/>
          </p:cNvSpPr>
          <p:nvPr>
            <p:ph idx="1"/>
          </p:nvPr>
        </p:nvSpPr>
        <p:spPr/>
        <p:txBody>
          <a:bodyPr/>
          <a:lstStyle/>
          <a:p>
            <a:pPr lvl="0"/>
            <a:r>
              <a:rPr/>
              <a:t>Restreignez la sentinelle à sa colonne — </a:t>
            </a:r>
            <a:r>
              <a:rPr>
                <a:latin typeface="Courier"/>
              </a:rPr>
              <a:t>na_values=["-99"]</a:t>
            </a:r>
            <a:r>
              <a:rPr/>
              <a:t> sans dictionnaire l’applique à toutes les colonnes du…</a:t>
            </a:r>
          </a:p>
          <a:p>
            <a:pPr lvl="0"/>
            <a:r>
              <a:rPr/>
              <a:t>La liste des sentinelles est une documentation, non une tradition orale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nombre qui signifie « pas de réponse » — En Python</a:t>
            </a:r>
          </a:p>
        </p:txBody>
      </p:sp>
      <p:sp>
        <p:nvSpPr>
          <p:cNvPr id="3" name="Content Placeholder 2"/>
          <p:cNvSpPr>
            <a:spLocks noGrp="1"/>
          </p:cNvSpPr>
          <p:nvPr>
            <p:ph idx="1"/>
          </p:nvPr>
        </p:nvSpPr>
        <p:spPr/>
        <p:txBody>
          <a:bodyPr/>
          <a:lstStyle/>
          <a:p>
            <a:pPr lvl="0" indent="0">
              <a:buNone/>
            </a:pPr>
            <a:r>
              <a:rPr>
                <a:latin typeface="Courier"/>
              </a:rPr>
              <a:t>SENTINELS </a:t>
            </a:r>
            <a:r>
              <a:rPr>
                <a:solidFill>
                  <a:srgbClr val="666666"/>
                </a:solidFill>
                <a:latin typeface="Courier"/>
              </a:rPr>
              <a:t>=</a:t>
            </a:r>
            <a:r>
              <a:rPr>
                <a:latin typeface="Courier"/>
              </a:rPr>
              <a:t> {</a:t>
            </a:r>
            <a:br/>
            <a:r>
              <a:rPr>
                <a:latin typeface="Courier"/>
              </a:rPr>
              <a:t>    </a:t>
            </a:r>
            <a:r>
              <a:rPr>
                <a:solidFill>
                  <a:srgbClr val="4070A0"/>
                </a:solidFill>
                <a:latin typeface="Courier"/>
              </a:rPr>
              <a:t>"muac_mm"</a:t>
            </a:r>
            <a:r>
              <a:rPr>
                <a:latin typeface="Courier"/>
              </a:rPr>
              <a:t>: [</a:t>
            </a:r>
            <a:r>
              <a:rPr>
                <a:solidFill>
                  <a:srgbClr val="4070A0"/>
                </a:solidFill>
                <a:latin typeface="Courier"/>
              </a:rPr>
              <a:t>"-99"</a:t>
            </a:r>
            <a:r>
              <a:rPr>
                <a:latin typeface="Courier"/>
              </a:rPr>
              <a:t>],           </a:t>
            </a:r>
            <a:r>
              <a:rPr i="1">
                <a:solidFill>
                  <a:srgbClr val="60A0B0"/>
                </a:solidFill>
                <a:latin typeface="Courier"/>
              </a:rPr>
              <a:t># non mesure</a:t>
            </a:r>
            <a:br/>
            <a:r>
              <a:rPr>
                <a:latin typeface="Courier"/>
              </a:rPr>
              <a:t>    </a:t>
            </a:r>
            <a:r>
              <a:rPr>
                <a:solidFill>
                  <a:srgbClr val="4070A0"/>
                </a:solidFill>
                <a:latin typeface="Courier"/>
              </a:rPr>
              <a:t>"age_months"</a:t>
            </a:r>
            <a:r>
              <a:rPr>
                <a:latin typeface="Courier"/>
              </a:rPr>
              <a:t>: [</a:t>
            </a:r>
            <a:r>
              <a:rPr>
                <a:solidFill>
                  <a:srgbClr val="4070A0"/>
                </a:solidFill>
                <a:latin typeface="Courier"/>
              </a:rPr>
              <a:t>"99"</a:t>
            </a:r>
            <a:r>
              <a:rPr>
                <a:latin typeface="Courier"/>
              </a:rPr>
              <a:t>, </a:t>
            </a:r>
            <a:r>
              <a:rPr>
                <a:solidFill>
                  <a:srgbClr val="4070A0"/>
                </a:solidFill>
                <a:latin typeface="Courier"/>
              </a:rPr>
              <a:t>"-1"</a:t>
            </a:r>
            <a:r>
              <a:rPr>
                <a:latin typeface="Courier"/>
              </a:rPr>
              <a:t>],   </a:t>
            </a:r>
            <a:r>
              <a:rPr i="1">
                <a:solidFill>
                  <a:srgbClr val="60A0B0"/>
                </a:solidFill>
                <a:latin typeface="Courier"/>
              </a:rPr>
              <a:t># non repondu / sans objet</a:t>
            </a:r>
            <a:br/>
            <a:r>
              <a:rPr>
                <a:latin typeface="Courier"/>
              </a:rPr>
              <a:t>}</a:t>
            </a:r>
            <a:br/>
            <a:br/>
            <a:r>
              <a:rPr>
                <a:latin typeface="Courier"/>
              </a:rPr>
              <a:t>muac </a:t>
            </a:r>
            <a:r>
              <a:rPr>
                <a:solidFill>
                  <a:srgbClr val="666666"/>
                </a:solidFill>
                <a:latin typeface="Courier"/>
              </a:rPr>
              <a:t>=</a:t>
            </a:r>
            <a:r>
              <a:rPr>
                <a:latin typeface="Courier"/>
              </a:rPr>
              <a:t> pd.read_csv(path, na_values</a:t>
            </a:r>
            <a:r>
              <a:rPr>
                <a:solidFill>
                  <a:srgbClr val="666666"/>
                </a:solidFill>
                <a:latin typeface="Courier"/>
              </a:rPr>
              <a:t>=</a:t>
            </a:r>
            <a:r>
              <a:rPr>
                <a:latin typeface="Courier"/>
              </a:rPr>
              <a:t>SENTINELS)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nombre qui signifie « pas de réponse »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4070A0"/>
                </a:solidFill>
                <a:latin typeface="Courier"/>
              </a:rPr>
              <a:t>"muac_mm"</a:t>
            </a:r>
            <a:r>
              <a:rPr>
                <a:latin typeface="Courier"/>
              </a:rPr>
              <a:t>, </a:t>
            </a:r>
            <a:r>
              <a:rPr>
                <a:solidFill>
                  <a:srgbClr val="4070A0"/>
                </a:solidFill>
                <a:latin typeface="Courier"/>
              </a:rPr>
              <a:t>"age_months"</a:t>
            </a:r>
            <a:r>
              <a:rPr>
                <a:latin typeface="Courier"/>
              </a:rPr>
              <a:t>]:</a:t>
            </a:r>
            <a:br/>
            <a:r>
              <a:rPr>
                <a:latin typeface="Courier"/>
              </a:rPr>
              <a:t>    </a:t>
            </a:r>
            <a:r>
              <a:rPr>
                <a:solidFill>
                  <a:srgbClr val="008000"/>
                </a:solidFill>
                <a:latin typeface="Courier"/>
              </a:rPr>
              <a:t>print</a:t>
            </a:r>
            <a:r>
              <a:rPr>
                <a:latin typeface="Courier"/>
              </a:rPr>
              <a:t>(column, </a:t>
            </a:r>
            <a:r>
              <a:rPr>
                <a:solidFill>
                  <a:srgbClr val="008000"/>
                </a:solidFill>
                <a:latin typeface="Courier"/>
              </a:rPr>
              <a:t>sorted</a:t>
            </a:r>
            <a:r>
              <a:rPr>
                <a:latin typeface="Courier"/>
              </a:rPr>
              <a:t>(muac[column].dropna().unique())[:</a:t>
            </a:r>
            <a:r>
              <a:rPr>
                <a:solidFill>
                  <a:srgbClr val="40A070"/>
                </a:solidFill>
                <a:latin typeface="Courier"/>
              </a:rPr>
              <a:t>5</a:t>
            </a:r>
            <a:r>
              <a:rPr>
                <a:latin typeface="Courier"/>
              </a:rPr>
              <a:t>],</a:t>
            </a:r>
            <a:br/>
            <a:r>
              <a:rPr>
                <a:latin typeface="Courier"/>
              </a:rPr>
              <a:t>          </a:t>
            </a:r>
            <a:r>
              <a:rPr>
                <a:solidFill>
                  <a:srgbClr val="008000"/>
                </a:solidFill>
                <a:latin typeface="Courier"/>
              </a:rPr>
              <a:t>sorted</a:t>
            </a:r>
            <a:r>
              <a:rPr>
                <a:latin typeface="Courier"/>
              </a:rPr>
              <a:t>(muac[column].dropna().unique())[</a:t>
            </a:r>
            <a:r>
              <a:rPr>
                <a:solidFill>
                  <a:srgbClr val="666666"/>
                </a:solidFill>
                <a:latin typeface="Courier"/>
              </a:rPr>
              <a:t>-</a:t>
            </a:r>
            <a:r>
              <a:rPr>
                <a:solidFill>
                  <a:srgbClr val="40A070"/>
                </a:solidFill>
                <a:latin typeface="Courier"/>
              </a:rPr>
              <a:t>5</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nombre qui signifie « pas de réponse »</a:t>
            </a:r>
          </a:p>
        </p:txBody>
      </p:sp>
      <p:sp>
        <p:nvSpPr>
          <p:cNvPr id="3" name="Content Placeholder 2"/>
          <p:cNvSpPr>
            <a:spLocks noGrp="1"/>
          </p:cNvSpPr>
          <p:nvPr>
            <p:ph idx="1"/>
          </p:nvPr>
        </p:nvSpPr>
        <p:spPr/>
        <p:txBody>
          <a:bodyPr/>
          <a:lstStyle/>
          <a:p>
            <a:pPr lvl="0" indent="0" marL="1270000">
              <a:buNone/>
            </a:pPr>
            <a:r>
              <a:rPr sz="2000"/>
              <a:t>Déclarer une sentinelle n’est pas décider quoi faire de la valeur manquante. Cette décision — supprimer, imputer, rapporter séparément — relève de l’analyse, et doit être consignée. Ici vous empêchez seulement un code de se faire passer pour une mesure.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Vocabulaires catégoriels — En Python</a:t>
            </a:r>
          </a:p>
        </p:txBody>
      </p:sp>
      <p:sp>
        <p:nvSpPr>
          <p:cNvPr id="3" name="Content Placeholder 2"/>
          <p:cNvSpPr>
            <a:spLocks noGrp="1"/>
          </p:cNvSpPr>
          <p:nvPr>
            <p:ph idx="1"/>
          </p:nvPr>
        </p:nvSpPr>
        <p:spPr/>
        <p:txBody>
          <a:bodyPr/>
          <a:lstStyle/>
          <a:p>
            <a:pPr lvl="0" indent="0">
              <a:buNone/>
            </a:pPr>
            <a:r>
              <a:rPr>
                <a:latin typeface="Courier"/>
              </a:rPr>
              <a:t>OUTCOMES </a:t>
            </a:r>
            <a:r>
              <a:rPr>
                <a:solidFill>
                  <a:srgbClr val="666666"/>
                </a:solidFill>
                <a:latin typeface="Courier"/>
              </a:rPr>
              <a:t>=</a:t>
            </a:r>
            <a:r>
              <a:rPr>
                <a:latin typeface="Courier"/>
              </a:rPr>
              <a:t> pd.CategoricalDtype(</a:t>
            </a:r>
            <a:br/>
            <a:r>
              <a:rPr>
                <a:latin typeface="Courier"/>
              </a:rPr>
              <a:t>    [</a:t>
            </a:r>
            <a:r>
              <a:rPr>
                <a:solidFill>
                  <a:srgbClr val="4070A0"/>
                </a:solidFill>
                <a:latin typeface="Courier"/>
              </a:rPr>
              <a:t>"no-action"</a:t>
            </a:r>
            <a:r>
              <a:rPr>
                <a:latin typeface="Courier"/>
              </a:rPr>
              <a:t>, </a:t>
            </a:r>
            <a:r>
              <a:rPr>
                <a:solidFill>
                  <a:srgbClr val="4070A0"/>
                </a:solidFill>
                <a:latin typeface="Courier"/>
              </a:rPr>
              <a:t>"referred-tsfp"</a:t>
            </a:r>
            <a:r>
              <a:rPr>
                <a:latin typeface="Courier"/>
              </a:rPr>
              <a:t>, </a:t>
            </a:r>
            <a:r>
              <a:rPr>
                <a:solidFill>
                  <a:srgbClr val="4070A0"/>
                </a:solidFill>
                <a:latin typeface="Courier"/>
              </a:rPr>
              <a:t>"referred-otp"</a:t>
            </a:r>
            <a:r>
              <a:rPr>
                <a:latin typeface="Courier"/>
              </a:rPr>
              <a:t>, </a:t>
            </a:r>
            <a:r>
              <a:rPr>
                <a:solidFill>
                  <a:srgbClr val="4070A0"/>
                </a:solidFill>
                <a:latin typeface="Courier"/>
              </a:rPr>
              <a:t>"referred-sc"</a:t>
            </a:r>
            <a:r>
              <a:rPr>
                <a:latin typeface="Courier"/>
              </a:rPr>
              <a:t>], ordered</a:t>
            </a:r>
            <a:r>
              <a:rPr>
                <a:solidFill>
                  <a:srgbClr val="666666"/>
                </a:solidFill>
                <a:latin typeface="Courier"/>
              </a:rPr>
              <a:t>=</a:t>
            </a:r>
            <a:r>
              <a:rPr>
                <a:solidFill>
                  <a:srgbClr val="19177C"/>
                </a:solidFill>
                <a:latin typeface="Courier"/>
              </a:rPr>
              <a:t>False</a:t>
            </a:r>
            <a:br/>
            <a:r>
              <a:rPr>
                <a:latin typeface="Courier"/>
              </a:rPr>
              <a:t>)</a:t>
            </a:r>
            <a:br/>
            <a:br/>
            <a:r>
              <a:rPr>
                <a:latin typeface="Courier"/>
              </a:rPr>
              <a:t>muac[</a:t>
            </a:r>
            <a:r>
              <a:rPr>
                <a:solidFill>
                  <a:srgbClr val="4070A0"/>
                </a:solidFill>
                <a:latin typeface="Courier"/>
              </a:rPr>
              <a:t>"outcome"</a:t>
            </a:r>
            <a:r>
              <a:rPr>
                <a:latin typeface="Courier"/>
              </a:rPr>
              <a:t>] </a:t>
            </a:r>
            <a:r>
              <a:rPr>
                <a:solidFill>
                  <a:srgbClr val="666666"/>
                </a:solidFill>
                <a:latin typeface="Courier"/>
              </a:rPr>
              <a:t>=</a:t>
            </a:r>
            <a:r>
              <a:rPr>
                <a:latin typeface="Courier"/>
              </a:rPr>
              <a:t> muac[</a:t>
            </a:r>
            <a:r>
              <a:rPr>
                <a:solidFill>
                  <a:srgbClr val="4070A0"/>
                </a:solidFill>
                <a:latin typeface="Courier"/>
              </a:rPr>
              <a:t>"outcome"</a:t>
            </a:r>
            <a:r>
              <a:rPr>
                <a:latin typeface="Courier"/>
              </a:rPr>
              <a:t>].astype(OUTCOMES)</a:t>
            </a:r>
            <a:br/>
            <a:r>
              <a:rPr>
                <a:solidFill>
                  <a:srgbClr val="008000"/>
                </a:solidFill>
                <a:latin typeface="Courier"/>
              </a:rPr>
              <a:t>print</a:t>
            </a:r>
            <a:r>
              <a:rPr>
                <a:latin typeface="Courier"/>
              </a:rPr>
              <a:t>(muac[</a:t>
            </a:r>
            <a:r>
              <a:rPr>
                <a:solidFill>
                  <a:srgbClr val="4070A0"/>
                </a:solidFill>
                <a:latin typeface="Courier"/>
              </a:rPr>
              <a:t>"outcome"</a:t>
            </a:r>
            <a:r>
              <a:rPr>
                <a:latin typeface="Courier"/>
              </a:rPr>
              <a:t>].isna().</a:t>
            </a:r>
            <a:r>
              <a:rPr>
                <a:solidFill>
                  <a:srgbClr val="008000"/>
                </a:solidFill>
                <a:latin typeface="Courier"/>
              </a:rPr>
              <a:t>sum</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Vocabulaires catégoriels</a:t>
            </a:r>
          </a:p>
        </p:txBody>
      </p:sp>
      <p:sp>
        <p:nvSpPr>
          <p:cNvPr id="3" name="Content Placeholder 2"/>
          <p:cNvSpPr>
            <a:spLocks noGrp="1"/>
          </p:cNvSpPr>
          <p:nvPr>
            <p:ph idx="1"/>
          </p:nvPr>
        </p:nvSpPr>
        <p:spPr/>
        <p:txBody>
          <a:bodyPr/>
          <a:lstStyle/>
          <a:p>
            <a:pPr lvl="0"/>
            <a:r>
              <a:rPr/>
              <a:t>Comptez les manquants immédiatement après la conversion — C’est là le piège : une valeur hors des catégories déclarées…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Vocabulaires catégoriels — En Python</a:t>
            </a:r>
          </a:p>
        </p:txBody>
      </p:sp>
      <p:sp>
        <p:nvSpPr>
          <p:cNvPr id="3" name="Content Placeholder 2"/>
          <p:cNvSpPr>
            <a:spLocks noGrp="1"/>
          </p:cNvSpPr>
          <p:nvPr>
            <p:ph idx="1"/>
          </p:nvPr>
        </p:nvSpPr>
        <p:spPr/>
        <p:txBody>
          <a:bodyPr/>
          <a:lstStyle/>
          <a:p>
            <a:pPr lvl="0" indent="0">
              <a:buNone/>
            </a:pPr>
            <a:r>
              <a:rPr>
                <a:latin typeface="Courier"/>
              </a:rPr>
              <a:t>raw_values </a:t>
            </a:r>
            <a:r>
              <a:rPr>
                <a:solidFill>
                  <a:srgbClr val="666666"/>
                </a:solidFill>
                <a:latin typeface="Courier"/>
              </a:rPr>
              <a:t>=</a:t>
            </a:r>
            <a:r>
              <a:rPr>
                <a:latin typeface="Courier"/>
              </a:rPr>
              <a:t> </a:t>
            </a:r>
            <a:r>
              <a:rPr>
                <a:solidFill>
                  <a:srgbClr val="008000"/>
                </a:solidFill>
                <a:latin typeface="Courier"/>
              </a:rPr>
              <a:t>set</a:t>
            </a:r>
            <a:r>
              <a:rPr>
                <a:latin typeface="Courier"/>
              </a:rPr>
              <a:t>(muac_raw[</a:t>
            </a:r>
            <a:r>
              <a:rPr>
                <a:solidFill>
                  <a:srgbClr val="4070A0"/>
                </a:solidFill>
                <a:latin typeface="Courier"/>
              </a:rPr>
              <a:t>"outcome"</a:t>
            </a:r>
            <a:r>
              <a:rPr>
                <a:latin typeface="Courier"/>
              </a:rPr>
              <a:t>].dropna().unique())</a:t>
            </a:r>
            <a:br/>
            <a:r>
              <a:rPr>
                <a:latin typeface="Courier"/>
              </a:rPr>
              <a:t>declared </a:t>
            </a:r>
            <a:r>
              <a:rPr>
                <a:solidFill>
                  <a:srgbClr val="666666"/>
                </a:solidFill>
                <a:latin typeface="Courier"/>
              </a:rPr>
              <a:t>=</a:t>
            </a:r>
            <a:r>
              <a:rPr>
                <a:latin typeface="Courier"/>
              </a:rPr>
              <a:t> </a:t>
            </a:r>
            <a:r>
              <a:rPr>
                <a:solidFill>
                  <a:srgbClr val="008000"/>
                </a:solidFill>
                <a:latin typeface="Courier"/>
              </a:rPr>
              <a:t>set</a:t>
            </a:r>
            <a:r>
              <a:rPr>
                <a:latin typeface="Courier"/>
              </a:rPr>
              <a:t>(OUTCOMES.categories)</a:t>
            </a:r>
            <a:br/>
            <a:r>
              <a:rPr>
                <a:solidFill>
                  <a:srgbClr val="008000"/>
                </a:solidFill>
                <a:latin typeface="Courier"/>
              </a:rPr>
              <a:t>print</a:t>
            </a:r>
            <a:r>
              <a:rPr>
                <a:latin typeface="Courier"/>
              </a:rPr>
              <a:t>(</a:t>
            </a:r>
            <a:r>
              <a:rPr>
                <a:solidFill>
                  <a:srgbClr val="4070A0"/>
                </a:solidFill>
                <a:latin typeface="Courier"/>
              </a:rPr>
              <a:t>"inattendues :"</a:t>
            </a:r>
            <a:r>
              <a:rPr>
                <a:latin typeface="Courier"/>
              </a:rPr>
              <a:t>, raw_values </a:t>
            </a:r>
            <a:r>
              <a:rPr>
                <a:solidFill>
                  <a:srgbClr val="666666"/>
                </a:solidFill>
                <a:latin typeface="Courier"/>
              </a:rPr>
              <a:t>-</a:t>
            </a:r>
            <a:r>
              <a:rPr>
                <a:latin typeface="Courier"/>
              </a:rPr>
              <a:t> declared)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Vocabulaires catégoriels</a:t>
            </a:r>
          </a:p>
        </p:txBody>
      </p:sp>
      <p:sp>
        <p:nvSpPr>
          <p:cNvPr id="3" name="Content Placeholder 2"/>
          <p:cNvSpPr>
            <a:spLocks noGrp="1"/>
          </p:cNvSpPr>
          <p:nvPr>
            <p:ph idx="1"/>
          </p:nvPr>
        </p:nvSpPr>
        <p:spPr/>
        <p:txBody>
          <a:bodyPr/>
          <a:lstStyle/>
          <a:p>
            <a:pPr lvl="0"/>
            <a:r>
              <a:rPr/>
              <a:t>Catégories ordonnées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Vocabulaires catégoriels — En Python</a:t>
            </a:r>
          </a:p>
        </p:txBody>
      </p:sp>
      <p:sp>
        <p:nvSpPr>
          <p:cNvPr id="3" name="Content Placeholder 2"/>
          <p:cNvSpPr>
            <a:spLocks noGrp="1"/>
          </p:cNvSpPr>
          <p:nvPr>
            <p:ph idx="1"/>
          </p:nvPr>
        </p:nvSpPr>
        <p:spPr/>
        <p:txBody>
          <a:bodyPr/>
          <a:lstStyle/>
          <a:p>
            <a:pPr lvl="0" indent="0">
              <a:buNone/>
            </a:pPr>
            <a:r>
              <a:rPr>
                <a:latin typeface="Courier"/>
              </a:rPr>
              <a:t>LADDER </a:t>
            </a:r>
            <a:r>
              <a:rPr>
                <a:solidFill>
                  <a:srgbClr val="666666"/>
                </a:solidFill>
                <a:latin typeface="Courier"/>
              </a:rPr>
              <a:t>=</a:t>
            </a:r>
            <a:r>
              <a:rPr>
                <a:latin typeface="Courier"/>
              </a:rPr>
              <a:t> pd.CategoricalDtype(</a:t>
            </a:r>
            <a:br/>
            <a:r>
              <a:rPr>
                <a:latin typeface="Courier"/>
              </a:rPr>
              <a:t>    [</a:t>
            </a:r>
            <a:r>
              <a:rPr>
                <a:solidFill>
                  <a:srgbClr val="4070A0"/>
                </a:solidFill>
                <a:latin typeface="Courier"/>
              </a:rPr>
              <a:t>"surface-water"</a:t>
            </a:r>
            <a:r>
              <a:rPr>
                <a:latin typeface="Courier"/>
              </a:rPr>
              <a:t>, </a:t>
            </a:r>
            <a:r>
              <a:rPr>
                <a:solidFill>
                  <a:srgbClr val="4070A0"/>
                </a:solidFill>
                <a:latin typeface="Courier"/>
              </a:rPr>
              <a:t>"unimproved"</a:t>
            </a:r>
            <a:r>
              <a:rPr>
                <a:latin typeface="Courier"/>
              </a:rPr>
              <a:t>, </a:t>
            </a:r>
            <a:r>
              <a:rPr>
                <a:solidFill>
                  <a:srgbClr val="4070A0"/>
                </a:solidFill>
                <a:latin typeface="Courier"/>
              </a:rPr>
              <a:t>"limited"</a:t>
            </a:r>
            <a:r>
              <a:rPr>
                <a:latin typeface="Courier"/>
              </a:rPr>
              <a:t>, </a:t>
            </a:r>
            <a:r>
              <a:rPr>
                <a:solidFill>
                  <a:srgbClr val="4070A0"/>
                </a:solidFill>
                <a:latin typeface="Courier"/>
              </a:rPr>
              <a:t>"basic"</a:t>
            </a:r>
            <a:r>
              <a:rPr>
                <a:latin typeface="Courier"/>
              </a:rPr>
              <a:t>, </a:t>
            </a:r>
            <a:r>
              <a:rPr>
                <a:solidFill>
                  <a:srgbClr val="4070A0"/>
                </a:solidFill>
                <a:latin typeface="Courier"/>
              </a:rPr>
              <a:t>"safely-managed"</a:t>
            </a:r>
            <a:r>
              <a:rPr>
                <a:latin typeface="Courier"/>
              </a:rPr>
              <a:t>],</a:t>
            </a:r>
            <a:br/>
            <a:r>
              <a:rPr>
                <a:latin typeface="Courier"/>
              </a:rPr>
              <a:t>    ordered</a:t>
            </a:r>
            <a:r>
              <a:rPr>
                <a:solidFill>
                  <a:srgbClr val="666666"/>
                </a:solidFill>
                <a:latin typeface="Courier"/>
              </a:rPr>
              <a:t>=</a:t>
            </a:r>
            <a:r>
              <a:rPr>
                <a:solidFill>
                  <a:srgbClr val="19177C"/>
                </a:solidFill>
                <a:latin typeface="Courier"/>
              </a:rPr>
              <a:t>True</a:t>
            </a:r>
            <a:r>
              <a:rPr>
                <a:latin typeface="Courier"/>
              </a:rPr>
              <a:t>,</a:t>
            </a:r>
            <a:br/>
            <a:r>
              <a:rPr>
                <a:latin typeface="Courier"/>
              </a:rPr>
              <a:t>)</a:t>
            </a:r>
            <a:br/>
            <a:br/>
            <a:r>
              <a:rPr>
                <a:latin typeface="Courier"/>
              </a:rPr>
              <a:t>wash[</a:t>
            </a:r>
            <a:r>
              <a:rPr>
                <a:solidFill>
                  <a:srgbClr val="4070A0"/>
                </a:solidFill>
                <a:latin typeface="Courier"/>
              </a:rPr>
              <a:t>"service"</a:t>
            </a:r>
            <a:r>
              <a:rPr>
                <a:latin typeface="Courier"/>
              </a:rPr>
              <a:t>] </a:t>
            </a:r>
            <a:r>
              <a:rPr>
                <a:solidFill>
                  <a:srgbClr val="666666"/>
                </a:solidFill>
                <a:latin typeface="Courier"/>
              </a:rPr>
              <a:t>=</a:t>
            </a:r>
            <a:r>
              <a:rPr>
                <a:latin typeface="Courier"/>
              </a:rPr>
              <a:t> wash[</a:t>
            </a:r>
            <a:r>
              <a:rPr>
                <a:solidFill>
                  <a:srgbClr val="4070A0"/>
                </a:solidFill>
                <a:latin typeface="Courier"/>
              </a:rPr>
              <a:t>"service"</a:t>
            </a:r>
            <a:r>
              <a:rPr>
                <a:latin typeface="Courier"/>
              </a:rPr>
              <a:t>].astype(LADDER)</a:t>
            </a:r>
            <a:br/>
            <a:r>
              <a:rPr>
                <a:latin typeface="Courier"/>
              </a:rPr>
              <a:t>at_least_basic </a:t>
            </a:r>
            <a:r>
              <a:rPr>
                <a:solidFill>
                  <a:srgbClr val="666666"/>
                </a:solidFill>
                <a:latin typeface="Courier"/>
              </a:rPr>
              <a:t>=</a:t>
            </a:r>
            <a:r>
              <a:rPr>
                <a:latin typeface="Courier"/>
              </a:rPr>
              <a:t> wash[</a:t>
            </a:r>
            <a:r>
              <a:rPr>
                <a:solidFill>
                  <a:srgbClr val="4070A0"/>
                </a:solidFill>
                <a:latin typeface="Courier"/>
              </a:rPr>
              <a:t>"service"</a:t>
            </a:r>
            <a:r>
              <a:rPr>
                <a:latin typeface="Courier"/>
              </a:rPr>
              <a:t>] </a:t>
            </a:r>
            <a:r>
              <a:rPr>
                <a:solidFill>
                  <a:srgbClr val="666666"/>
                </a:solidFill>
                <a:latin typeface="Courier"/>
              </a:rPr>
              <a:t>&gt;=</a:t>
            </a:r>
            <a:r>
              <a:rPr>
                <a:latin typeface="Courier"/>
              </a:rPr>
              <a:t> </a:t>
            </a:r>
            <a:r>
              <a:rPr>
                <a:solidFill>
                  <a:srgbClr val="4070A0"/>
                </a:solidFill>
                <a:latin typeface="Courier"/>
              </a:rPr>
              <a:t>"basic"</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booléens saisis de cinq façons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(muac[</a:t>
            </a:r>
            <a:r>
              <a:rPr>
                <a:solidFill>
                  <a:srgbClr val="4070A0"/>
                </a:solidFill>
                <a:latin typeface="Courier"/>
              </a:rPr>
              <a:t>"oedema"</a:t>
            </a:r>
            <a:r>
              <a:rPr>
                <a:latin typeface="Courier"/>
              </a:rPr>
              <a:t>].value_counts(dropna</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booléens saisis de cinq façons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Faux d'une maniere difficile a voir : toute chaine non vide est vraie,</a:t>
            </a:r>
            <a:br/>
            <a:r>
              <a:rPr i="1">
                <a:solidFill>
                  <a:srgbClr val="60A0B0"/>
                </a:solidFill>
                <a:latin typeface="Courier"/>
              </a:rPr>
              <a:t># donc "false" devient True.</a:t>
            </a:r>
            <a:br/>
            <a:r>
              <a:rPr>
                <a:latin typeface="Courier"/>
              </a:rPr>
              <a:t>muac[</a:t>
            </a:r>
            <a:r>
              <a:rPr>
                <a:solidFill>
                  <a:srgbClr val="4070A0"/>
                </a:solidFill>
                <a:latin typeface="Courier"/>
              </a:rPr>
              <a:t>"oedema"</a:t>
            </a:r>
            <a:r>
              <a:rPr>
                <a:latin typeface="Courier"/>
              </a:rPr>
              <a:t>] </a:t>
            </a:r>
            <a:r>
              <a:rPr>
                <a:solidFill>
                  <a:srgbClr val="666666"/>
                </a:solidFill>
                <a:latin typeface="Courier"/>
              </a:rPr>
              <a:t>=</a:t>
            </a:r>
            <a:r>
              <a:rPr>
                <a:latin typeface="Courier"/>
              </a:rPr>
              <a:t> muac[</a:t>
            </a:r>
            <a:r>
              <a:rPr>
                <a:solidFill>
                  <a:srgbClr val="4070A0"/>
                </a:solidFill>
                <a:latin typeface="Courier"/>
              </a:rPr>
              <a:t>"oedema"</a:t>
            </a:r>
            <a:r>
              <a:rPr>
                <a:latin typeface="Courier"/>
              </a:rPr>
              <a:t>].astype(</a:t>
            </a:r>
            <a:r>
              <a:rPr>
                <a:solidFill>
                  <a:srgbClr val="008000"/>
                </a:solidFill>
                <a:latin typeface="Courier"/>
              </a:rPr>
              <a:t>bool</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booléens saisis de cinq façons — En Python</a:t>
            </a:r>
          </a:p>
        </p:txBody>
      </p:sp>
      <p:sp>
        <p:nvSpPr>
          <p:cNvPr id="3" name="Content Placeholder 2"/>
          <p:cNvSpPr>
            <a:spLocks noGrp="1"/>
          </p:cNvSpPr>
          <p:nvPr>
            <p:ph idx="1"/>
          </p:nvPr>
        </p:nvSpPr>
        <p:spPr/>
        <p:txBody>
          <a:bodyPr/>
          <a:lstStyle/>
          <a:p>
            <a:pPr lvl="0" indent="0">
              <a:buNone/>
            </a:pPr>
            <a:r>
              <a:rPr>
                <a:latin typeface="Courier"/>
              </a:rPr>
              <a:t>BOOLEANS </a:t>
            </a:r>
            <a:r>
              <a:rPr>
                <a:solidFill>
                  <a:srgbClr val="666666"/>
                </a:solidFill>
                <a:latin typeface="Courier"/>
              </a:rPr>
              <a:t>=</a:t>
            </a:r>
            <a:r>
              <a:rPr>
                <a:latin typeface="Courier"/>
              </a:rPr>
              <a:t> {</a:t>
            </a:r>
            <a:b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"yes"</a:t>
            </a:r>
            <a:r>
              <a:rPr>
                <a:latin typeface="Courier"/>
              </a:rPr>
              <a:t>: </a:t>
            </a:r>
            <a:r>
              <a:rPr>
                <a:solidFill>
                  <a:srgbClr val="19177C"/>
                </a:solidFill>
                <a:latin typeface="Courier"/>
              </a:rPr>
              <a:t>True</a:t>
            </a:r>
            <a:r>
              <a:rPr>
                <a:latin typeface="Courier"/>
              </a:rPr>
              <a:t>, </a:t>
            </a:r>
            <a:r>
              <a:rPr>
                <a:solidFill>
                  <a:srgbClr val="4070A0"/>
                </a:solidFill>
                <a:latin typeface="Courier"/>
              </a:rPr>
              <a:t>"1"</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 </a:t>
            </a:r>
            <a:r>
              <a:rPr>
                <a:solidFill>
                  <a:srgbClr val="4070A0"/>
                </a:solidFill>
                <a:latin typeface="Courier"/>
              </a:rPr>
              <a:t>"no"</a:t>
            </a:r>
            <a:r>
              <a:rPr>
                <a:latin typeface="Courier"/>
              </a:rPr>
              <a:t>: </a:t>
            </a:r>
            <a:r>
              <a:rPr>
                <a:solidFill>
                  <a:srgbClr val="19177C"/>
                </a:solidFill>
                <a:latin typeface="Courier"/>
              </a:rPr>
              <a:t>False</a:t>
            </a:r>
            <a:r>
              <a:rPr>
                <a:latin typeface="Courier"/>
              </a:rPr>
              <a:t>, </a:t>
            </a:r>
            <a:r>
              <a:rPr>
                <a:solidFill>
                  <a:srgbClr val="4070A0"/>
                </a:solidFill>
                <a:latin typeface="Courier"/>
              </a:rPr>
              <a:t>"0"</a:t>
            </a:r>
            <a:r>
              <a:rPr>
                <a:latin typeface="Courier"/>
              </a:rPr>
              <a:t>: </a:t>
            </a:r>
            <a:r>
              <a:rPr>
                <a:solidFill>
                  <a:srgbClr val="19177C"/>
                </a:solidFill>
                <a:latin typeface="Courier"/>
              </a:rPr>
              <a:t>False</a:t>
            </a:r>
            <a:r>
              <a:rPr>
                <a:latin typeface="Courier"/>
              </a:rPr>
              <a:t>,</a:t>
            </a:r>
            <a:br/>
            <a:r>
              <a:rPr>
                <a:latin typeface="Courier"/>
              </a:rPr>
              <a:t>}</a:t>
            </a:r>
            <a:br/>
            <a:br/>
            <a:r>
              <a:rPr>
                <a:latin typeface="Courier"/>
              </a:rPr>
              <a:t>muac[</a:t>
            </a:r>
            <a:r>
              <a:rPr>
                <a:solidFill>
                  <a:srgbClr val="4070A0"/>
                </a:solidFill>
                <a:latin typeface="Courier"/>
              </a:rPr>
              <a:t>"oedema"</a:t>
            </a:r>
            <a:r>
              <a:rPr>
                <a:latin typeface="Courier"/>
              </a:rPr>
              <a:t>] </a:t>
            </a:r>
            <a:r>
              <a:rPr>
                <a:solidFill>
                  <a:srgbClr val="666666"/>
                </a:solidFill>
                <a:latin typeface="Courier"/>
              </a:rPr>
              <a:t>=</a:t>
            </a:r>
            <a:r>
              <a:rPr>
                <a:latin typeface="Courier"/>
              </a:rPr>
              <a:t> (</a:t>
            </a:r>
            <a:br/>
            <a:r>
              <a:rPr>
                <a:latin typeface="Courier"/>
              </a:rPr>
              <a:t>    muac[</a:t>
            </a:r>
            <a:r>
              <a:rPr>
                <a:solidFill>
                  <a:srgbClr val="4070A0"/>
                </a:solidFill>
                <a:latin typeface="Courier"/>
              </a:rPr>
              <a:t>"oedema"</a:t>
            </a:r>
            <a:r>
              <a:rPr>
                <a:latin typeface="Courier"/>
              </a:rPr>
              <a:t>].astype(</a:t>
            </a:r>
            <a:r>
              <a:rPr>
                <a:solidFill>
                  <a:srgbClr val="4070A0"/>
                </a:solidFill>
                <a:latin typeface="Courier"/>
              </a:rPr>
              <a:t>"string"</a:t>
            </a:r>
            <a:r>
              <a:rPr>
                <a:latin typeface="Courier"/>
              </a:rPr>
              <a:t>).</a:t>
            </a:r>
            <a:r>
              <a:rPr>
                <a:solidFill>
                  <a:srgbClr val="008000"/>
                </a:solidFill>
                <a:latin typeface="Courier"/>
              </a:rPr>
              <a:t>str</a:t>
            </a:r>
            <a:r>
              <a:rPr>
                <a:latin typeface="Courier"/>
              </a:rPr>
              <a:t>.strip().</a:t>
            </a:r>
            <a:r>
              <a:rPr>
                <a:solidFill>
                  <a:srgbClr val="008000"/>
                </a:solidFill>
                <a:latin typeface="Courier"/>
              </a:rPr>
              <a:t>str</a:t>
            </a:r>
            <a:r>
              <a:rPr>
                <a:latin typeface="Courier"/>
              </a:rPr>
              <a:t>.lower()</a:t>
            </a:r>
            <a:br/>
            <a:r>
              <a:rPr>
                <a:latin typeface="Courier"/>
              </a:rPr>
              <a:t>    .</a:t>
            </a:r>
            <a:r>
              <a:rPr>
                <a:solidFill>
                  <a:srgbClr val="008000"/>
                </a:solidFill>
                <a:latin typeface="Courier"/>
              </a:rPr>
              <a:t>map</a:t>
            </a:r>
            <a:r>
              <a:rPr>
                <a:latin typeface="Courier"/>
              </a:rPr>
              <a:t>({k.lower(): v </a:t>
            </a:r>
            <a:r>
              <a:rPr b="1">
                <a:solidFill>
                  <a:srgbClr val="007020"/>
                </a:solidFill>
                <a:latin typeface="Courier"/>
              </a:rPr>
              <a:t>for</a:t>
            </a:r>
            <a:r>
              <a:rPr>
                <a:latin typeface="Courier"/>
              </a:rPr>
              <a:t> k, v </a:t>
            </a:r>
            <a:r>
              <a:rPr b="1">
                <a:solidFill>
                  <a:srgbClr val="007020"/>
                </a:solidFill>
                <a:latin typeface="Courier"/>
              </a:rPr>
              <a:t>in</a:t>
            </a:r>
            <a:r>
              <a:rPr>
                <a:latin typeface="Courier"/>
              </a:rPr>
              <a:t> BOOLEANS.items()})</a:t>
            </a:r>
            <a:br/>
            <a:r>
              <a:rPr>
                <a:latin typeface="Courier"/>
              </a:rPr>
              <a:t>)</a:t>
            </a:r>
            <a:br/>
            <a:br/>
            <a:r>
              <a:rPr>
                <a:solidFill>
                  <a:srgbClr val="008000"/>
                </a:solidFill>
                <a:latin typeface="Courier"/>
              </a:rPr>
              <a:t>print</a:t>
            </a:r>
            <a:r>
              <a:rPr>
                <a:latin typeface="Courier"/>
              </a:rPr>
              <a:t>(muac[</a:t>
            </a:r>
            <a:r>
              <a:rPr>
                <a:solidFill>
                  <a:srgbClr val="4070A0"/>
                </a:solidFill>
                <a:latin typeface="Courier"/>
              </a:rPr>
              <a:t>"oedema"</a:t>
            </a:r>
            <a:r>
              <a:rPr>
                <a:latin typeface="Courier"/>
              </a:rPr>
              <a:t>].isna().</a:t>
            </a:r>
            <a:r>
              <a:rPr>
                <a:solidFill>
                  <a:srgbClr val="008000"/>
                </a:solidFill>
                <a:latin typeface="Courier"/>
              </a:rPr>
              <a:t>sum</a:t>
            </a:r>
            <a:r>
              <a:rPr>
                <a:latin typeface="Courier"/>
              </a:rPr>
              <a:t>())    </a:t>
            </a:r>
            <a:r>
              <a:rPr i="1">
                <a:solidFill>
                  <a:srgbClr val="60A0B0"/>
                </a:solidFill>
                <a:latin typeface="Courier"/>
              </a:rPr>
              <a:t># ce que la correspondance n'a pas couvert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booléens saisis de cinq façons — En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"oedema"</a:t>
            </a:r>
            <a:r>
              <a:rPr>
                <a:latin typeface="Courier"/>
              </a:rPr>
              <a:t>] </a:t>
            </a:r>
            <a:r>
              <a:rPr>
                <a:solidFill>
                  <a:srgbClr val="666666"/>
                </a:solidFill>
                <a:latin typeface="Courier"/>
              </a:rPr>
              <a:t>=</a:t>
            </a:r>
            <a:r>
              <a:rPr>
                <a:latin typeface="Courier"/>
              </a:rPr>
              <a:t> muac[</a:t>
            </a:r>
            <a:r>
              <a:rPr>
                <a:solidFill>
                  <a:srgbClr val="4070A0"/>
                </a:solidFill>
                <a:latin typeface="Courier"/>
              </a:rPr>
              <a:t>"oedema"</a:t>
            </a:r>
            <a:r>
              <a:rPr>
                <a:latin typeface="Courier"/>
              </a:rPr>
              <a:t>].astype(</a:t>
            </a:r>
            <a:r>
              <a:rPr>
                <a:solidFill>
                  <a:srgbClr val="4070A0"/>
                </a:solidFill>
                <a:latin typeface="Courier"/>
              </a:rPr>
              <a:t>"boolean"</a:t>
            </a:r>
            <a:r>
              <a:rPr>
                <a:latin typeface="Courier"/>
              </a:rPr>
              <a:t>)     </a:t>
            </a:r>
            <a:r>
              <a:rPr i="1">
                <a:solidFill>
                  <a:srgbClr val="60A0B0"/>
                </a:solidFill>
                <a:latin typeface="Courier"/>
              </a:rPr>
              <a:t># True / False / &lt;NA&gt;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texte qui devrait être une seule valeur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(wash[</a:t>
            </a:r>
            <a:r>
              <a:rPr>
                <a:solidFill>
                  <a:srgbClr val="4070A0"/>
                </a:solidFill>
                <a:latin typeface="Courier"/>
              </a:rPr>
              <a:t>"district"</a:t>
            </a:r>
            <a:r>
              <a:rPr>
                <a:latin typeface="Courier"/>
              </a:rPr>
              <a:t>].value_counts())</a:t>
            </a:r>
            <a:br/>
            <a:r>
              <a:rPr i="1">
                <a:solidFill>
                  <a:srgbClr val="60A0B0"/>
                </a:solidFill>
                <a:latin typeface="Courier"/>
              </a:rPr>
              <a:t># Nord-Ouest    727</a:t>
            </a:r>
            <a:br/>
            <a:r>
              <a:rPr i="1">
                <a:solidFill>
                  <a:srgbClr val="60A0B0"/>
                </a:solidFill>
                <a:latin typeface="Courier"/>
              </a:rPr>
              <a:t># NORD-OUEST     33</a:t>
            </a:r>
            <a:br/>
            <a:r>
              <a:rPr i="1">
                <a:solidFill>
                  <a:srgbClr val="60A0B0"/>
                </a:solidFill>
                <a:latin typeface="Courier"/>
              </a:rPr>
              <a:t># Nord Ouest     22</a:t>
            </a:r>
            <a:br/>
            <a:r>
              <a:rPr i="1">
                <a:solidFill>
                  <a:srgbClr val="60A0B0"/>
                </a:solidFill>
                <a:latin typeface="Courier"/>
              </a:rPr>
              <a:t># nord-ouest     20</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texte qui devrait être une seule valeur — En Python</a:t>
            </a:r>
          </a:p>
        </p:txBody>
      </p:sp>
      <p:sp>
        <p:nvSpPr>
          <p:cNvPr id="3" name="Content Placeholder 2"/>
          <p:cNvSpPr>
            <a:spLocks noGrp="1"/>
          </p:cNvSpPr>
          <p:nvPr>
            <p:ph idx="1"/>
          </p:nvPr>
        </p:nvSpPr>
        <p:spPr/>
        <p:txBody>
          <a:bodyPr/>
          <a:lstStyle/>
          <a:p>
            <a:pPr lvl="0" indent="0">
              <a:buNone/>
            </a:pPr>
            <a:r>
              <a:rPr>
                <a:latin typeface="Courier"/>
              </a:rPr>
              <a:t>wash[</a:t>
            </a:r>
            <a:r>
              <a:rPr>
                <a:solidFill>
                  <a:srgbClr val="4070A0"/>
                </a:solidFill>
                <a:latin typeface="Courier"/>
              </a:rPr>
              <a:t>"district"</a:t>
            </a:r>
            <a:r>
              <a:rPr>
                <a:latin typeface="Courier"/>
              </a:rPr>
              <a:t>] </a:t>
            </a:r>
            <a:r>
              <a:rPr>
                <a:solidFill>
                  <a:srgbClr val="666666"/>
                </a:solidFill>
                <a:latin typeface="Courier"/>
              </a:rPr>
              <a:t>=</a:t>
            </a:r>
            <a:r>
              <a:rPr>
                <a:latin typeface="Courier"/>
              </a:rPr>
              <a:t> (</a:t>
            </a:r>
            <a:br/>
            <a:r>
              <a:rPr>
                <a:latin typeface="Courier"/>
              </a:rPr>
              <a:t>    wash[</a:t>
            </a:r>
            <a:r>
              <a:rPr>
                <a:solidFill>
                  <a:srgbClr val="4070A0"/>
                </a:solidFill>
                <a:latin typeface="Courier"/>
              </a:rPr>
              <a:t>"district"</a:t>
            </a:r>
            <a:r>
              <a:rPr>
                <a:latin typeface="Courier"/>
              </a:rPr>
              <a:t>].astype(</a:t>
            </a:r>
            <a:r>
              <a:rPr>
                <a:solidFill>
                  <a:srgbClr val="4070A0"/>
                </a:solidFill>
                <a:latin typeface="Courier"/>
              </a:rPr>
              <a:t>"string"</a:t>
            </a:r>
            <a:r>
              <a:rPr>
                <a:latin typeface="Courier"/>
              </a:rPr>
              <a:t>).</a:t>
            </a:r>
            <a:r>
              <a:rPr>
                <a:solidFill>
                  <a:srgbClr val="008000"/>
                </a:solidFill>
                <a:latin typeface="Courier"/>
              </a:rPr>
              <a:t>str</a:t>
            </a:r>
            <a:r>
              <a:rPr>
                <a:latin typeface="Courier"/>
              </a:rPr>
              <a:t>.strip().</a:t>
            </a:r>
            <a:r>
              <a:rPr>
                <a:solidFill>
                  <a:srgbClr val="008000"/>
                </a:solidFill>
                <a:latin typeface="Courier"/>
              </a:rPr>
              <a:t>str</a:t>
            </a:r>
            <a:r>
              <a:rPr>
                <a:latin typeface="Courier"/>
              </a:rPr>
              <a:t>.lower()</a:t>
            </a:r>
            <a:br/>
            <a:r>
              <a:rPr>
                <a:latin typeface="Courier"/>
              </a:rPr>
              <a:t>    .</a:t>
            </a:r>
            <a:r>
              <a:rPr>
                <a:solidFill>
                  <a:srgbClr val="008000"/>
                </a:solidFill>
                <a:latin typeface="Courier"/>
              </a:rPr>
              <a:t>str</a:t>
            </a:r>
            <a:r>
              <a:rPr>
                <a:latin typeface="Courier"/>
              </a:rPr>
              <a:t>.replace(</a:t>
            </a:r>
            <a:r>
              <a:rPr>
                <a:solidFill>
                  <a:srgbClr val="4070A0"/>
                </a:solidFill>
                <a:latin typeface="Courier"/>
              </a:rPr>
              <a:t>r"</a:t>
            </a:r>
            <a:r>
              <a:rPr>
                <a:solidFill>
                  <a:srgbClr val="40A070"/>
                </a:solidFill>
                <a:latin typeface="Courier"/>
              </a:rPr>
              <a:t>\s</a:t>
            </a:r>
            <a:r>
              <a:rPr>
                <a:solidFill>
                  <a:srgbClr val="666666"/>
                </a:solidFill>
                <a:latin typeface="Courier"/>
              </a:rPr>
              <a:t>+</a:t>
            </a:r>
            <a:r>
              <a:rPr>
                <a:solidFill>
                  <a:srgbClr val="4070A0"/>
                </a:solidFill>
                <a:latin typeface="Courier"/>
              </a:rPr>
              <a:t>"</a:t>
            </a:r>
            <a:r>
              <a:rPr>
                <a:latin typeface="Courier"/>
              </a:rPr>
              <a:t>, </a:t>
            </a:r>
            <a:r>
              <a:rPr>
                <a:solidFill>
                  <a:srgbClr val="4070A0"/>
                </a:solidFill>
                <a:latin typeface="Courier"/>
              </a:rPr>
              <a:t>"-"</a:t>
            </a:r>
            <a:r>
              <a:rPr>
                <a:latin typeface="Courier"/>
              </a:rPr>
              <a:t>, regex</a:t>
            </a:r>
            <a:r>
              <a:rPr>
                <a:solidFill>
                  <a:srgbClr val="666666"/>
                </a:solidFill>
                <a:latin typeface="Courier"/>
              </a:rPr>
              <a:t>=</a:t>
            </a:r>
            <a:r>
              <a:rPr>
                <a:solidFill>
                  <a:srgbClr val="19177C"/>
                </a:solidFill>
                <a:latin typeface="Courier"/>
              </a:rPr>
              <a:t>True</a:t>
            </a:r>
            <a:r>
              <a:rPr>
                <a:latin typeface="Courier"/>
              </a:rPr>
              <a:t>)</a:t>
            </a:r>
            <a:br/>
            <a:r>
              <a:rPr>
                <a:latin typeface="Courier"/>
              </a:rPr>
              <a:t>)</a:t>
            </a:r>
            <a:br/>
            <a:r>
              <a:rPr>
                <a:solidFill>
                  <a:srgbClr val="008000"/>
                </a:solidFill>
                <a:latin typeface="Courier"/>
              </a:rPr>
              <a:t>print</a:t>
            </a:r>
            <a:r>
              <a:rPr>
                <a:latin typeface="Courier"/>
              </a:rPr>
              <a:t>(wash[</a:t>
            </a:r>
            <a:r>
              <a:rPr>
                <a:solidFill>
                  <a:srgbClr val="4070A0"/>
                </a:solidFill>
                <a:latin typeface="Courier"/>
              </a:rPr>
              <a:t>"district"</a:t>
            </a:r>
            <a:r>
              <a:rPr>
                <a:latin typeface="Courier"/>
              </a:rPr>
              <a:t>].nunique())     </a:t>
            </a:r>
            <a:r>
              <a:rPr i="1">
                <a:solidFill>
                  <a:srgbClr val="60A0B0"/>
                </a:solidFill>
                <a:latin typeface="Courier"/>
              </a:rPr>
              <a:t># 3</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texte qui devrait être une seule valeur — En Python</a:t>
            </a:r>
          </a:p>
        </p:txBody>
      </p:sp>
      <p:sp>
        <p:nvSpPr>
          <p:cNvPr id="3" name="Content Placeholder 2"/>
          <p:cNvSpPr>
            <a:spLocks noGrp="1"/>
          </p:cNvSpPr>
          <p:nvPr>
            <p:ph idx="1"/>
          </p:nvPr>
        </p:nvSpPr>
        <p:spPr/>
        <p:txBody>
          <a:bodyPr/>
          <a:lstStyle/>
          <a:p>
            <a:pPr lvl="0" indent="0">
              <a:buNone/>
            </a:pPr>
            <a:r>
              <a:rPr>
                <a:latin typeface="Courier"/>
              </a:rPr>
              <a:t>CANONICAL </a:t>
            </a:r>
            <a:r>
              <a:rPr>
                <a:solidFill>
                  <a:srgbClr val="666666"/>
                </a:solidFill>
                <a:latin typeface="Courier"/>
              </a:rPr>
              <a:t>=</a:t>
            </a:r>
            <a:r>
              <a:rPr>
                <a:latin typeface="Courier"/>
              </a:rPr>
              <a:t> {</a:t>
            </a:r>
            <a:br/>
            <a:r>
              <a:rPr>
                <a:latin typeface="Courier"/>
              </a:rPr>
              <a:t>    </a:t>
            </a:r>
            <a:r>
              <a:rPr>
                <a:solidFill>
                  <a:srgbClr val="4070A0"/>
                </a:solidFill>
                <a:latin typeface="Courier"/>
              </a:rPr>
              <a:t>"gonaives"</a:t>
            </a:r>
            <a:r>
              <a:rPr>
                <a:latin typeface="Courier"/>
              </a:rPr>
              <a:t>: </a:t>
            </a:r>
            <a:r>
              <a:rPr>
                <a:solidFill>
                  <a:srgbClr val="4070A0"/>
                </a:solidFill>
                <a:latin typeface="Courier"/>
              </a:rPr>
              <a:t>"Gonaïves"</a:t>
            </a:r>
            <a:r>
              <a:rPr>
                <a:latin typeface="Courier"/>
              </a:rPr>
              <a:t>,</a:t>
            </a:r>
            <a:br/>
            <a:r>
              <a:rPr>
                <a:latin typeface="Courier"/>
              </a:rPr>
              <a:t>    </a:t>
            </a:r>
            <a:r>
              <a:rPr>
                <a:solidFill>
                  <a:srgbClr val="4070A0"/>
                </a:solidFill>
                <a:latin typeface="Courier"/>
              </a:rPr>
              <a:t>"st-marc"</a:t>
            </a:r>
            <a:r>
              <a:rPr>
                <a:latin typeface="Courier"/>
              </a:rPr>
              <a:t>: </a:t>
            </a:r>
            <a:r>
              <a:rPr>
                <a:solidFill>
                  <a:srgbClr val="4070A0"/>
                </a:solidFill>
                <a:latin typeface="Courier"/>
              </a:rPr>
              <a:t>"Saint-Marc"</a:t>
            </a:r>
            <a:r>
              <a:rPr>
                <a:latin typeface="Courier"/>
              </a:rPr>
              <a:t>,</a:t>
            </a:r>
            <a:br/>
            <a:r>
              <a:rPr>
                <a:latin typeface="Courier"/>
              </a:rPr>
              <a:t>    </a:t>
            </a:r>
            <a:r>
              <a:rPr>
                <a:solidFill>
                  <a:srgbClr val="4070A0"/>
                </a:solidFill>
                <a:latin typeface="Courier"/>
              </a:rPr>
              <a:t>"saint-marc"</a:t>
            </a:r>
            <a:r>
              <a:rPr>
                <a:latin typeface="Courier"/>
              </a:rPr>
              <a:t>: </a:t>
            </a:r>
            <a:r>
              <a:rPr>
                <a:solidFill>
                  <a:srgbClr val="4070A0"/>
                </a:solidFill>
                <a:latin typeface="Courier"/>
              </a:rPr>
              <a:t>"Saint-Marc"</a:t>
            </a:r>
            <a:r>
              <a:rPr>
                <a:latin typeface="Courier"/>
              </a:rPr>
              <a:t>,</a:t>
            </a:r>
            <a:br/>
            <a:r>
              <a:rPr>
                <a:latin typeface="Courier"/>
              </a:rPr>
              <a:t>}</a:t>
            </a:r>
            <a:br/>
            <a:r>
              <a:rPr>
                <a:latin typeface="Courier"/>
              </a:rPr>
              <a:t>wash[</a:t>
            </a:r>
            <a:r>
              <a:rPr>
                <a:solidFill>
                  <a:srgbClr val="4070A0"/>
                </a:solidFill>
                <a:latin typeface="Courier"/>
              </a:rPr>
              <a:t>"district"</a:t>
            </a:r>
            <a:r>
              <a:rPr>
                <a:latin typeface="Courier"/>
              </a:rPr>
              <a:t>] </a:t>
            </a:r>
            <a:r>
              <a:rPr>
                <a:solidFill>
                  <a:srgbClr val="666666"/>
                </a:solidFill>
                <a:latin typeface="Courier"/>
              </a:rPr>
              <a:t>=</a:t>
            </a:r>
            <a:r>
              <a:rPr>
                <a:latin typeface="Courier"/>
              </a:rPr>
              <a:t> wash[</a:t>
            </a:r>
            <a:r>
              <a:rPr>
                <a:solidFill>
                  <a:srgbClr val="4070A0"/>
                </a:solidFill>
                <a:latin typeface="Courier"/>
              </a:rPr>
              <a:t>"district"</a:t>
            </a:r>
            <a:r>
              <a:rPr>
                <a:latin typeface="Courier"/>
              </a:rPr>
              <a:t>].</a:t>
            </a:r>
            <a:r>
              <a:rPr>
                <a:solidFill>
                  <a:srgbClr val="008000"/>
                </a:solidFill>
                <a:latin typeface="Courier"/>
              </a:rPr>
              <a:t>map</a:t>
            </a:r>
            <a:r>
              <a:rPr>
                <a:latin typeface="Courier"/>
              </a:rPr>
              <a:t>(CANONICAL).fillna(wash[</a:t>
            </a:r>
            <a:r>
              <a:rPr>
                <a:solidFill>
                  <a:srgbClr val="4070A0"/>
                </a:solidFill>
                <a:latin typeface="Courier"/>
              </a:rPr>
              <a:t>"district"</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Stata et SPSS transportent leurs étiquettes — En Python</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666666"/>
                </a:solidFill>
                <a:latin typeface="Courier"/>
              </a:rPr>
              <a:t>=</a:t>
            </a:r>
            <a:r>
              <a:rPr>
                <a:latin typeface="Courier"/>
              </a:rPr>
              <a:t> pd.read_stata(path)                        </a:t>
            </a:r>
            <a:r>
              <a:rPr i="1">
                <a:solidFill>
                  <a:srgbClr val="60A0B0"/>
                </a:solidFill>
                <a:latin typeface="Courier"/>
              </a:rPr>
              <a:t># valeurs converties en etiquettes</a:t>
            </a:r>
            <a:br/>
            <a:r>
              <a:rPr>
                <a:latin typeface="Courier"/>
              </a:rPr>
              <a:t>survey </a:t>
            </a:r>
            <a:r>
              <a:rPr>
                <a:solidFill>
                  <a:srgbClr val="666666"/>
                </a:solidFill>
                <a:latin typeface="Courier"/>
              </a:rPr>
              <a:t>=</a:t>
            </a:r>
            <a:r>
              <a:rPr>
                <a:latin typeface="Courier"/>
              </a:rPr>
              <a:t> pd.read_stata(path, convert_categoricals</a:t>
            </a:r>
            <a:r>
              <a:rPr>
                <a:solidFill>
                  <a:srgbClr val="666666"/>
                </a:solidFill>
                <a:latin typeface="Courier"/>
              </a:rPr>
              <a:t>=</a:t>
            </a:r>
            <a:r>
              <a:rPr>
                <a:solidFill>
                  <a:srgbClr val="19177C"/>
                </a:solidFill>
                <a:latin typeface="Courier"/>
              </a:rPr>
              <a:t>False</a:t>
            </a:r>
            <a:r>
              <a:rPr>
                <a:latin typeface="Courier"/>
              </a:rPr>
              <a:t>)   </a:t>
            </a:r>
            <a:r>
              <a:rPr i="1">
                <a:solidFill>
                  <a:srgbClr val="60A0B0"/>
                </a:solidFill>
                <a:latin typeface="Courier"/>
              </a:rPr>
              <a:t># codes bruts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Stata et SPSS transportent leurs étiquettes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with</a:t>
            </a:r>
            <a:r>
              <a:rPr>
                <a:latin typeface="Courier"/>
              </a:rPr>
              <a:t> pd.io.stata.StataReader(path) </a:t>
            </a:r>
            <a:r>
              <a:rPr b="1">
                <a:solidFill>
                  <a:srgbClr val="008000"/>
                </a:solidFill>
                <a:latin typeface="Courier"/>
              </a:rPr>
              <a:t>as</a:t>
            </a:r>
            <a:r>
              <a:rPr>
                <a:latin typeface="Courier"/>
              </a:rPr>
              <a:t> reader:</a:t>
            </a:r>
            <a:br/>
            <a:r>
              <a:rPr>
                <a:latin typeface="Courier"/>
              </a:rPr>
              <a:t>    labels </a:t>
            </a:r>
            <a:r>
              <a:rPr>
                <a:solidFill>
                  <a:srgbClr val="666666"/>
                </a:solidFill>
                <a:latin typeface="Courier"/>
              </a:rPr>
              <a:t>=</a:t>
            </a:r>
            <a:r>
              <a:rPr>
                <a:latin typeface="Courier"/>
              </a:rPr>
              <a:t> reader.value_labels()</a:t>
            </a:r>
            <a:br/>
            <a:r>
              <a:rPr>
                <a:latin typeface="Courier"/>
              </a:rPr>
              <a:t>    variables </a:t>
            </a:r>
            <a:r>
              <a:rPr>
                <a:solidFill>
                  <a:srgbClr val="666666"/>
                </a:solidFill>
                <a:latin typeface="Courier"/>
              </a:rPr>
              <a:t>=</a:t>
            </a:r>
            <a:r>
              <a:rPr>
                <a:latin typeface="Courier"/>
              </a:rPr>
              <a:t> reader.variable_labels()</a:t>
            </a:r>
            <a:br/>
            <a:br/>
            <a:r>
              <a:rPr>
                <a:solidFill>
                  <a:srgbClr val="008000"/>
                </a:solidFill>
                <a:latin typeface="Courier"/>
              </a:rPr>
              <a:t>print</a:t>
            </a:r>
            <a:r>
              <a:rPr>
                <a:latin typeface="Courier"/>
              </a:rPr>
              <a:t>(variables[</a:t>
            </a:r>
            <a:r>
              <a:rPr>
                <a:solidFill>
                  <a:srgbClr val="4070A0"/>
                </a:solidFill>
                <a:latin typeface="Courier"/>
              </a:rPr>
              <a:t>"hh_size"</a:t>
            </a:r>
            <a:r>
              <a:rPr>
                <a:latin typeface="Courier"/>
              </a:rPr>
              <a:t>])</a:t>
            </a:r>
            <a:br/>
            <a:r>
              <a:rPr>
                <a:solidFill>
                  <a:srgbClr val="008000"/>
                </a:solidFill>
                <a:latin typeface="Courier"/>
              </a:rPr>
              <a:t>print</a:t>
            </a:r>
            <a:r>
              <a:rPr>
                <a:latin typeface="Courier"/>
              </a:rPr>
              <a:t>(labels.get(</a:t>
            </a:r>
            <a:r>
              <a:rPr>
                <a:solidFill>
                  <a:srgbClr val="4070A0"/>
                </a:solidFill>
                <a:latin typeface="Courier"/>
              </a:rPr>
              <a:t>"consent"</a:t>
            </a:r>
            <a:r>
              <a:rPr>
                <a:latin typeface="Courier"/>
              </a:rPr>
              <a:t>, {}))</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fonction de lecture, assemblée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SENTINELS </a:t>
            </a:r>
            <a:r>
              <a:rPr>
                <a:solidFill>
                  <a:srgbClr val="666666"/>
                </a:solidFill>
                <a:latin typeface="Courier"/>
              </a:rPr>
              <a:t>=</a:t>
            </a:r>
            <a:r>
              <a:rPr>
                <a:latin typeface="Courier"/>
              </a:rPr>
              <a:t> {</a:t>
            </a:r>
            <a:r>
              <a:rPr>
                <a:solidFill>
                  <a:srgbClr val="4070A0"/>
                </a:solidFill>
                <a:latin typeface="Courier"/>
              </a:rPr>
              <a:t>"muac_mm"</a:t>
            </a:r>
            <a:r>
              <a:rPr>
                <a:latin typeface="Courier"/>
              </a:rPr>
              <a:t>: [</a:t>
            </a:r>
            <a:r>
              <a:rPr>
                <a:solidFill>
                  <a:srgbClr val="4070A0"/>
                </a:solidFill>
                <a:latin typeface="Courier"/>
              </a:rPr>
              <a:t>"-99"</a:t>
            </a:r>
            <a:r>
              <a:rPr>
                <a:latin typeface="Courier"/>
              </a:rPr>
              <a:t>]}</a:t>
            </a:r>
            <a:br/>
            <a:r>
              <a:rPr>
                <a:latin typeface="Courier"/>
              </a:rPr>
              <a:t>OUTCOMES </a:t>
            </a:r>
            <a:r>
              <a:rPr>
                <a:solidFill>
                  <a:srgbClr val="666666"/>
                </a:solidFill>
                <a:latin typeface="Courier"/>
              </a:rPr>
              <a:t>=</a:t>
            </a:r>
            <a:r>
              <a:rPr>
                <a:latin typeface="Courier"/>
              </a:rPr>
              <a:t> pd.CategoricalDtype(</a:t>
            </a:r>
            <a:br/>
            <a:r>
              <a:rPr>
                <a:latin typeface="Courier"/>
              </a:rPr>
              <a:t>    [</a:t>
            </a:r>
            <a:r>
              <a:rPr>
                <a:solidFill>
                  <a:srgbClr val="4070A0"/>
                </a:solidFill>
                <a:latin typeface="Courier"/>
              </a:rPr>
              <a:t>"no-action"</a:t>
            </a:r>
            <a:r>
              <a:rPr>
                <a:latin typeface="Courier"/>
              </a:rPr>
              <a:t>, </a:t>
            </a:r>
            <a:r>
              <a:rPr>
                <a:solidFill>
                  <a:srgbClr val="4070A0"/>
                </a:solidFill>
                <a:latin typeface="Courier"/>
              </a:rPr>
              <a:t>"referred-tsfp"</a:t>
            </a:r>
            <a:r>
              <a:rPr>
                <a:latin typeface="Courier"/>
              </a:rPr>
              <a:t>, </a:t>
            </a:r>
            <a:r>
              <a:rPr>
                <a:solidFill>
                  <a:srgbClr val="4070A0"/>
                </a:solidFill>
                <a:latin typeface="Courier"/>
              </a:rPr>
              <a:t>"referred-otp"</a:t>
            </a:r>
            <a:r>
              <a:rPr>
                <a:latin typeface="Courier"/>
              </a:rPr>
              <a:t>, </a:t>
            </a:r>
            <a:r>
              <a:rPr>
                <a:solidFill>
                  <a:srgbClr val="4070A0"/>
                </a:solidFill>
                <a:latin typeface="Courier"/>
              </a:rPr>
              <a:t>"referred-sc"</a:t>
            </a:r>
            <a:r>
              <a:rPr>
                <a:latin typeface="Courier"/>
              </a:rPr>
              <a:t>]</a:t>
            </a:r>
            <a:br/>
            <a:r>
              <a:rPr>
                <a:latin typeface="Courier"/>
              </a:rPr>
              <a:t>)</a:t>
            </a:r>
            <a:br/>
            <a:r>
              <a:rPr>
                <a:latin typeface="Courier"/>
              </a:rPr>
              <a:t>BOOLEANS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"yes"</a:t>
            </a:r>
            <a:r>
              <a:rPr>
                <a:latin typeface="Courier"/>
              </a:rPr>
              <a:t>: </a:t>
            </a:r>
            <a:r>
              <a:rPr>
                <a:solidFill>
                  <a:srgbClr val="19177C"/>
                </a:solidFill>
                <a:latin typeface="Courier"/>
              </a:rPr>
              <a:t>True</a:t>
            </a:r>
            <a:r>
              <a:rPr>
                <a:latin typeface="Courier"/>
              </a:rPr>
              <a:t>, </a:t>
            </a:r>
            <a:r>
              <a:rPr>
                <a:solidFill>
                  <a:srgbClr val="4070A0"/>
                </a:solidFill>
                <a:latin typeface="Courier"/>
              </a:rPr>
              <a:t>"1"</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 </a:t>
            </a:r>
            <a:r>
              <a:rPr>
                <a:solidFill>
                  <a:srgbClr val="4070A0"/>
                </a:solidFill>
                <a:latin typeface="Courier"/>
              </a:rPr>
              <a:t>"no"</a:t>
            </a:r>
            <a:r>
              <a:rPr>
                <a:latin typeface="Courier"/>
              </a:rPr>
              <a:t>: </a:t>
            </a:r>
            <a:r>
              <a:rPr>
                <a:solidFill>
                  <a:srgbClr val="19177C"/>
                </a:solidFill>
                <a:latin typeface="Courier"/>
              </a:rPr>
              <a:t>False</a:t>
            </a:r>
            <a:r>
              <a:rPr>
                <a:latin typeface="Courier"/>
              </a:rPr>
              <a:t>, </a:t>
            </a:r>
            <a:r>
              <a:rPr>
                <a:solidFill>
                  <a:srgbClr val="4070A0"/>
                </a:solidFill>
                <a:latin typeface="Courier"/>
              </a:rPr>
              <a:t>"0"</a:t>
            </a:r>
            <a:r>
              <a:rPr>
                <a:latin typeface="Courier"/>
              </a:rPr>
              <a:t>: </a:t>
            </a:r>
            <a:r>
              <a:rPr>
                <a:solidFill>
                  <a:srgbClr val="19177C"/>
                </a:solidFill>
                <a:latin typeface="Courier"/>
              </a:rPr>
              <a:t>False</a:t>
            </a:r>
            <a:r>
              <a:rPr>
                <a:latin typeface="Courier"/>
              </a:rPr>
              <a:t>}</a:t>
            </a:r>
            <a:br/>
            <a:br/>
            <a:r>
              <a:rPr b="1">
                <a:solidFill>
                  <a:srgbClr val="007020"/>
                </a:solidFill>
                <a:latin typeface="Courier"/>
              </a:rPr>
              <a:t>def</a:t>
            </a:r>
            <a:r>
              <a:rPr>
                <a:latin typeface="Courier"/>
              </a:rPr>
              <a:t> read_register(path: Path) </a:t>
            </a:r>
            <a:r>
              <a:rPr>
                <a:solidFill>
                  <a:srgbClr val="666666"/>
                </a:solidFill>
                <a:latin typeface="Courier"/>
              </a:rPr>
              <a:t>-&gt;</a:t>
            </a:r>
            <a:r>
              <a:rPr>
                <a:latin typeface="Courier"/>
              </a:rPr>
              <a:t> pd.DataFrame:</a:t>
            </a:r>
            <a:br/>
            <a:r>
              <a:rPr>
                <a:latin typeface="Courier"/>
              </a:rPr>
              <a:t>    muac </a:t>
            </a:r>
            <a:r>
              <a:rPr>
                <a:solidFill>
                  <a:srgbClr val="666666"/>
                </a:solidFill>
                <a:latin typeface="Courier"/>
              </a:rPr>
              <a:t>=</a:t>
            </a:r>
            <a:r>
              <a:rPr>
                <a:latin typeface="Courier"/>
              </a:rPr>
              <a:t> pd.read_csv(</a:t>
            </a:r>
            <a:br/>
            <a:r>
              <a:rPr>
                <a:latin typeface="Courier"/>
              </a:rPr>
              <a:t>        path,</a:t>
            </a:r>
            <a:br/>
            <a:r>
              <a:rPr>
                <a:latin typeface="Courier"/>
              </a:rPr>
              <a:t>        dtype</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"string"</a:t>
            </a:r>
            <a:r>
              <a:rPr>
                <a:latin typeface="Courier"/>
              </a:rPr>
              <a:t>, </a:t>
            </a:r>
            <a:r>
              <a:rPr>
                <a:solidFill>
                  <a:srgbClr val="4070A0"/>
                </a:solidFill>
                <a:latin typeface="Courier"/>
              </a:rPr>
              <a:t>"commune"</a:t>
            </a:r>
            <a:r>
              <a:rPr>
                <a:latin typeface="Courier"/>
              </a:rPr>
              <a:t>: </a:t>
            </a:r>
            <a:r>
              <a:rPr>
                <a:solidFill>
                  <a:srgbClr val="4070A0"/>
                </a:solidFill>
                <a:latin typeface="Courier"/>
              </a:rPr>
              <a:t>"string"</a:t>
            </a:r>
            <a:r>
              <a:rPr>
                <a:latin typeface="Courier"/>
              </a:rPr>
              <a:t>, </a:t>
            </a:r>
            <a:r>
              <a:rPr>
                <a:solidFill>
                  <a:srgbClr val="4070A0"/>
                </a:solidFill>
                <a:latin typeface="Courier"/>
              </a:rPr>
              <a:t>"sex"</a:t>
            </a:r>
            <a:r>
              <a:rPr>
                <a:latin typeface="Courier"/>
              </a:rPr>
              <a:t>: </a:t>
            </a:r>
            <a:r>
              <a:rPr>
                <a:solidFill>
                  <a:srgbClr val="4070A0"/>
                </a:solidFill>
                <a:latin typeface="Courier"/>
              </a:rPr>
              <a:t>"string"</a:t>
            </a:r>
            <a:r>
              <a:rPr>
                <a:latin typeface="Courier"/>
              </a:rPr>
              <a:t>},</a:t>
            </a:r>
            <a:br/>
            <a:r>
              <a:rPr>
                <a:latin typeface="Courier"/>
              </a:rPr>
              <a:t>        na_values</a:t>
            </a:r>
            <a:r>
              <a:rPr>
                <a:solidFill>
                  <a:srgbClr val="666666"/>
                </a:solidFill>
                <a:latin typeface="Courier"/>
              </a:rPr>
              <a:t>=</a:t>
            </a:r>
            <a:r>
              <a:rPr>
                <a:latin typeface="Courier"/>
              </a:rPr>
              <a:t>SENTINELS,</a:t>
            </a:r>
            <a:br/>
            <a:r>
              <a:rPr>
                <a:latin typeface="Courier"/>
              </a:rPr>
              <a:t>    )</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fonction de lecture, assemblée — En Python (suite)</a:t>
            </a:r>
          </a:p>
        </p:txBody>
      </p:sp>
      <p:sp>
        <p:nvSpPr>
          <p:cNvPr id="3" name="Content Placeholder 2"/>
          <p:cNvSpPr>
            <a:spLocks noGrp="1"/>
          </p:cNvSpPr>
          <p:nvPr>
            <p:ph idx="1"/>
          </p:nvPr>
        </p:nvSpPr>
        <p:spPr/>
        <p:txBody>
          <a:bodyPr/>
          <a:lstStyle/>
          <a:p>
            <a:pPr lvl="0" indent="0">
              <a:buNone/>
            </a:pPr>
            <a:r>
              <a:rPr>
                <a:latin typeface="Courier"/>
              </a:rPr>
              <a:t>    muac[</a:t>
            </a:r>
            <a:r>
              <a:rPr>
                <a:solidFill>
                  <a:srgbClr val="4070A0"/>
                </a:solidFill>
                <a:latin typeface="Courier"/>
              </a:rPr>
              <a:t>"screening_date"</a:t>
            </a:r>
            <a:r>
              <a:rPr>
                <a:latin typeface="Courier"/>
              </a:rPr>
              <a:t>] </a:t>
            </a:r>
            <a:r>
              <a:rPr>
                <a:solidFill>
                  <a:srgbClr val="666666"/>
                </a:solidFill>
                <a:latin typeface="Courier"/>
              </a:rPr>
              <a:t>=</a:t>
            </a:r>
            <a:r>
              <a:rPr>
                <a:latin typeface="Courier"/>
              </a:rPr>
              <a:t> pd.to_datetime(</a:t>
            </a:r>
            <a:br/>
            <a:r>
              <a:rPr>
                <a:latin typeface="Courier"/>
              </a:rPr>
              <a:t>        muac[</a:t>
            </a:r>
            <a:r>
              <a:rPr>
                <a:solidFill>
                  <a:srgbClr val="4070A0"/>
                </a:solidFill>
                <a:latin typeface="Courier"/>
              </a:rPr>
              <a:t>"screening_date"</a:t>
            </a:r>
            <a:r>
              <a:rPr>
                <a:latin typeface="Courier"/>
              </a:rPr>
              <a:t>], </a:t>
            </a:r>
            <a:r>
              <a:rPr>
                <a:solidFill>
                  <a:srgbClr val="008000"/>
                </a:solidFill>
                <a:latin typeface="Courier"/>
              </a:rPr>
              <a:t>format</a:t>
            </a:r>
            <a:r>
              <a:rPr>
                <a:solidFill>
                  <a:srgbClr val="666666"/>
                </a:solidFill>
                <a:latin typeface="Courier"/>
              </a:rPr>
              <a:t>=</a:t>
            </a:r>
            <a:r>
              <a:rPr>
                <a:solidFill>
                  <a:srgbClr val="4070A0"/>
                </a:solidFill>
                <a:latin typeface="Courier"/>
              </a:rPr>
              <a:t>"%Y-%m-%d"</a:t>
            </a:r>
            <a:r>
              <a:rPr>
                <a:latin typeface="Courier"/>
              </a:rPr>
              <a:t>, errors</a:t>
            </a:r>
            <a:r>
              <a:rPr>
                <a:solidFill>
                  <a:srgbClr val="666666"/>
                </a:solidFill>
                <a:latin typeface="Courier"/>
              </a:rPr>
              <a:t>=</a:t>
            </a:r>
            <a:r>
              <a:rPr>
                <a:solidFill>
                  <a:srgbClr val="4070A0"/>
                </a:solidFill>
                <a:latin typeface="Courier"/>
              </a:rPr>
              <a:t>"raise"</a:t>
            </a:r>
            <a:br/>
            <a:r>
              <a:rPr>
                <a:latin typeface="Courier"/>
              </a:rPr>
              <a:t>    )</a:t>
            </a:r>
            <a:br/>
            <a:r>
              <a:rPr>
                <a:latin typeface="Courier"/>
              </a:rPr>
              <a:t>    muac[</a:t>
            </a:r>
            <a:r>
              <a:rPr>
                <a:solidFill>
                  <a:srgbClr val="4070A0"/>
                </a:solidFill>
                <a:latin typeface="Courier"/>
              </a:rPr>
              <a:t>"outcome"</a:t>
            </a:r>
            <a:r>
              <a:rPr>
                <a:latin typeface="Courier"/>
              </a:rPr>
              <a:t>] </a:t>
            </a:r>
            <a:r>
              <a:rPr>
                <a:solidFill>
                  <a:srgbClr val="666666"/>
                </a:solidFill>
                <a:latin typeface="Courier"/>
              </a:rPr>
              <a:t>=</a:t>
            </a:r>
            <a:r>
              <a:rPr>
                <a:latin typeface="Courier"/>
              </a:rPr>
              <a:t> muac[</a:t>
            </a:r>
            <a:r>
              <a:rPr>
                <a:solidFill>
                  <a:srgbClr val="4070A0"/>
                </a:solidFill>
                <a:latin typeface="Courier"/>
              </a:rPr>
              <a:t>"outcome"</a:t>
            </a:r>
            <a:r>
              <a:rPr>
                <a:latin typeface="Courier"/>
              </a:rPr>
              <a:t>].astype(OUTCOMES)</a:t>
            </a:r>
            <a:br/>
            <a:r>
              <a:rPr>
                <a:latin typeface="Courier"/>
              </a:rPr>
              <a:t>    muac[</a:t>
            </a:r>
            <a:r>
              <a:rPr>
                <a:solidFill>
                  <a:srgbClr val="4070A0"/>
                </a:solidFill>
                <a:latin typeface="Courier"/>
              </a:rPr>
              <a:t>"oedema"</a:t>
            </a:r>
            <a:r>
              <a:rPr>
                <a:latin typeface="Courier"/>
              </a:rPr>
              <a:t>] </a:t>
            </a:r>
            <a:r>
              <a:rPr>
                <a:solidFill>
                  <a:srgbClr val="666666"/>
                </a:solidFill>
                <a:latin typeface="Courier"/>
              </a:rPr>
              <a:t>=</a:t>
            </a:r>
            <a:r>
              <a:rPr>
                <a:latin typeface="Courier"/>
              </a:rPr>
              <a:t> (</a:t>
            </a:r>
            <a:br/>
            <a:r>
              <a:rPr>
                <a:latin typeface="Courier"/>
              </a:rPr>
              <a:t>        muac[</a:t>
            </a:r>
            <a:r>
              <a:rPr>
                <a:solidFill>
                  <a:srgbClr val="4070A0"/>
                </a:solidFill>
                <a:latin typeface="Courier"/>
              </a:rPr>
              <a:t>"oedema"</a:t>
            </a:r>
            <a:r>
              <a:rPr>
                <a:latin typeface="Courier"/>
              </a:rPr>
              <a:t>].astype(</a:t>
            </a:r>
            <a:r>
              <a:rPr>
                <a:solidFill>
                  <a:srgbClr val="4070A0"/>
                </a:solidFill>
                <a:latin typeface="Courier"/>
              </a:rPr>
              <a:t>"string"</a:t>
            </a:r>
            <a:r>
              <a:rPr>
                <a:latin typeface="Courier"/>
              </a:rPr>
              <a:t>).</a:t>
            </a:r>
            <a:r>
              <a:rPr>
                <a:solidFill>
                  <a:srgbClr val="008000"/>
                </a:solidFill>
                <a:latin typeface="Courier"/>
              </a:rPr>
              <a:t>str</a:t>
            </a:r>
            <a:r>
              <a:rPr>
                <a:latin typeface="Courier"/>
              </a:rPr>
              <a:t>.strip().</a:t>
            </a:r>
            <a:r>
              <a:rPr>
                <a:solidFill>
                  <a:srgbClr val="008000"/>
                </a:solidFill>
                <a:latin typeface="Courier"/>
              </a:rPr>
              <a:t>str</a:t>
            </a:r>
            <a:r>
              <a:rPr>
                <a:latin typeface="Courier"/>
              </a:rPr>
              <a:t>.lower()</a:t>
            </a:r>
            <a:br/>
            <a:r>
              <a:rPr>
                <a:latin typeface="Courier"/>
              </a:rPr>
              <a:t>        .</a:t>
            </a:r>
            <a:r>
              <a:rPr>
                <a:solidFill>
                  <a:srgbClr val="008000"/>
                </a:solidFill>
                <a:latin typeface="Courier"/>
              </a:rPr>
              <a:t>map</a:t>
            </a:r>
            <a:r>
              <a:rPr>
                <a:latin typeface="Courier"/>
              </a:rPr>
              <a:t>(BOOLEANS).astype(</a:t>
            </a:r>
            <a:r>
              <a:rPr>
                <a:solidFill>
                  <a:srgbClr val="4070A0"/>
                </a:solidFill>
                <a:latin typeface="Courier"/>
              </a:rPr>
              <a:t>"boolean"</a:t>
            </a:r>
            <a:r>
              <a:rPr>
                <a:latin typeface="Courier"/>
              </a:rPr>
              <a:t>)</a:t>
            </a:r>
            <a:br/>
            <a:r>
              <a:rPr>
                <a:latin typeface="Courier"/>
              </a:rPr>
              <a:t>    )</a:t>
            </a:r>
            <a:br/>
            <a:br/>
            <a:r>
              <a:rPr>
                <a:latin typeface="Courier"/>
              </a:rPr>
              <a:t>    </a:t>
            </a:r>
            <a:r>
              <a:rPr b="1">
                <a:solidFill>
                  <a:srgbClr val="007020"/>
                </a:solidFill>
                <a:latin typeface="Courier"/>
              </a:rPr>
              <a:t>assert</a:t>
            </a:r>
            <a:r>
              <a:rPr>
                <a:latin typeface="Courier"/>
              </a:rPr>
              <a:t> muac[</a:t>
            </a:r>
            <a:r>
              <a:rPr>
                <a:solidFill>
                  <a:srgbClr val="4070A0"/>
                </a:solidFill>
                <a:latin typeface="Courier"/>
              </a:rPr>
              <a:t>"child_id"</a:t>
            </a:r>
            <a:r>
              <a:rPr>
                <a:latin typeface="Courier"/>
              </a:rPr>
              <a:t>].notna().</a:t>
            </a:r>
            <a:r>
              <a:rPr>
                <a:solidFill>
                  <a:srgbClr val="008000"/>
                </a:solidFill>
                <a:latin typeface="Courier"/>
              </a:rPr>
              <a:t>all</a:t>
            </a:r>
            <a:r>
              <a:rPr>
                <a:latin typeface="Courier"/>
              </a:rPr>
              <a:t>(), </a:t>
            </a:r>
            <a:r>
              <a:rPr>
                <a:solidFill>
                  <a:srgbClr val="4070A0"/>
                </a:solidFill>
                <a:latin typeface="Courier"/>
              </a:rPr>
              <a:t>"chaque ligne exige un identifiant"</a:t>
            </a:r>
            <a:br/>
            <a:r>
              <a:rPr>
                <a:latin typeface="Courier"/>
              </a:rPr>
              <a:t>    </a:t>
            </a:r>
            <a:r>
              <a:rPr b="1">
                <a:solidFill>
                  <a:srgbClr val="007020"/>
                </a:solidFill>
                <a:latin typeface="Courier"/>
              </a:rPr>
              <a:t>return</a:t>
            </a:r>
            <a:r>
              <a:rPr>
                <a:latin typeface="Courier"/>
              </a:rPr>
              <a:t> muac</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 tableau est en mémoire et chaque colonne dit ce qu’elle signifie.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https://data-analysis.cassion.dev/fr/cours/python-for-programme-data/python-04-codes-and-sentinels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Codes, sentinelles et le 99 qui entre dans une moyenne</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Valeurs sentinelles, vocabulaires catégoriels, booléens saisis de cinq façons et étiquettes de valeurs Stata — transformer ce que le formulaire a enregistré en ce que pandas peut calculer.</vt:lpwstr>
  </property>
</Properties>
</file>