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3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slide" Target="slides/slide24.xml" /><Relationship Id="rId26" Type="http://schemas.openxmlformats.org/officeDocument/2006/relationships/slide" Target="slides/slide25.xml" /><Relationship Id="rId27" Type="http://schemas.openxmlformats.org/officeDocument/2006/relationships/slide" Target="slides/slide26.xml" /><Relationship Id="rId28" Type="http://schemas.openxmlformats.org/officeDocument/2006/relationships/slide" Target="slides/slide27.xml" /><Relationship Id="rId29" Type="http://schemas.openxmlformats.org/officeDocument/2006/relationships/slide" Target="slides/slide28.xml" /><Relationship Id="rId30" Type="http://schemas.openxmlformats.org/officeDocument/2006/relationships/slide" Target="slides/slide29.xml" /><Relationship Id="rId31" Type="http://schemas.openxmlformats.org/officeDocument/2006/relationships/slide" Target="slides/slide30.xml" /><Relationship Id="rId32" Type="http://schemas.openxmlformats.org/officeDocument/2006/relationships/slide" Target="slides/slide31.xml" /><Relationship Id="rId33" Type="http://schemas.openxmlformats.org/officeDocument/2006/relationships/slide" Target="slides/slide32.xml" /><Relationship Id="rId34" Type="http://schemas.openxmlformats.org/officeDocument/2006/relationships/slide" Target="slides/slide33.xml" /><Relationship Id="rId35" Type="http://schemas.openxmlformats.org/officeDocument/2006/relationships/slide" Target="slides/slide34.xml" /><Relationship Id="rId36" Type="http://schemas.openxmlformats.org/officeDocument/2006/relationships/slide" Target="slides/slide35.xml" /><Relationship Id="rId37" Type="http://schemas.openxmlformats.org/officeDocument/2006/relationships/slide" Target="slides/slide36.xml" /><Relationship Id="rId38" Type="http://schemas.openxmlformats.org/officeDocument/2006/relationships/notesMaster" Target="notesMasters/notesMaster1.xml" /><Relationship Id="rId40" Type="http://schemas.openxmlformats.org/officeDocument/2006/relationships/viewProps" Target="viewProps.xml" /><Relationship Id="rId39" Type="http://schemas.openxmlformats.org/officeDocument/2006/relationships/presProps" Target="presProps.xml" /><Relationship Id="rId1" Type="http://schemas.openxmlformats.org/officeDocument/2006/relationships/slideMaster" Target="slideMasters/slideMaster1.xml" /><Relationship Id="rId42" Type="http://schemas.openxmlformats.org/officeDocument/2006/relationships/tableStyles" Target="tableStyles.xml" /><Relationship Id="rId41"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_rels/notesSlide13.xml.rels><?xml version="1.0" encoding="UTF-8"?><Relationships xmlns="http://schemas.openxmlformats.org/package/2006/relationships"><Relationship Id="rId2" Type="http://schemas.openxmlformats.org/officeDocument/2006/relationships/slide" Target="../slides/slide20.xml" /><Relationship Id="rId1" Type="http://schemas.openxmlformats.org/officeDocument/2006/relationships/notesMaster" Target="../notesMasters/notesMaster1.xml" /></Relationships>
</file>

<file path=ppt/notesSlides/_rels/notesSlide14.xml.rels><?xml version="1.0" encoding="UTF-8"?><Relationships xmlns="http://schemas.openxmlformats.org/package/2006/relationships"><Relationship Id="rId2" Type="http://schemas.openxmlformats.org/officeDocument/2006/relationships/slide" Target="../slides/slide21.xml" /><Relationship Id="rId1" Type="http://schemas.openxmlformats.org/officeDocument/2006/relationships/notesMaster" Target="../notesMasters/notesMaster1.xml" /></Relationships>
</file>

<file path=ppt/notesSlides/_rels/notesSlide15.xml.rels><?xml version="1.0" encoding="UTF-8"?><Relationships xmlns="http://schemas.openxmlformats.org/package/2006/relationships"><Relationship Id="rId2" Type="http://schemas.openxmlformats.org/officeDocument/2006/relationships/slide" Target="../slides/slide22.xml" /><Relationship Id="rId1" Type="http://schemas.openxmlformats.org/officeDocument/2006/relationships/notesMaster" Target="../notesMasters/notesMaster1.xml" /></Relationships>
</file>

<file path=ppt/notesSlides/_rels/notesSlide16.xml.rels><?xml version="1.0" encoding="UTF-8"?><Relationships xmlns="http://schemas.openxmlformats.org/package/2006/relationships"><Relationship Id="rId2" Type="http://schemas.openxmlformats.org/officeDocument/2006/relationships/slide" Target="../slides/slide25.xml" /><Relationship Id="rId1" Type="http://schemas.openxmlformats.org/officeDocument/2006/relationships/notesMaster" Target="../notesMasters/notesMaster1.xml" /></Relationships>
</file>

<file path=ppt/notesSlides/_rels/notesSlide17.xml.rels><?xml version="1.0" encoding="UTF-8"?><Relationships xmlns="http://schemas.openxmlformats.org/package/2006/relationships"><Relationship Id="rId2" Type="http://schemas.openxmlformats.org/officeDocument/2006/relationships/slide" Target="../slides/slide26.xml" /><Relationship Id="rId1" Type="http://schemas.openxmlformats.org/officeDocument/2006/relationships/notesMaster" Target="../notesMasters/notesMaster1.xml" /></Relationships>
</file>

<file path=ppt/notesSlides/_rels/notesSlide18.xml.rels><?xml version="1.0" encoding="UTF-8"?><Relationships xmlns="http://schemas.openxmlformats.org/package/2006/relationships"><Relationship Id="rId2" Type="http://schemas.openxmlformats.org/officeDocument/2006/relationships/slide" Target="../slides/slide28.xml" /><Relationship Id="rId1" Type="http://schemas.openxmlformats.org/officeDocument/2006/relationships/notesMaster" Target="../notesMasters/notesMaster1.xml" /></Relationships>
</file>

<file path=ppt/notesSlides/_rels/notesSlide19.xml.rels><?xml version="1.0" encoding="UTF-8"?><Relationships xmlns="http://schemas.openxmlformats.org/package/2006/relationships"><Relationship Id="rId2" Type="http://schemas.openxmlformats.org/officeDocument/2006/relationships/slide" Target="../slides/slide29.xml" /><Relationship Id="rId1" Type="http://schemas.openxmlformats.org/officeDocument/2006/relationships/notesMaster" Target="../notesMasters/notesMaster1.xml" /></Relationships>
</file>

<file path=ppt/notesSlides/_rels/notesSlide20.xml.rels><?xml version="1.0" encoding="UTF-8"?><Relationships xmlns="http://schemas.openxmlformats.org/package/2006/relationships"><Relationship Id="rId2" Type="http://schemas.openxmlformats.org/officeDocument/2006/relationships/slide" Target="../slides/slide30.xml" /><Relationship Id="rId1" Type="http://schemas.openxmlformats.org/officeDocument/2006/relationships/notesMaster" Target="../notesMasters/notesMaster1.xml" /></Relationships>
</file>

<file path=ppt/notesSlides/_rels/notesSlide21.xml.rels><?xml version="1.0" encoding="UTF-8"?><Relationships xmlns="http://schemas.openxmlformats.org/package/2006/relationships"><Relationship Id="rId2" Type="http://schemas.openxmlformats.org/officeDocument/2006/relationships/slide" Target="../slides/slide31.xml" /><Relationship Id="rId1" Type="http://schemas.openxmlformats.org/officeDocument/2006/relationships/notesMaster" Target="../notesMasters/notesMaster1.xml" /></Relationships>
</file>

<file path=ppt/notesSlides/_rels/notesSlide22.xml.rels><?xml version="1.0" encoding="UTF-8"?><Relationships xmlns="http://schemas.openxmlformats.org/package/2006/relationships"><Relationship Id="rId2" Type="http://schemas.openxmlformats.org/officeDocument/2006/relationships/slide" Target="../slides/slide32.xml" /><Relationship Id="rId1" Type="http://schemas.openxmlformats.org/officeDocument/2006/relationships/notesMaster" Target="../notesMasters/notesMaster1.xml" /></Relationships>
</file>

<file path=ppt/notesSlides/_rels/notesSlide23.xml.rels><?xml version="1.0" encoding="UTF-8"?><Relationships xmlns="http://schemas.openxmlformats.org/package/2006/relationships"><Relationship Id="rId2" Type="http://schemas.openxmlformats.org/officeDocument/2006/relationships/slide" Target="../slides/slide34.xml" /><Relationship Id="rId1" Type="http://schemas.openxmlformats.org/officeDocument/2006/relationships/notesMaster" Target="../notesMasters/notesMaster1.xml" /></Relationships>
</file>

<file path=ppt/notesSlides/_rels/notesSlide24.xml.rels><?xml version="1.0" encoding="UTF-8"?><Relationships xmlns="http://schemas.openxmlformats.org/package/2006/relationships"><Relationship Id="rId2" Type="http://schemas.openxmlformats.org/officeDocument/2006/relationships/slide" Target="../slides/slide35.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loc, iloc and boolean masks used deliberately — plus what SettingWithCopyWarning was warning about, why pandas 3 replaced it with ChainedAssignmentError, and what that changes for code you already have.</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By label, with </a:t>
            </a:r>
            <a:r>
              <a:rPr>
                <a:latin typeface="Courier"/>
              </a:rPr>
              <a:t>loc</a:t>
            </a:r>
            <a:r>
              <a:rPr/>
              <a:t>. Rows by index value, columns by name. This is the one to reach for by default, because it says what it means.</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By position, with </a:t>
            </a:r>
            <a:r>
              <a:rPr>
                <a:latin typeface="Courier"/>
              </a:rPr>
              <a:t>iloc</a:t>
            </a:r>
            <a:r>
              <a:rPr/>
              <a:t>. Rows and columns by integer position.</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latin typeface="Courier"/>
              </a:rPr>
              <a:t>iloc</a:t>
            </a:r>
            <a:r>
              <a:rPr/>
              <a:t> is for looking, not for logic. Position depends on the sort order of the file, and a script that says </a:t>
            </a:r>
            <a:r>
              <a:rPr>
                <a:latin typeface="Courier"/>
              </a:rPr>
              <a:t>iloc[:, 3]</a:t>
            </a:r>
            <a:r>
              <a:rPr/>
              <a:t> breaks silently the day the export gains a column. Reserve it for inspection and for genuinely positional work. A single column is a Series; a list of columns is a DataFrame:</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double bracket is not a stylistic choice. Some functions need a DataFrame, and a Series will fail at a distance from where the mistake was made.</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 mask is a Series of </a:t>
            </a:r>
            <a:r>
              <a:rPr>
                <a:latin typeface="Courier"/>
              </a:rPr>
              <a:t>True</a:t>
            </a:r>
            <a:r>
              <a:rPr/>
              <a:t>/</a:t>
            </a:r>
            <a:r>
              <a:rPr>
                <a:latin typeface="Courier"/>
              </a:rPr>
              <a:t>False</a:t>
            </a:r>
            <a:r>
              <a:rPr/>
              <a:t> the same length as the frame.</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latin typeface="Courier"/>
              </a:rPr>
              <a:t>.sum()</a:t>
            </a:r>
            <a:r>
              <a:rPr/>
              <a:t> and </a:t>
            </a:r>
            <a:r>
              <a:rPr>
                <a:latin typeface="Courier"/>
              </a:rPr>
              <a:t>.mean()</a:t>
            </a:r>
            <a:r>
              <a:rPr/>
              <a:t> on a boolean mask are the count and the proportion. That is the fastest way to answer “how many” and “what share” without a </a:t>
            </a:r>
            <a:r>
              <a:rPr>
                <a:latin typeface="Courier"/>
              </a:rPr>
              <a:t>groupby</a:t>
            </a:r>
            <a:r>
              <a:rPr/>
              <a:t>.</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Writing </a:t>
            </a:r>
            <a:r>
              <a:rPr>
                <a:latin typeface="Courier"/>
              </a:rPr>
              <a:t>and</a:t>
            </a:r>
            <a:r>
              <a:rPr/>
              <a:t> here raises </a:t>
            </a:r>
            <a:r>
              <a:rPr>
                <a:latin typeface="Courier"/>
              </a:rPr>
              <a:t>ValueError: The truth value of a Series is ambiguous</a:t>
            </a:r>
            <a:r>
              <a:rPr/>
              <a:t>. The message is opaque the first time and always means the same thing: you used a scalar operator on a vector. This is the trap that changes a caseload.</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 comparison against </a:t>
            </a:r>
            <a:r>
              <a:rPr>
                <a:latin typeface="Courier"/>
              </a:rPr>
              <a:t>NA</a:t>
            </a:r>
            <a:r>
              <a:rPr/>
              <a:t> yields </a:t>
            </a:r>
            <a:r>
              <a:rPr>
                <a:latin typeface="Courier"/>
              </a:rPr>
              <a:t>NA</a:t>
            </a:r>
            <a:r>
              <a:rPr/>
              <a:t>, and </a:t>
            </a:r>
            <a:r>
              <a:rPr>
                <a:latin typeface="Courier"/>
              </a:rPr>
              <a:t>NA</a:t>
            </a:r>
            <a:r>
              <a:rPr/>
              <a:t> is not selected. So a filter quietly drops every unmeasured child — which is correct if you meant “children measured below 125 mm” and wrong if you meant “children not known to be above 125 mm”. Be explicit about which you meant:</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denominator is the point. Dividing by </a:t>
            </a:r>
            <a:r>
              <a:rPr>
                <a:latin typeface="Courier"/>
              </a:rPr>
              <a:t>len(muac)</a:t>
            </a:r>
            <a:r>
              <a:rPr/>
              <a:t> instead of </a:t>
            </a:r>
            <a:r>
              <a:rPr>
                <a:latin typeface="Courier"/>
              </a:rPr>
              <a:t>measured.sum()</a:t>
            </a:r>
            <a:r>
              <a:rPr/>
              <a:t> reports a lower prevalence for a reason that has nothing to do with nutrition.</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latin typeface="Courier"/>
              </a:rPr>
              <a:t>between</a:t>
            </a:r>
            <a:r>
              <a:rPr/>
              <a:t> is inclusive on both ends by default, and — the important part — it returns </a:t>
            </a:r>
            <a:r>
              <a:rPr>
                <a:latin typeface="Courier"/>
              </a:rPr>
              <a:t>False</a:t>
            </a:r>
            <a:r>
              <a:rPr/>
              <a:t> for </a:t>
            </a:r>
            <a:r>
              <a:rPr>
                <a:latin typeface="Courier"/>
              </a:rPr>
              <a:t>NA</a:t>
            </a:r>
            <a:r>
              <a:rPr/>
              <a:t>. So </a:t>
            </a:r>
            <a:r>
              <a:rPr>
                <a:latin typeface="Courier"/>
              </a:rPr>
              <a:t>~muac["muac_mm"].between(80, 220)</a:t>
            </a:r>
            <a:r>
              <a:rPr/>
              <a:t> counts a missing measurement as an impossible one. Those are different failures and only one of them is a data-entry error:</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latin typeface="Courier"/>
              </a:rPr>
              <a:t>query</a:t>
            </a:r>
            <a:r>
              <a:rPr/>
              <a:t> reads well for long conditions and is worth knowing: It is slower and it hides typos in a string, so prefer masks in a script that must fail loudly.</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Older pandas produced a warning that generations of analysts learned to silence:</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It was warning about chained assignment — selecting, then assigning to the selection:</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first bracket produces a new object. Whether the assignment reached the original frame depended on the memory layout, which meant the same line could work on Monday and not on Tuesday. The warning existed because pandas could not tell you which had happened. Copy-on-Write is always on and cannot be disabled. Two things follow. The behaviour is now defined. A selection never writes back to its parent — not sometimes, never. </a:t>
            </a:r>
            <a:r>
              <a:rPr>
                <a:latin typeface="Courier"/>
              </a:rPr>
              <a:t>SettingWithCopyWarning</a:t>
            </a:r>
            <a:r>
              <a:rPr/>
              <a:t> no longer exists; </a:t>
            </a:r>
            <a:r>
              <a:rPr>
                <a:latin typeface="Courier"/>
              </a:rPr>
              <a:t>pd.errors.SettingWithCopyWarning</a:t>
            </a:r>
            <a:r>
              <a:rPr/>
              <a:t> raises </a:t>
            </a:r>
            <a:r>
              <a:rPr>
                <a:latin typeface="Courier"/>
              </a:rPr>
              <a:t>AttributeError</a:t>
            </a:r>
            <a:r>
              <a:rPr/>
              <a:t>. Chained assignment tells you it did nothing.</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latin typeface="Courier"/>
              </a:rPr>
              <a:t>ChainedAssignmentError</a:t>
            </a:r>
            <a:r>
              <a:rPr/>
              <a:t> is a </a:t>
            </a:r>
            <a:r>
              <a:rPr>
                <a:latin typeface="Courier"/>
              </a:rPr>
              <a:t>Warning</a:t>
            </a:r>
            <a:r>
              <a:rPr/>
              <a:t> subclass, so by default the line prints and continues. In a script whose numbers matter, promote it:</a:t>
            </a:r>
          </a:p>
        </p:txBody>
      </p:sp>
      <p:sp>
        <p:nvSpPr>
          <p:cNvPr id="4" name="Slide Number Placeholder 3"/>
          <p:cNvSpPr>
            <a:spLocks noGrp="1"/>
          </p:cNvSpPr>
          <p:nvPr>
            <p:ph type="sldNum" sz="quarter" idx="10"/>
          </p:nvPr>
        </p:nvSpPr>
        <p:spPr/>
        <p:txBody>
          <a:bodyPr/>
          <a:lstStyle/>
          <a:p>
            <a:fld id="{18BDFEC3-8487-43E8-A154-7C12CBC1FFF2}" type="slidenum">
              <a:rPr lang="en-US"/>
              <a:t>25</a:t>
            </a:fld>
            <a:endParaRPr lang="en-US"/>
          </a:p>
        </p:txBody>
      </p:sp>
    </p:spTree>
  </p:cSld>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Now the script stops instead of reporting a figure computed from an edit that never landed.</a:t>
            </a:r>
          </a:p>
        </p:txBody>
      </p:sp>
      <p:sp>
        <p:nvSpPr>
          <p:cNvPr id="4" name="Slide Number Placeholder 3"/>
          <p:cNvSpPr>
            <a:spLocks noGrp="1"/>
          </p:cNvSpPr>
          <p:nvPr>
            <p:ph type="sldNum" sz="quarter" idx="10"/>
          </p:nvPr>
        </p:nvSpPr>
        <p:spPr/>
        <p:txBody>
          <a:bodyPr/>
          <a:lstStyle/>
          <a:p>
            <a:fld id="{18BDFEC3-8487-43E8-A154-7C12CBC1FFF2}" type="slidenum">
              <a:rPr lang="en-US"/>
              <a:t>26</a:t>
            </a:fld>
            <a:endParaRPr lang="en-US"/>
          </a:p>
        </p:txBody>
      </p:sp>
    </p:spTree>
  </p:cSld>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If you are maintaining code written for pandas 1 or 2, the migration risk runs in one direction only: a chained assignment that </a:t>
            </a:r>
            <a:r>
              <a:rPr i="1"/>
              <a:t>used</a:t>
            </a:r>
            <a:r>
              <a:rPr/>
              <a:t> to modify the frame now does not. The number changes and nothing crashes. Grep for </a:t>
            </a:r>
            <a:r>
              <a:rPr>
                <a:latin typeface="Courier"/>
              </a:rPr>
              <a:t>]["</a:t>
            </a:r>
            <a:r>
              <a:rPr/>
              <a:t> and for </a:t>
            </a:r>
            <a:r>
              <a:rPr>
                <a:latin typeface="Courier"/>
              </a:rPr>
              <a:t>.copy()</a:t>
            </a:r>
            <a:r>
              <a:rPr/>
              <a:t> calls added to silence the old warning — the copies are now unnecessary, and each one you remove is a real saving on a large frame. Under Copy-on-Write, </a:t>
            </a:r>
            <a:r>
              <a:rPr>
                <a:latin typeface="Courier"/>
              </a:rPr>
              <a:t>df[mask]</a:t>
            </a:r>
            <a:r>
              <a:rPr/>
              <a:t> is already independent, so a defensive </a:t>
            </a:r>
            <a:r>
              <a:rPr>
                <a:latin typeface="Courier"/>
              </a:rPr>
              <a:t>.copy()</a:t>
            </a:r>
            <a:r>
              <a:rPr/>
              <a:t> buys nothing. It is still worth writing when it documents intent:</a:t>
            </a:r>
          </a:p>
        </p:txBody>
      </p:sp>
      <p:sp>
        <p:nvSpPr>
          <p:cNvPr id="4" name="Slide Number Placeholder 3"/>
          <p:cNvSpPr>
            <a:spLocks noGrp="1"/>
          </p:cNvSpPr>
          <p:nvPr>
            <p:ph type="sldNum" sz="quarter" idx="10"/>
          </p:nvPr>
        </p:nvSpPr>
        <p:spPr/>
        <p:txBody>
          <a:bodyPr/>
          <a:lstStyle/>
          <a:p>
            <a:fld id="{18BDFEC3-8487-43E8-A154-7C12CBC1FFF2}" type="slidenum">
              <a:rPr lang="en-US"/>
              <a:t>28</a:t>
            </a:fld>
            <a:endParaRPr lang="en-US"/>
          </a:p>
        </p:txBody>
      </p:sp>
    </p:spTree>
  </p:cSld>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Adding a column to a selection you did not copy works and is the common case; the </a:t>
            </a:r>
            <a:r>
              <a:rPr>
                <a:latin typeface="Courier"/>
              </a:rPr>
              <a:t>.copy()</a:t>
            </a:r>
            <a:r>
              <a:rPr/>
              <a:t> above is a note to the reader, not a requirement.</a:t>
            </a:r>
          </a:p>
        </p:txBody>
      </p:sp>
      <p:sp>
        <p:nvSpPr>
          <p:cNvPr id="4" name="Slide Number Placeholder 3"/>
          <p:cNvSpPr>
            <a:spLocks noGrp="1"/>
          </p:cNvSpPr>
          <p:nvPr>
            <p:ph type="sldNum" sz="quarter" idx="10"/>
          </p:nvPr>
        </p:nvSpPr>
        <p:spPr/>
        <p:txBody>
          <a:bodyPr/>
          <a:lstStyle/>
          <a:p>
            <a:fld id="{18BDFEC3-8487-43E8-A154-7C12CBC1FFF2}" type="slidenum">
              <a:rPr lang="en-US"/>
              <a:t>29</a:t>
            </a:fld>
            <a:endParaRPr lang="en-US"/>
          </a:p>
        </p:txBody>
      </p:sp>
    </p:spTree>
  </p:cSld>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latin typeface="Courier"/>
              </a:rPr>
              <a:t>assign</a:t>
            </a:r>
            <a:r>
              <a:rPr/>
              <a:t> returns a new frame and chains, which keeps a pipeline readable:</a:t>
            </a:r>
          </a:p>
        </p:txBody>
      </p:sp>
      <p:sp>
        <p:nvSpPr>
          <p:cNvPr id="4" name="Slide Number Placeholder 3"/>
          <p:cNvSpPr>
            <a:spLocks noGrp="1"/>
          </p:cNvSpPr>
          <p:nvPr>
            <p:ph type="sldNum" sz="quarter" idx="10"/>
          </p:nvPr>
        </p:nvSpPr>
        <p:spPr/>
        <p:txBody>
          <a:bodyPr/>
          <a:lstStyle/>
          <a:p>
            <a:fld id="{18BDFEC3-8487-43E8-A154-7C12CBC1FFF2}" type="slidenum">
              <a:rPr lang="en-US"/>
              <a:t>30</a:t>
            </a:fld>
            <a:endParaRPr lang="en-US"/>
          </a:p>
        </p:txBody>
      </p:sp>
    </p:spTree>
  </p:cSld>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a:t>
            </a:r>
            <a:r>
              <a:rPr>
                <a:latin typeface="Courier"/>
              </a:rPr>
              <a:t>lambda d:</a:t>
            </a:r>
            <a:r>
              <a:rPr/>
              <a:t> matters: it refers to the frame </a:t>
            </a:r>
            <a:r>
              <a:rPr i="1"/>
              <a:t>at that point in the chain</a:t>
            </a:r>
            <a:r>
              <a:rPr/>
              <a:t>, so </a:t>
            </a:r>
            <a:r>
              <a:rPr>
                <a:latin typeface="Courier"/>
              </a:rPr>
              <a:t>sam</a:t>
            </a:r>
            <a:r>
              <a:rPr/>
              <a:t> can be defined against columns </a:t>
            </a:r>
            <a:r>
              <a:rPr>
                <a:latin typeface="Courier"/>
              </a:rPr>
              <a:t>assign</a:t>
            </a:r>
            <a:r>
              <a:rPr/>
              <a:t> created a line earlier. Referring to </a:t>
            </a:r>
            <a:r>
              <a:rPr>
                <a:latin typeface="Courier"/>
              </a:rPr>
              <a:t>muac</a:t>
            </a:r>
            <a:r>
              <a:rPr/>
              <a:t> directly inside the chain would use the pre-filter frame and misalign. For conditions with more than two branches, </a:t>
            </a:r>
            <a:r>
              <a:rPr>
                <a:latin typeface="Courier"/>
              </a:rPr>
              <a:t>np.select</a:t>
            </a:r>
            <a:r>
              <a:rPr/>
              <a:t> beats nested </a:t>
            </a:r>
            <a:r>
              <a:rPr>
                <a:latin typeface="Courier"/>
              </a:rPr>
              <a:t>where</a:t>
            </a:r>
            <a:r>
              <a:rPr/>
              <a:t>:</a:t>
            </a:r>
          </a:p>
        </p:txBody>
      </p:sp>
      <p:sp>
        <p:nvSpPr>
          <p:cNvPr id="4" name="Slide Number Placeholder 3"/>
          <p:cNvSpPr>
            <a:spLocks noGrp="1"/>
          </p:cNvSpPr>
          <p:nvPr>
            <p:ph type="sldNum" sz="quarter" idx="10"/>
          </p:nvPr>
        </p:nvSpPr>
        <p:spPr/>
        <p:txBody>
          <a:bodyPr/>
          <a:lstStyle/>
          <a:p>
            <a:fld id="{18BDFEC3-8487-43E8-A154-7C12CBC1FFF2}" type="slidenum">
              <a:rPr lang="en-US"/>
              <a:t>31</a:t>
            </a:fld>
            <a:endParaRPr lang="en-US"/>
          </a:p>
        </p:txBody>
      </p:sp>
    </p:spTree>
  </p:cSld>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Conditions are evaluated in order and the first match wins, so </a:t>
            </a:r>
            <a:r>
              <a:rPr>
                <a:latin typeface="Courier"/>
              </a:rPr>
              <a:t>\&lt; 115</a:t>
            </a:r>
            <a:r>
              <a:rPr/>
              <a:t> must come first. Note that </a:t>
            </a:r>
            <a:r>
              <a:rPr>
                <a:latin typeface="Courier"/>
              </a:rPr>
              <a:t>default</a:t>
            </a:r>
            <a:r>
              <a:rPr/>
              <a:t> also catches missing values, which is almost never what you want — set them back explicitly:</a:t>
            </a:r>
          </a:p>
        </p:txBody>
      </p:sp>
      <p:sp>
        <p:nvSpPr>
          <p:cNvPr id="4" name="Slide Number Placeholder 3"/>
          <p:cNvSpPr>
            <a:spLocks noGrp="1"/>
          </p:cNvSpPr>
          <p:nvPr>
            <p:ph type="sldNum" sz="quarter" idx="10"/>
          </p:nvPr>
        </p:nvSpPr>
        <p:spPr/>
        <p:txBody>
          <a:bodyPr/>
          <a:lstStyle/>
          <a:p>
            <a:fld id="{18BDFEC3-8487-43E8-A154-7C12CBC1FFF2}" type="slidenum">
              <a:rPr lang="en-US"/>
              <a:t>32</a:t>
            </a:fld>
            <a:endParaRPr lang="en-US"/>
          </a:p>
        </p:txBody>
      </p:sp>
    </p:spTree>
  </p:cSld>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Sorting arranges rows. It says nothing about whether the differences between adjacent rows are real — a point the </a:t>
            </a:r>
            <a:r>
              <a:rPr i="1"/>
              <a:t>Nutrition programme dashboard</a:t>
            </a:r>
            <a:r>
              <a:rPr/>
              <a:t> project makes at length, where nine of twelve communes have overlapping confidence intervals and the sort order is not information. </a:t>
            </a:r>
            <a:r>
              <a:rPr>
                <a:latin typeface="Courier"/>
              </a:rPr>
              <a:t>nlargest</a:t>
            </a:r>
            <a:r>
              <a:rPr/>
              <a:t> is the readable form of “top N” and is faster than sorting the whole frame:</a:t>
            </a:r>
          </a:p>
        </p:txBody>
      </p:sp>
      <p:sp>
        <p:nvSpPr>
          <p:cNvPr id="4" name="Slide Number Placeholder 3"/>
          <p:cNvSpPr>
            <a:spLocks noGrp="1"/>
          </p:cNvSpPr>
          <p:nvPr>
            <p:ph type="sldNum" sz="quarter" idx="10"/>
          </p:nvPr>
        </p:nvSpPr>
        <p:spPr/>
        <p:txBody>
          <a:bodyPr/>
          <a:lstStyle/>
          <a:p>
            <a:fld id="{18BDFEC3-8487-43E8-A154-7C12CBC1FFF2}" type="slidenum">
              <a:rPr lang="en-US"/>
              <a:t>34</a:t>
            </a:fld>
            <a:endParaRPr lang="en-US"/>
          </a:p>
        </p:txBody>
      </p:sp>
    </p:spTree>
  </p:cSld>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You can select a subset and change it without wondering whether the change landed. The next lesson aggregates: </a:t>
            </a:r>
            <a:r>
              <a:rPr>
                <a:latin typeface="Courier"/>
              </a:rPr>
              <a:t>groupby</a:t>
            </a:r>
            <a:r>
              <a:rPr/>
              <a:t>, named aggregation, and getting a numerator and a denominator out of the same operation so they cannot drift apart.</a:t>
            </a:r>
          </a:p>
        </p:txBody>
      </p:sp>
      <p:sp>
        <p:nvSpPr>
          <p:cNvPr id="4" name="Slide Number Placeholder 3"/>
          <p:cNvSpPr>
            <a:spLocks noGrp="1"/>
          </p:cNvSpPr>
          <p:nvPr>
            <p:ph type="sldNum" sz="quarter" idx="10"/>
          </p:nvPr>
        </p:nvSpPr>
        <p:spPr/>
        <p:txBody>
          <a:bodyPr/>
          <a:lstStyle/>
          <a:p>
            <a:fld id="{18BDFEC3-8487-43E8-A154-7C12CBC1FFF2}" type="slidenum">
              <a:rPr lang="en-US"/>
              <a:t>35</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4.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5.xml" /></Relationships>
</file>

<file path=ppt/slides/_rels/slide2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6.xml" /></Relationships>
</file>

<file path=ppt/slides/_rels/slide2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7.xml" /></Relationships>
</file>

<file path=ppt/slides/_rels/slide2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8.xml" /></Relationships>
</file>

<file path=ppt/slides/_rels/slide2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9.xml" /></Relationships>
</file>

<file path=ppt/slides/_rels/slide3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0.xml" /></Relationships>
</file>

<file path=ppt/slides/_rels/slide3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1.xml" /></Relationships>
</file>

<file path=ppt/slides/_rels/slide3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2.xml" /></Relationships>
</file>

<file path=ppt/slides/_rels/slide3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3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3.xml" /></Relationships>
</file>

<file path=ppt/slides/_rels/slide3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4.xml" /></Relationships>
</file>

<file path=ppt/slides/_rels/slide3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courses/python-for-programme-data/python-05-selection-and-filtering"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Selecting and filtering, and the warning that became an error</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loc, iloc and boolean masks used deliberately — plus what SettingWithCopyWarning was warning about, why pandas 3 replaced it with ChainedAssignmentError, and what that changes for code you already have.</a:t>
            </a:r>
            <a:br/>
            <a:br/>
            <a:r>
              <a:rPr/>
              <a:t>Pierre Robentz Cassion</a:t>
            </a:r>
          </a:p>
        </p:txBody>
      </p:sp>
      <p:sp>
        <p:nvSpPr>
          <p:cNvPr id="4" name="Date Placeholder 3"/>
          <p:cNvSpPr>
            <a:spLocks noGrp="1"/>
          </p:cNvSpPr>
          <p:nvPr>
            <p:ph idx="10" sz="half" type="dt"/>
          </p:nvPr>
        </p:nvSpPr>
        <p:spPr/>
        <p:txBody>
          <a:bodyPr/>
          <a:lstStyle/>
          <a:p>
            <a:pPr lvl="0" indent="0" marL="0">
              <a:buNone/>
            </a:pPr>
            <a:r>
              <a:rPr/>
              <a:t>Lesson 5 of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this lesson covers</a:t>
            </a:r>
          </a:p>
        </p:txBody>
      </p:sp>
      <p:sp>
        <p:nvSpPr>
          <p:cNvPr id="3" name="Content Placeholder 2"/>
          <p:cNvSpPr>
            <a:spLocks noGrp="1"/>
          </p:cNvSpPr>
          <p:nvPr>
            <p:ph idx="1"/>
          </p:nvPr>
        </p:nvSpPr>
        <p:spPr/>
        <p:txBody>
          <a:bodyPr/>
          <a:lstStyle/>
          <a:p>
            <a:pPr lvl="0"/>
            <a:r>
              <a:rPr/>
              <a:t>Three ways to select, and when each is right</a:t>
            </a:r>
          </a:p>
          <a:p>
            <a:pPr lvl="0"/>
            <a:r>
              <a:rPr/>
              <a:t>Boolean masks</a:t>
            </a:r>
          </a:p>
          <a:p>
            <a:pPr lvl="0"/>
            <a:r>
              <a:rPr/>
              <a:t>The warning that became an error</a:t>
            </a:r>
          </a:p>
          <a:p>
            <a:pPr lvl="0"/>
            <a:r>
              <a:rPr/>
              <a:t>Adding and changing columns</a:t>
            </a:r>
          </a:p>
          <a:p>
            <a:pPr lvl="0"/>
            <a:r>
              <a:rPr/>
              <a:t>Sorting, and why it is not a ranking</a:t>
            </a:r>
          </a:p>
          <a:p>
            <a:pPr lvl="0"/>
            <a:r>
              <a:rPr/>
              <a:t>What comes next</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Three ways to select, and when each is right — In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pandas </a:t>
            </a:r>
            <a:r>
              <a:rPr b="1">
                <a:solidFill>
                  <a:srgbClr val="008000"/>
                </a:solidFill>
                <a:latin typeface="Courier"/>
              </a:rPr>
              <a:t>as</a:t>
            </a:r>
            <a:r>
              <a:rPr>
                <a:latin typeface="Courier"/>
              </a:rPr>
              <a:t> pd</a:t>
            </a:r>
            <a:br/>
            <a:br/>
            <a:r>
              <a:rPr>
                <a:latin typeface="Courier"/>
              </a:rPr>
              <a:t>muac </a:t>
            </a:r>
            <a:r>
              <a:rPr>
                <a:solidFill>
                  <a:srgbClr val="666666"/>
                </a:solidFill>
                <a:latin typeface="Courier"/>
              </a:rPr>
              <a:t>=</a:t>
            </a:r>
            <a:r>
              <a:rPr>
                <a:latin typeface="Courier"/>
              </a:rPr>
              <a:t> read_register(RAW </a:t>
            </a:r>
            <a:r>
              <a:rPr>
                <a:solidFill>
                  <a:srgbClr val="666666"/>
                </a:solidFill>
                <a:latin typeface="Courier"/>
              </a:rPr>
              <a:t>/</a:t>
            </a:r>
            <a:r>
              <a:rPr>
                <a:latin typeface="Courier"/>
              </a:rPr>
              <a:t> </a:t>
            </a:r>
            <a:r>
              <a:rPr>
                <a:solidFill>
                  <a:srgbClr val="4070A0"/>
                </a:solidFill>
                <a:latin typeface="Courier"/>
              </a:rPr>
              <a:t>"muac-screening-artibonite-2024.v1.csv"</a:t>
            </a:r>
            <a:r>
              <a:rPr>
                <a:latin typeface="Courier"/>
              </a:rPr>
              <a:t>)</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Three ways to select, and when each is right</a:t>
            </a:r>
          </a:p>
        </p:txBody>
      </p:sp>
      <p:sp>
        <p:nvSpPr>
          <p:cNvPr id="3" name="Content Placeholder 2"/>
          <p:cNvSpPr>
            <a:spLocks noGrp="1"/>
          </p:cNvSpPr>
          <p:nvPr>
            <p:ph idx="1"/>
          </p:nvPr>
        </p:nvSpPr>
        <p:spPr/>
        <p:txBody>
          <a:bodyPr/>
          <a:lstStyle/>
          <a:p>
            <a:pPr lvl="0"/>
            <a:r>
              <a:rPr/>
              <a:t>By label, with </a:t>
            </a:r>
            <a:r>
              <a:rPr>
                <a:latin typeface="Courier"/>
              </a:rPr>
              <a:t>loc</a:t>
            </a:r>
            <a:r>
              <a:rPr/>
              <a:t> — Rows by index value, columns by name</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Three ways to select, and when each is right — In Python</a:t>
            </a:r>
          </a:p>
        </p:txBody>
      </p:sp>
      <p:sp>
        <p:nvSpPr>
          <p:cNvPr id="3" name="Content Placeholder 2"/>
          <p:cNvSpPr>
            <a:spLocks noGrp="1"/>
          </p:cNvSpPr>
          <p:nvPr>
            <p:ph idx="1"/>
          </p:nvPr>
        </p:nvSpPr>
        <p:spPr/>
        <p:txBody>
          <a:bodyPr/>
          <a:lstStyle/>
          <a:p>
            <a:pPr lvl="0" indent="0">
              <a:buNone/>
            </a:pPr>
            <a:r>
              <a:rPr>
                <a:latin typeface="Courier"/>
              </a:rPr>
              <a:t>muac.loc[muac[</a:t>
            </a:r>
            <a:r>
              <a:rPr>
                <a:solidFill>
                  <a:srgbClr val="4070A0"/>
                </a:solidFill>
                <a:latin typeface="Courier"/>
              </a:rPr>
              <a:t>"commune"</a:t>
            </a:r>
            <a:r>
              <a:rPr>
                <a:latin typeface="Courier"/>
              </a:rPr>
              <a:t>] </a:t>
            </a:r>
            <a:r>
              <a:rPr>
                <a:solidFill>
                  <a:srgbClr val="666666"/>
                </a:solidFill>
                <a:latin typeface="Courier"/>
              </a:rPr>
              <a:t>==</a:t>
            </a:r>
            <a:r>
              <a:rPr>
                <a:latin typeface="Courier"/>
              </a:rPr>
              <a:t> </a:t>
            </a:r>
            <a:r>
              <a:rPr>
                <a:solidFill>
                  <a:srgbClr val="4070A0"/>
                </a:solidFill>
                <a:latin typeface="Courier"/>
              </a:rPr>
              <a:t>"Gonaives"</a:t>
            </a:r>
            <a:r>
              <a:rPr>
                <a:latin typeface="Courier"/>
              </a:rPr>
              <a:t>, [</a:t>
            </a:r>
            <a:r>
              <a:rPr>
                <a:solidFill>
                  <a:srgbClr val="4070A0"/>
                </a:solidFill>
                <a:latin typeface="Courier"/>
              </a:rPr>
              <a:t>"child_id"</a:t>
            </a:r>
            <a:r>
              <a:rPr>
                <a:latin typeface="Courier"/>
              </a:rPr>
              <a:t>, </a:t>
            </a:r>
            <a:r>
              <a:rPr>
                <a:solidFill>
                  <a:srgbClr val="4070A0"/>
                </a:solidFill>
                <a:latin typeface="Courier"/>
              </a:rPr>
              <a:t>"muac_mm"</a:t>
            </a:r>
            <a:r>
              <a:rPr>
                <a:latin typeface="Courier"/>
              </a:rPr>
              <a:t>, </a:t>
            </a:r>
            <a:r>
              <a:rPr>
                <a:solidFill>
                  <a:srgbClr val="4070A0"/>
                </a:solidFill>
                <a:latin typeface="Courier"/>
              </a:rPr>
              <a:t>"outcome"</a:t>
            </a:r>
            <a:r>
              <a:rPr>
                <a:latin typeface="Courier"/>
              </a:rPr>
              <a:t>]]</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Three ways to select, and when each is right</a:t>
            </a:r>
          </a:p>
        </p:txBody>
      </p:sp>
      <p:sp>
        <p:nvSpPr>
          <p:cNvPr id="3" name="Content Placeholder 2"/>
          <p:cNvSpPr>
            <a:spLocks noGrp="1"/>
          </p:cNvSpPr>
          <p:nvPr>
            <p:ph idx="1"/>
          </p:nvPr>
        </p:nvSpPr>
        <p:spPr/>
        <p:txBody>
          <a:bodyPr/>
          <a:lstStyle/>
          <a:p>
            <a:pPr lvl="0"/>
            <a:r>
              <a:rPr/>
              <a:t>By position, with </a:t>
            </a:r>
            <a:r>
              <a:rPr>
                <a:latin typeface="Courier"/>
              </a:rPr>
              <a:t>iloc</a:t>
            </a:r>
            <a:r>
              <a:rPr/>
              <a:t> — Rows and columns by integer position</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Three ways to select, and when each is right — In Python</a:t>
            </a:r>
          </a:p>
        </p:txBody>
      </p:sp>
      <p:sp>
        <p:nvSpPr>
          <p:cNvPr id="3" name="Content Placeholder 2"/>
          <p:cNvSpPr>
            <a:spLocks noGrp="1"/>
          </p:cNvSpPr>
          <p:nvPr>
            <p:ph idx="1"/>
          </p:nvPr>
        </p:nvSpPr>
        <p:spPr/>
        <p:txBody>
          <a:bodyPr/>
          <a:lstStyle/>
          <a:p>
            <a:pPr lvl="0" indent="0">
              <a:buNone/>
            </a:pPr>
            <a:r>
              <a:rPr>
                <a:latin typeface="Courier"/>
              </a:rPr>
              <a:t>muac.iloc[</a:t>
            </a:r>
            <a:r>
              <a:rPr>
                <a:solidFill>
                  <a:srgbClr val="40A070"/>
                </a:solidFill>
                <a:latin typeface="Courier"/>
              </a:rPr>
              <a:t>0</a:t>
            </a:r>
            <a:r>
              <a:rPr>
                <a:latin typeface="Courier"/>
              </a:rPr>
              <a:t>]           </a:t>
            </a:r>
            <a:r>
              <a:rPr i="1">
                <a:solidFill>
                  <a:srgbClr val="60A0B0"/>
                </a:solidFill>
                <a:latin typeface="Courier"/>
              </a:rPr>
              <a:t># first row</a:t>
            </a:r>
            <a:br/>
            <a:r>
              <a:rPr>
                <a:latin typeface="Courier"/>
              </a:rPr>
              <a:t>muac.iloc[:</a:t>
            </a:r>
            <a:r>
              <a:rPr>
                <a:solidFill>
                  <a:srgbClr val="40A070"/>
                </a:solidFill>
                <a:latin typeface="Courier"/>
              </a:rPr>
              <a:t>5</a:t>
            </a:r>
            <a:r>
              <a:rPr>
                <a:latin typeface="Courier"/>
              </a:rPr>
              <a:t>, :</a:t>
            </a:r>
            <a:r>
              <a:rPr>
                <a:solidFill>
                  <a:srgbClr val="40A070"/>
                </a:solidFill>
                <a:latin typeface="Courier"/>
              </a:rPr>
              <a:t>3</a:t>
            </a:r>
            <a:r>
              <a:rPr>
                <a:latin typeface="Courier"/>
              </a:rPr>
              <a:t>]      </a:t>
            </a:r>
            <a:r>
              <a:rPr i="1">
                <a:solidFill>
                  <a:srgbClr val="60A0B0"/>
                </a:solidFill>
                <a:latin typeface="Courier"/>
              </a:rPr>
              <a:t># first five rows, first three columns</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Three ways to select, and when each is right</a:t>
            </a:r>
          </a:p>
        </p:txBody>
      </p:sp>
      <p:sp>
        <p:nvSpPr>
          <p:cNvPr id="3" name="Content Placeholder 2"/>
          <p:cNvSpPr>
            <a:spLocks noGrp="1"/>
          </p:cNvSpPr>
          <p:nvPr>
            <p:ph idx="1"/>
          </p:nvPr>
        </p:nvSpPr>
        <p:spPr/>
        <p:txBody>
          <a:bodyPr/>
          <a:lstStyle/>
          <a:p>
            <a:pPr lvl="0"/>
            <a:r>
              <a:rPr/>
              <a:t>A single column — is a Series; a list of columns is a DataFrame:</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Three ways to select, and when each is right — In Python</a:t>
            </a:r>
          </a:p>
        </p:txBody>
      </p:sp>
      <p:sp>
        <p:nvSpPr>
          <p:cNvPr id="3" name="Content Placeholder 2"/>
          <p:cNvSpPr>
            <a:spLocks noGrp="1"/>
          </p:cNvSpPr>
          <p:nvPr>
            <p:ph idx="1"/>
          </p:nvPr>
        </p:nvSpPr>
        <p:spPr/>
        <p:txBody>
          <a:bodyPr/>
          <a:lstStyle/>
          <a:p>
            <a:pPr lvl="0" indent="0">
              <a:buNone/>
            </a:pPr>
            <a:r>
              <a:rPr>
                <a:latin typeface="Courier"/>
              </a:rPr>
              <a:t>muac[</a:t>
            </a:r>
            <a:r>
              <a:rPr>
                <a:solidFill>
                  <a:srgbClr val="4070A0"/>
                </a:solidFill>
                <a:latin typeface="Courier"/>
              </a:rPr>
              <a:t>"muac_mm"</a:t>
            </a:r>
            <a:r>
              <a:rPr>
                <a:latin typeface="Courier"/>
              </a:rPr>
              <a:t>]              </a:t>
            </a:r>
            <a:r>
              <a:rPr i="1">
                <a:solidFill>
                  <a:srgbClr val="60A0B0"/>
                </a:solidFill>
                <a:latin typeface="Courier"/>
              </a:rPr>
              <a:t># Series</a:t>
            </a:r>
            <a:br/>
            <a:r>
              <a:rPr>
                <a:latin typeface="Courier"/>
              </a:rPr>
              <a:t>muac[[</a:t>
            </a:r>
            <a:r>
              <a:rPr>
                <a:solidFill>
                  <a:srgbClr val="4070A0"/>
                </a:solidFill>
                <a:latin typeface="Courier"/>
              </a:rPr>
              <a:t>"muac_mm"</a:t>
            </a:r>
            <a:r>
              <a:rPr>
                <a:latin typeface="Courier"/>
              </a:rPr>
              <a:t>]]            </a:t>
            </a:r>
            <a:r>
              <a:rPr i="1">
                <a:solidFill>
                  <a:srgbClr val="60A0B0"/>
                </a:solidFill>
                <a:latin typeface="Courier"/>
              </a:rPr>
              <a:t># DataFrame with one column</a:t>
            </a:r>
            <a:br/>
            <a:r>
              <a:rPr>
                <a:latin typeface="Courier"/>
              </a:rPr>
              <a:t>muac[[</a:t>
            </a:r>
            <a:r>
              <a:rPr>
                <a:solidFill>
                  <a:srgbClr val="4070A0"/>
                </a:solidFill>
                <a:latin typeface="Courier"/>
              </a:rPr>
              <a:t>"commune"</a:t>
            </a:r>
            <a:r>
              <a:rPr>
                <a:latin typeface="Courier"/>
              </a:rPr>
              <a:t>, </a:t>
            </a:r>
            <a:r>
              <a:rPr>
                <a:solidFill>
                  <a:srgbClr val="4070A0"/>
                </a:solidFill>
                <a:latin typeface="Courier"/>
              </a:rPr>
              <a:t>"muac_mm"</a:t>
            </a:r>
            <a:r>
              <a:rPr>
                <a:latin typeface="Courier"/>
              </a:rPr>
              <a:t>]] </a:t>
            </a:r>
            <a:r>
              <a:rPr i="1">
                <a:solidFill>
                  <a:srgbClr val="60A0B0"/>
                </a:solidFill>
                <a:latin typeface="Courier"/>
              </a:rPr>
              <a:t># DataFrame with two</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Boolean masks — In Python</a:t>
            </a:r>
          </a:p>
        </p:txBody>
      </p:sp>
      <p:sp>
        <p:nvSpPr>
          <p:cNvPr id="3" name="Content Placeholder 2"/>
          <p:cNvSpPr>
            <a:spLocks noGrp="1"/>
          </p:cNvSpPr>
          <p:nvPr>
            <p:ph idx="1"/>
          </p:nvPr>
        </p:nvSpPr>
        <p:spPr/>
        <p:txBody>
          <a:bodyPr/>
          <a:lstStyle/>
          <a:p>
            <a:pPr lvl="0" indent="0">
              <a:buNone/>
            </a:pPr>
            <a:r>
              <a:rPr>
                <a:latin typeface="Courier"/>
              </a:rPr>
              <a:t>severe </a:t>
            </a:r>
            <a:r>
              <a:rPr>
                <a:solidFill>
                  <a:srgbClr val="666666"/>
                </a:solidFill>
                <a:latin typeface="Courier"/>
              </a:rPr>
              <a:t>=</a:t>
            </a:r>
            <a:r>
              <a:rPr>
                <a:latin typeface="Courier"/>
              </a:rPr>
              <a:t> muac[</a:t>
            </a:r>
            <a:r>
              <a:rPr>
                <a:solidFill>
                  <a:srgbClr val="4070A0"/>
                </a:solidFill>
                <a:latin typeface="Courier"/>
              </a:rPr>
              <a:t>"muac_mm"</a:t>
            </a:r>
            <a:r>
              <a:rPr>
                <a:latin typeface="Courier"/>
              </a:rPr>
              <a:t>] </a:t>
            </a:r>
            <a:r>
              <a:rPr>
                <a:solidFill>
                  <a:srgbClr val="666666"/>
                </a:solidFill>
                <a:latin typeface="Courier"/>
              </a:rPr>
              <a:t>&lt;</a:t>
            </a:r>
            <a:r>
              <a:rPr>
                <a:latin typeface="Courier"/>
              </a:rPr>
              <a:t> </a:t>
            </a:r>
            <a:r>
              <a:rPr>
                <a:solidFill>
                  <a:srgbClr val="40A070"/>
                </a:solidFill>
                <a:latin typeface="Courier"/>
              </a:rPr>
              <a:t>115</a:t>
            </a:r>
            <a:br/>
            <a:r>
              <a:rPr>
                <a:solidFill>
                  <a:srgbClr val="008000"/>
                </a:solidFill>
                <a:latin typeface="Courier"/>
              </a:rPr>
              <a:t>print</a:t>
            </a:r>
            <a:r>
              <a:rPr>
                <a:latin typeface="Courier"/>
              </a:rPr>
              <a:t>(severe.</a:t>
            </a:r>
            <a:r>
              <a:rPr>
                <a:solidFill>
                  <a:srgbClr val="008000"/>
                </a:solidFill>
                <a:latin typeface="Courier"/>
              </a:rPr>
              <a:t>sum</a:t>
            </a:r>
            <a:r>
              <a:rPr>
                <a:latin typeface="Courier"/>
              </a:rPr>
              <a:t>())              </a:t>
            </a:r>
            <a:r>
              <a:rPr i="1">
                <a:solidFill>
                  <a:srgbClr val="60A0B0"/>
                </a:solidFill>
                <a:latin typeface="Courier"/>
              </a:rPr>
              <a:t># how many</a:t>
            </a:r>
            <a:br/>
            <a:r>
              <a:rPr>
                <a:solidFill>
                  <a:srgbClr val="008000"/>
                </a:solidFill>
                <a:latin typeface="Courier"/>
              </a:rPr>
              <a:t>print</a:t>
            </a:r>
            <a:r>
              <a:rPr>
                <a:latin typeface="Courier"/>
              </a:rPr>
              <a:t>(severe.mean())             </a:t>
            </a:r>
            <a:r>
              <a:rPr i="1">
                <a:solidFill>
                  <a:srgbClr val="60A0B0"/>
                </a:solidFill>
                <a:latin typeface="Courier"/>
              </a:rPr>
              <a:t># what share</a:t>
            </a:r>
            <a:br/>
            <a:r>
              <a:rPr>
                <a:latin typeface="Courier"/>
              </a:rPr>
              <a:t>muac.loc[severe]</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Boolean masks</a:t>
            </a:r>
          </a:p>
        </p:txBody>
      </p:sp>
      <p:sp>
        <p:nvSpPr>
          <p:cNvPr id="3" name="Content Placeholder 2"/>
          <p:cNvSpPr>
            <a:spLocks noGrp="1"/>
          </p:cNvSpPr>
          <p:nvPr>
            <p:ph idx="1"/>
          </p:nvPr>
        </p:nvSpPr>
        <p:spPr/>
        <p:txBody>
          <a:bodyPr/>
          <a:lstStyle/>
          <a:p>
            <a:pPr lvl="0"/>
            <a:r>
              <a:rPr/>
              <a:t>Combining conditions</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Boolean masks — In Python</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Parentheses are mandatory: &amp; binds tighter than &lt;</a:t>
            </a:r>
            <a:br/>
            <a:r>
              <a:rPr>
                <a:latin typeface="Courier"/>
              </a:rPr>
              <a:t>under_five </a:t>
            </a:r>
            <a:r>
              <a:rPr>
                <a:solidFill>
                  <a:srgbClr val="666666"/>
                </a:solidFill>
                <a:latin typeface="Courier"/>
              </a:rPr>
              <a:t>=</a:t>
            </a:r>
            <a:r>
              <a:rPr>
                <a:latin typeface="Courier"/>
              </a:rPr>
              <a:t> (muac[</a:t>
            </a:r>
            <a:r>
              <a:rPr>
                <a:solidFill>
                  <a:srgbClr val="4070A0"/>
                </a:solidFill>
                <a:latin typeface="Courier"/>
              </a:rPr>
              <a:t>"age_months"</a:t>
            </a:r>
            <a:r>
              <a:rPr>
                <a:latin typeface="Courier"/>
              </a:rPr>
              <a:t>] </a:t>
            </a:r>
            <a:r>
              <a:rPr>
                <a:solidFill>
                  <a:srgbClr val="666666"/>
                </a:solidFill>
                <a:latin typeface="Courier"/>
              </a:rPr>
              <a:t>&lt;</a:t>
            </a:r>
            <a:r>
              <a:rPr>
                <a:latin typeface="Courier"/>
              </a:rPr>
              <a:t> </a:t>
            </a:r>
            <a:r>
              <a:rPr>
                <a:solidFill>
                  <a:srgbClr val="40A070"/>
                </a:solidFill>
                <a:latin typeface="Courier"/>
              </a:rPr>
              <a:t>60</a:t>
            </a:r>
            <a:r>
              <a:rPr>
                <a:latin typeface="Courier"/>
              </a:rPr>
              <a:t>) </a:t>
            </a:r>
            <a:r>
              <a:rPr>
                <a:solidFill>
                  <a:srgbClr val="666666"/>
                </a:solidFill>
                <a:latin typeface="Courier"/>
              </a:rPr>
              <a:t>&amp;</a:t>
            </a:r>
            <a:r>
              <a:rPr>
                <a:latin typeface="Courier"/>
              </a:rPr>
              <a:t> (muac[</a:t>
            </a:r>
            <a:r>
              <a:rPr>
                <a:solidFill>
                  <a:srgbClr val="4070A0"/>
                </a:solidFill>
                <a:latin typeface="Courier"/>
              </a:rPr>
              <a:t>"muac_mm"</a:t>
            </a:r>
            <a:r>
              <a:rPr>
                <a:latin typeface="Courier"/>
              </a:rPr>
              <a:t>] </a:t>
            </a:r>
            <a:r>
              <a:rPr>
                <a:solidFill>
                  <a:srgbClr val="666666"/>
                </a:solidFill>
                <a:latin typeface="Courier"/>
              </a:rPr>
              <a:t>&lt;</a:t>
            </a:r>
            <a:r>
              <a:rPr>
                <a:latin typeface="Courier"/>
              </a:rPr>
              <a:t> </a:t>
            </a:r>
            <a:r>
              <a:rPr>
                <a:solidFill>
                  <a:srgbClr val="40A070"/>
                </a:solidFill>
                <a:latin typeface="Courier"/>
              </a:rPr>
              <a:t>125</a:t>
            </a:r>
            <a:r>
              <a:rPr>
                <a:latin typeface="Courier"/>
              </a:rPr>
              <a:t>)</a:t>
            </a:r>
            <a:br/>
            <a:br/>
            <a:r>
              <a:rPr i="1">
                <a:solidFill>
                  <a:srgbClr val="60A0B0"/>
                </a:solidFill>
                <a:latin typeface="Courier"/>
              </a:rPr>
              <a:t># Use &amp; | ~ — not and / or / not, which cannot operate elementwise</a:t>
            </a:r>
            <a:br/>
            <a:r>
              <a:rPr>
                <a:latin typeface="Courier"/>
              </a:rPr>
              <a:t>either </a:t>
            </a:r>
            <a:r>
              <a:rPr>
                <a:solidFill>
                  <a:srgbClr val="666666"/>
                </a:solidFill>
                <a:latin typeface="Courier"/>
              </a:rPr>
              <a:t>=</a:t>
            </a:r>
            <a:r>
              <a:rPr>
                <a:latin typeface="Courier"/>
              </a:rPr>
              <a:t> (muac[</a:t>
            </a:r>
            <a:r>
              <a:rPr>
                <a:solidFill>
                  <a:srgbClr val="4070A0"/>
                </a:solidFill>
                <a:latin typeface="Courier"/>
              </a:rPr>
              <a:t>"muac_mm"</a:t>
            </a:r>
            <a:r>
              <a:rPr>
                <a:latin typeface="Courier"/>
              </a:rPr>
              <a:t>] </a:t>
            </a:r>
            <a:r>
              <a:rPr>
                <a:solidFill>
                  <a:srgbClr val="666666"/>
                </a:solidFill>
                <a:latin typeface="Courier"/>
              </a:rPr>
              <a:t>&lt;</a:t>
            </a:r>
            <a:r>
              <a:rPr>
                <a:latin typeface="Courier"/>
              </a:rPr>
              <a:t> </a:t>
            </a:r>
            <a:r>
              <a:rPr>
                <a:solidFill>
                  <a:srgbClr val="40A070"/>
                </a:solidFill>
                <a:latin typeface="Courier"/>
              </a:rPr>
              <a:t>115</a:t>
            </a:r>
            <a:r>
              <a:rPr>
                <a:latin typeface="Courier"/>
              </a:rPr>
              <a:t>) </a:t>
            </a:r>
            <a:r>
              <a:rPr>
                <a:solidFill>
                  <a:srgbClr val="666666"/>
                </a:solidFill>
                <a:latin typeface="Courier"/>
              </a:rPr>
              <a:t>|</a:t>
            </a:r>
            <a:r>
              <a:rPr>
                <a:latin typeface="Courier"/>
              </a:rPr>
              <a:t> (muac[</a:t>
            </a:r>
            <a:r>
              <a:rPr>
                <a:solidFill>
                  <a:srgbClr val="4070A0"/>
                </a:solidFill>
                <a:latin typeface="Courier"/>
              </a:rPr>
              <a:t>"oedema"</a:t>
            </a:r>
            <a:r>
              <a:rPr>
                <a:latin typeface="Courier"/>
              </a:rPr>
              <a:t>] </a:t>
            </a:r>
            <a:r>
              <a:rPr>
                <a:solidFill>
                  <a:srgbClr val="666666"/>
                </a:solidFill>
                <a:latin typeface="Courier"/>
              </a:rPr>
              <a:t>==</a:t>
            </a:r>
            <a:r>
              <a:rPr>
                <a:latin typeface="Courier"/>
              </a:rPr>
              <a:t> </a:t>
            </a:r>
            <a:r>
              <a:rPr>
                <a:solidFill>
                  <a:srgbClr val="19177C"/>
                </a:solidFill>
                <a:latin typeface="Courier"/>
              </a:rPr>
              <a:t>True</a:t>
            </a:r>
            <a:r>
              <a:rPr>
                <a:latin typeface="Courier"/>
              </a:rPr>
              <a:t>)</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Boolean masks</a:t>
            </a:r>
          </a:p>
        </p:txBody>
      </p:sp>
      <p:sp>
        <p:nvSpPr>
          <p:cNvPr id="3" name="Content Placeholder 2"/>
          <p:cNvSpPr>
            <a:spLocks noGrp="1"/>
          </p:cNvSpPr>
          <p:nvPr>
            <p:ph idx="1"/>
          </p:nvPr>
        </p:nvSpPr>
        <p:spPr/>
        <p:txBody>
          <a:bodyPr/>
          <a:lstStyle/>
          <a:p>
            <a:pPr lvl="0"/>
            <a:r>
              <a:rPr/>
              <a:t>Missing values are not False</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Boolean masks — In Python</a:t>
            </a:r>
          </a:p>
        </p:txBody>
      </p:sp>
      <p:sp>
        <p:nvSpPr>
          <p:cNvPr id="3" name="Content Placeholder 2"/>
          <p:cNvSpPr>
            <a:spLocks noGrp="1"/>
          </p:cNvSpPr>
          <p:nvPr>
            <p:ph idx="1"/>
          </p:nvPr>
        </p:nvSpPr>
        <p:spPr/>
        <p:txBody>
          <a:bodyPr/>
          <a:lstStyle/>
          <a:p>
            <a:pPr lvl="0" indent="0">
              <a:buNone/>
            </a:pPr>
            <a:r>
              <a:rPr>
                <a:solidFill>
                  <a:srgbClr val="008000"/>
                </a:solidFill>
                <a:latin typeface="Courier"/>
              </a:rPr>
              <a:t>print</a:t>
            </a:r>
            <a:r>
              <a:rPr>
                <a:latin typeface="Courier"/>
              </a:rPr>
              <a:t>(</a:t>
            </a:r>
            <a:r>
              <a:rPr>
                <a:solidFill>
                  <a:srgbClr val="008000"/>
                </a:solidFill>
                <a:latin typeface="Courier"/>
              </a:rPr>
              <a:t>len</a:t>
            </a:r>
            <a:r>
              <a:rPr>
                <a:latin typeface="Courier"/>
              </a:rPr>
              <a:t>(muac))                                   </a:t>
            </a:r>
            <a:r>
              <a:rPr i="1">
                <a:solidFill>
                  <a:srgbClr val="60A0B0"/>
                </a:solidFill>
                <a:latin typeface="Courier"/>
              </a:rPr>
              <a:t># 4218</a:t>
            </a:r>
            <a:br/>
            <a:r>
              <a:rPr>
                <a:solidFill>
                  <a:srgbClr val="008000"/>
                </a:solidFill>
                <a:latin typeface="Courier"/>
              </a:rPr>
              <a:t>print</a:t>
            </a:r>
            <a:r>
              <a:rPr>
                <a:latin typeface="Courier"/>
              </a:rPr>
              <a:t>((muac[</a:t>
            </a:r>
            <a:r>
              <a:rPr>
                <a:solidFill>
                  <a:srgbClr val="4070A0"/>
                </a:solidFill>
                <a:latin typeface="Courier"/>
              </a:rPr>
              <a:t>"muac_mm"</a:t>
            </a:r>
            <a:r>
              <a:rPr>
                <a:latin typeface="Courier"/>
              </a:rPr>
              <a:t>] </a:t>
            </a:r>
            <a:r>
              <a:rPr>
                <a:solidFill>
                  <a:srgbClr val="666666"/>
                </a:solidFill>
                <a:latin typeface="Courier"/>
              </a:rPr>
              <a:t>&lt;</a:t>
            </a:r>
            <a:r>
              <a:rPr>
                <a:latin typeface="Courier"/>
              </a:rPr>
              <a:t> </a:t>
            </a:r>
            <a:r>
              <a:rPr>
                <a:solidFill>
                  <a:srgbClr val="40A070"/>
                </a:solidFill>
                <a:latin typeface="Courier"/>
              </a:rPr>
              <a:t>125</a:t>
            </a:r>
            <a:r>
              <a:rPr>
                <a:latin typeface="Courier"/>
              </a:rPr>
              <a:t>).</a:t>
            </a:r>
            <a:r>
              <a:rPr>
                <a:solidFill>
                  <a:srgbClr val="008000"/>
                </a:solidFill>
                <a:latin typeface="Courier"/>
              </a:rPr>
              <a:t>sum</a:t>
            </a:r>
            <a:r>
              <a:rPr>
                <a:latin typeface="Courier"/>
              </a:rPr>
              <a:t>())               </a:t>
            </a:r>
            <a:r>
              <a:rPr i="1">
                <a:solidFill>
                  <a:srgbClr val="60A0B0"/>
                </a:solidFill>
                <a:latin typeface="Courier"/>
              </a:rPr>
              <a:t># counts only measured children</a:t>
            </a:r>
            <a:br/>
            <a:r>
              <a:rPr>
                <a:solidFill>
                  <a:srgbClr val="008000"/>
                </a:solidFill>
                <a:latin typeface="Courier"/>
              </a:rPr>
              <a:t>print</a:t>
            </a:r>
            <a:r>
              <a:rPr>
                <a:latin typeface="Courier"/>
              </a:rPr>
              <a:t>(muac[</a:t>
            </a:r>
            <a:r>
              <a:rPr>
                <a:solidFill>
                  <a:srgbClr val="4070A0"/>
                </a:solidFill>
                <a:latin typeface="Courier"/>
              </a:rPr>
              <a:t>"muac_mm"</a:t>
            </a:r>
            <a:r>
              <a:rPr>
                <a:latin typeface="Courier"/>
              </a:rPr>
              <a:t>].isna().</a:t>
            </a:r>
            <a:r>
              <a:rPr>
                <a:solidFill>
                  <a:srgbClr val="008000"/>
                </a:solidFill>
                <a:latin typeface="Courier"/>
              </a:rPr>
              <a:t>sum</a:t>
            </a:r>
            <a:r>
              <a:rPr>
                <a:latin typeface="Courier"/>
              </a:rPr>
              <a:t>())                </a:t>
            </a:r>
            <a:r>
              <a:rPr i="1">
                <a:solidFill>
                  <a:srgbClr val="60A0B0"/>
                </a:solidFill>
                <a:latin typeface="Courier"/>
              </a:rPr>
              <a:t># the ones excluded silently</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Boolean masks — In Python</a:t>
            </a:r>
          </a:p>
        </p:txBody>
      </p:sp>
      <p:sp>
        <p:nvSpPr>
          <p:cNvPr id="3" name="Content Placeholder 2"/>
          <p:cNvSpPr>
            <a:spLocks noGrp="1"/>
          </p:cNvSpPr>
          <p:nvPr>
            <p:ph idx="1"/>
          </p:nvPr>
        </p:nvSpPr>
        <p:spPr/>
        <p:txBody>
          <a:bodyPr/>
          <a:lstStyle/>
          <a:p>
            <a:pPr lvl="0" indent="0">
              <a:buNone/>
            </a:pPr>
            <a:r>
              <a:rPr>
                <a:latin typeface="Courier"/>
              </a:rPr>
              <a:t>measured </a:t>
            </a:r>
            <a:r>
              <a:rPr>
                <a:solidFill>
                  <a:srgbClr val="666666"/>
                </a:solidFill>
                <a:latin typeface="Courier"/>
              </a:rPr>
              <a:t>=</a:t>
            </a:r>
            <a:r>
              <a:rPr>
                <a:latin typeface="Courier"/>
              </a:rPr>
              <a:t> muac[</a:t>
            </a:r>
            <a:r>
              <a:rPr>
                <a:solidFill>
                  <a:srgbClr val="4070A0"/>
                </a:solidFill>
                <a:latin typeface="Courier"/>
              </a:rPr>
              <a:t>"muac_mm"</a:t>
            </a:r>
            <a:r>
              <a:rPr>
                <a:latin typeface="Courier"/>
              </a:rPr>
              <a:t>].notna()</a:t>
            </a:r>
            <a:br/>
            <a:r>
              <a:rPr>
                <a:latin typeface="Courier"/>
              </a:rPr>
              <a:t>gam </a:t>
            </a:r>
            <a:r>
              <a:rPr>
                <a:solidFill>
                  <a:srgbClr val="666666"/>
                </a:solidFill>
                <a:latin typeface="Courier"/>
              </a:rPr>
              <a:t>=</a:t>
            </a:r>
            <a:r>
              <a:rPr>
                <a:latin typeface="Courier"/>
              </a:rPr>
              <a:t> measured </a:t>
            </a:r>
            <a:r>
              <a:rPr>
                <a:solidFill>
                  <a:srgbClr val="666666"/>
                </a:solidFill>
                <a:latin typeface="Courier"/>
              </a:rPr>
              <a:t>&amp;</a:t>
            </a:r>
            <a:r>
              <a:rPr>
                <a:latin typeface="Courier"/>
              </a:rPr>
              <a:t> (muac[</a:t>
            </a:r>
            <a:r>
              <a:rPr>
                <a:solidFill>
                  <a:srgbClr val="4070A0"/>
                </a:solidFill>
                <a:latin typeface="Courier"/>
              </a:rPr>
              <a:t>"muac_mm"</a:t>
            </a:r>
            <a:r>
              <a:rPr>
                <a:latin typeface="Courier"/>
              </a:rPr>
              <a:t>] </a:t>
            </a:r>
            <a:r>
              <a:rPr>
                <a:solidFill>
                  <a:srgbClr val="666666"/>
                </a:solidFill>
                <a:latin typeface="Courier"/>
              </a:rPr>
              <a:t>&lt;</a:t>
            </a:r>
            <a:r>
              <a:rPr>
                <a:latin typeface="Courier"/>
              </a:rPr>
              <a:t> </a:t>
            </a:r>
            <a:r>
              <a:rPr>
                <a:solidFill>
                  <a:srgbClr val="40A070"/>
                </a:solidFill>
                <a:latin typeface="Courier"/>
              </a:rPr>
              <a:t>125</a:t>
            </a:r>
            <a:r>
              <a:rPr>
                <a:latin typeface="Courier"/>
              </a:rPr>
              <a:t>)</a:t>
            </a:r>
            <a:br/>
            <a:br/>
            <a:r>
              <a:rPr>
                <a:solidFill>
                  <a:srgbClr val="008000"/>
                </a:solidFill>
                <a:latin typeface="Courier"/>
              </a:rPr>
              <a:t>print</a:t>
            </a:r>
            <a:r>
              <a:rPr>
                <a:latin typeface="Courier"/>
              </a:rPr>
              <a:t>(</a:t>
            </a:r>
            <a:r>
              <a:rPr>
                <a:solidFill>
                  <a:srgbClr val="BB6688"/>
                </a:solidFill>
                <a:latin typeface="Courier"/>
              </a:rPr>
              <a:t>f"assessed: </a:t>
            </a:r>
            <a:r>
              <a:rPr>
                <a:solidFill>
                  <a:srgbClr val="4070A0"/>
                </a:solidFill>
                <a:latin typeface="Courier"/>
              </a:rPr>
              <a:t>{</a:t>
            </a:r>
            <a:r>
              <a:rPr>
                <a:latin typeface="Courier"/>
              </a:rPr>
              <a:t>measured</a:t>
            </a:r>
            <a:r>
              <a:rPr>
                <a:solidFill>
                  <a:srgbClr val="4070A0"/>
                </a:solidFill>
                <a:latin typeface="Courier"/>
              </a:rPr>
              <a:t>.</a:t>
            </a:r>
            <a:r>
              <a:rPr>
                <a:solidFill>
                  <a:srgbClr val="008000"/>
                </a:solidFill>
                <a:latin typeface="Courier"/>
              </a:rPr>
              <a:t>sum</a:t>
            </a:r>
            <a:r>
              <a:rPr>
                <a:latin typeface="Courier"/>
              </a:rPr>
              <a:t>()</a:t>
            </a:r>
            <a:r>
              <a:rPr>
                <a:solidFill>
                  <a:srgbClr val="4070A0"/>
                </a:solidFill>
                <a:latin typeface="Courier"/>
              </a:rPr>
              <a:t>}</a:t>
            </a:r>
            <a:r>
              <a:rPr>
                <a:solidFill>
                  <a:srgbClr val="BB6688"/>
                </a:solidFill>
                <a:latin typeface="Courier"/>
              </a:rPr>
              <a:t>, GAM cases: </a:t>
            </a:r>
            <a:r>
              <a:rPr>
                <a:solidFill>
                  <a:srgbClr val="4070A0"/>
                </a:solidFill>
                <a:latin typeface="Courier"/>
              </a:rPr>
              <a:t>{</a:t>
            </a:r>
            <a:r>
              <a:rPr>
                <a:latin typeface="Courier"/>
              </a:rPr>
              <a:t>gam</a:t>
            </a:r>
            <a:r>
              <a:rPr>
                <a:solidFill>
                  <a:srgbClr val="4070A0"/>
                </a:solidFill>
                <a:latin typeface="Courier"/>
              </a:rPr>
              <a:t>.</a:t>
            </a:r>
            <a:r>
              <a:rPr>
                <a:solidFill>
                  <a:srgbClr val="008000"/>
                </a:solidFill>
                <a:latin typeface="Courier"/>
              </a:rPr>
              <a:t>sum</a:t>
            </a:r>
            <a:r>
              <a:rPr>
                <a:latin typeface="Courier"/>
              </a:rPr>
              <a:t>()</a:t>
            </a:r>
            <a:r>
              <a:rPr>
                <a:solidFill>
                  <a:srgbClr val="4070A0"/>
                </a:solidFill>
                <a:latin typeface="Courier"/>
              </a:rPr>
              <a:t>}</a:t>
            </a:r>
            <a:r>
              <a:rPr>
                <a:solidFill>
                  <a:srgbClr val="BB6688"/>
                </a:solidFill>
                <a:latin typeface="Courier"/>
              </a:rPr>
              <a:t>"</a:t>
            </a:r>
            <a:r>
              <a:rPr>
                <a:latin typeface="Courier"/>
              </a:rPr>
              <a:t>)</a:t>
            </a:r>
            <a:br/>
            <a:r>
              <a:rPr>
                <a:solidFill>
                  <a:srgbClr val="008000"/>
                </a:solidFill>
                <a:latin typeface="Courier"/>
              </a:rPr>
              <a:t>print</a:t>
            </a:r>
            <a:r>
              <a:rPr>
                <a:latin typeface="Courier"/>
              </a:rPr>
              <a:t>(</a:t>
            </a:r>
            <a:r>
              <a:rPr>
                <a:solidFill>
                  <a:srgbClr val="BB6688"/>
                </a:solidFill>
                <a:latin typeface="Courier"/>
              </a:rPr>
              <a:t>f"GAM rate: </a:t>
            </a:r>
            <a:r>
              <a:rPr>
                <a:solidFill>
                  <a:srgbClr val="4070A0"/>
                </a:solidFill>
                <a:latin typeface="Courier"/>
              </a:rPr>
              <a:t>{</a:t>
            </a:r>
            <a:r>
              <a:rPr>
                <a:latin typeface="Courier"/>
              </a:rPr>
              <a:t>gam</a:t>
            </a:r>
            <a:r>
              <a:rPr>
                <a:solidFill>
                  <a:srgbClr val="4070A0"/>
                </a:solidFill>
                <a:latin typeface="Courier"/>
              </a:rPr>
              <a:t>.</a:t>
            </a:r>
            <a:r>
              <a:rPr>
                <a:solidFill>
                  <a:srgbClr val="008000"/>
                </a:solidFill>
                <a:latin typeface="Courier"/>
              </a:rPr>
              <a:t>sum</a:t>
            </a:r>
            <a:r>
              <a:rPr>
                <a:latin typeface="Courier"/>
              </a:rPr>
              <a:t>() </a:t>
            </a:r>
            <a:r>
              <a:rPr>
                <a:solidFill>
                  <a:srgbClr val="666666"/>
                </a:solidFill>
                <a:latin typeface="Courier"/>
              </a:rPr>
              <a:t>/</a:t>
            </a:r>
            <a:r>
              <a:rPr>
                <a:latin typeface="Courier"/>
              </a:rPr>
              <a:t> measured</a:t>
            </a:r>
            <a:r>
              <a:rPr>
                <a:solidFill>
                  <a:srgbClr val="4070A0"/>
                </a:solidFill>
                <a:latin typeface="Courier"/>
              </a:rPr>
              <a:t>.</a:t>
            </a:r>
            <a:r>
              <a:rPr>
                <a:solidFill>
                  <a:srgbClr val="008000"/>
                </a:solidFill>
                <a:latin typeface="Courier"/>
              </a:rPr>
              <a:t>sum</a:t>
            </a:r>
            <a:r>
              <a:rPr>
                <a:latin typeface="Courier"/>
              </a:rPr>
              <a:t>()</a:t>
            </a:r>
            <a:r>
              <a:rPr>
                <a:solidFill>
                  <a:srgbClr val="4070A0"/>
                </a:solidFill>
                <a:latin typeface="Courier"/>
              </a:rPr>
              <a:t>:.3f}</a:t>
            </a:r>
            <a:r>
              <a:rPr>
                <a:solidFill>
                  <a:srgbClr val="BB6688"/>
                </a:solidFill>
                <a:latin typeface="Courier"/>
              </a:rPr>
              <a:t>"</a:t>
            </a:r>
            <a:r>
              <a:rPr>
                <a:latin typeface="Courier"/>
              </a:rPr>
              <a:t>)</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Boolean masks</a:t>
            </a:r>
          </a:p>
        </p:txBody>
      </p:sp>
      <p:sp>
        <p:nvSpPr>
          <p:cNvPr id="3" name="Content Placeholder 2"/>
          <p:cNvSpPr>
            <a:spLocks noGrp="1"/>
          </p:cNvSpPr>
          <p:nvPr>
            <p:ph idx="1"/>
          </p:nvPr>
        </p:nvSpPr>
        <p:spPr/>
        <p:txBody>
          <a:bodyPr/>
          <a:lstStyle/>
          <a:p>
            <a:pPr lvl="0"/>
            <a:r>
              <a:rPr/>
              <a:t>The denominator is the point — Dividing by </a:t>
            </a:r>
            <a:r>
              <a:rPr>
                <a:latin typeface="Courier"/>
              </a:rPr>
              <a:t>len(muac)</a:t>
            </a:r>
            <a:r>
              <a:rPr/>
              <a:t> instead of </a:t>
            </a:r>
            <a:r>
              <a:rPr>
                <a:latin typeface="Courier"/>
              </a:rPr>
              <a:t>measured.sum()</a:t>
            </a:r>
            <a:r>
              <a:rPr/>
              <a:t> reports a lower prevalence for a…</a:t>
            </a:r>
          </a:p>
          <a:p>
            <a:pPr lvl="0"/>
            <a:r>
              <a:rPr>
                <a:latin typeface="Courier"/>
              </a:rPr>
              <a:t>isin</a:t>
            </a:r>
            <a:r>
              <a:rPr/>
              <a:t>, </a:t>
            </a:r>
            <a:r>
              <a:rPr>
                <a:latin typeface="Courier"/>
              </a:rPr>
              <a:t>between</a:t>
            </a:r>
            <a:r>
              <a:rPr/>
              <a:t>, </a:t>
            </a:r>
            <a:r>
              <a:rPr>
                <a:latin typeface="Courier"/>
              </a:rPr>
              <a:t>query</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Boolean masks — In Python</a:t>
            </a:r>
          </a:p>
        </p:txBody>
      </p:sp>
      <p:sp>
        <p:nvSpPr>
          <p:cNvPr id="3" name="Content Placeholder 2"/>
          <p:cNvSpPr>
            <a:spLocks noGrp="1"/>
          </p:cNvSpPr>
          <p:nvPr>
            <p:ph idx="1"/>
          </p:nvPr>
        </p:nvSpPr>
        <p:spPr/>
        <p:txBody>
          <a:bodyPr/>
          <a:lstStyle/>
          <a:p>
            <a:pPr lvl="0" indent="0">
              <a:buNone/>
            </a:pPr>
            <a:r>
              <a:rPr>
                <a:latin typeface="Courier"/>
              </a:rPr>
              <a:t>north </a:t>
            </a:r>
            <a:r>
              <a:rPr>
                <a:solidFill>
                  <a:srgbClr val="666666"/>
                </a:solidFill>
                <a:latin typeface="Courier"/>
              </a:rPr>
              <a:t>=</a:t>
            </a:r>
            <a:r>
              <a:rPr>
                <a:latin typeface="Courier"/>
              </a:rPr>
              <a:t> muac[</a:t>
            </a:r>
            <a:r>
              <a:rPr>
                <a:solidFill>
                  <a:srgbClr val="4070A0"/>
                </a:solidFill>
                <a:latin typeface="Courier"/>
              </a:rPr>
              <a:t>"commune"</a:t>
            </a:r>
            <a:r>
              <a:rPr>
                <a:latin typeface="Courier"/>
              </a:rPr>
              <a:t>].isin([</a:t>
            </a:r>
            <a:r>
              <a:rPr>
                <a:solidFill>
                  <a:srgbClr val="4070A0"/>
                </a:solidFill>
                <a:latin typeface="Courier"/>
              </a:rPr>
              <a:t>"Gonaives"</a:t>
            </a:r>
            <a:r>
              <a:rPr>
                <a:latin typeface="Courier"/>
              </a:rPr>
              <a:t>, </a:t>
            </a:r>
            <a:r>
              <a:rPr>
                <a:solidFill>
                  <a:srgbClr val="4070A0"/>
                </a:solidFill>
                <a:latin typeface="Courier"/>
              </a:rPr>
              <a:t>"Terre-Neuve"</a:t>
            </a:r>
            <a:r>
              <a:rPr>
                <a:latin typeface="Courier"/>
              </a:rPr>
              <a:t>, </a:t>
            </a:r>
            <a:r>
              <a:rPr>
                <a:solidFill>
                  <a:srgbClr val="4070A0"/>
                </a:solidFill>
                <a:latin typeface="Courier"/>
              </a:rPr>
              <a:t>"Anse-Rouge"</a:t>
            </a:r>
            <a:r>
              <a:rPr>
                <a:latin typeface="Courier"/>
              </a:rPr>
              <a:t>])</a:t>
            </a:r>
            <a:br/>
            <a:r>
              <a:rPr>
                <a:latin typeface="Courier"/>
              </a:rPr>
              <a:t>plausible </a:t>
            </a:r>
            <a:r>
              <a:rPr>
                <a:solidFill>
                  <a:srgbClr val="666666"/>
                </a:solidFill>
                <a:latin typeface="Courier"/>
              </a:rPr>
              <a:t>=</a:t>
            </a:r>
            <a:r>
              <a:rPr>
                <a:latin typeface="Courier"/>
              </a:rPr>
              <a:t> muac[</a:t>
            </a:r>
            <a:r>
              <a:rPr>
                <a:solidFill>
                  <a:srgbClr val="4070A0"/>
                </a:solidFill>
                <a:latin typeface="Courier"/>
              </a:rPr>
              <a:t>"muac_mm"</a:t>
            </a:r>
            <a:r>
              <a:rPr>
                <a:latin typeface="Courier"/>
              </a:rPr>
              <a:t>].between(</a:t>
            </a:r>
            <a:r>
              <a:rPr>
                <a:solidFill>
                  <a:srgbClr val="40A070"/>
                </a:solidFill>
                <a:latin typeface="Courier"/>
              </a:rPr>
              <a:t>80</a:t>
            </a:r>
            <a:r>
              <a:rPr>
                <a:latin typeface="Courier"/>
              </a:rPr>
              <a:t>, </a:t>
            </a:r>
            <a:r>
              <a:rPr>
                <a:solidFill>
                  <a:srgbClr val="40A070"/>
                </a:solidFill>
                <a:latin typeface="Courier"/>
              </a:rPr>
              <a:t>220</a:t>
            </a:r>
            <a:r>
              <a:rPr>
                <a:latin typeface="Courier"/>
              </a:rPr>
              <a:t>)</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Boolean masks — In Python</a:t>
            </a:r>
          </a:p>
        </p:txBody>
      </p:sp>
      <p:sp>
        <p:nvSpPr>
          <p:cNvPr id="3" name="Content Placeholder 2"/>
          <p:cNvSpPr>
            <a:spLocks noGrp="1"/>
          </p:cNvSpPr>
          <p:nvPr>
            <p:ph idx="1"/>
          </p:nvPr>
        </p:nvSpPr>
        <p:spPr/>
        <p:txBody>
          <a:bodyPr/>
          <a:lstStyle/>
          <a:p>
            <a:pPr lvl="0" indent="0">
              <a:buNone/>
            </a:pPr>
            <a:r>
              <a:rPr>
                <a:latin typeface="Courier"/>
              </a:rPr>
              <a:t>impossible </a:t>
            </a:r>
            <a:r>
              <a:rPr>
                <a:solidFill>
                  <a:srgbClr val="666666"/>
                </a:solidFill>
                <a:latin typeface="Courier"/>
              </a:rPr>
              <a:t>=</a:t>
            </a:r>
            <a:r>
              <a:rPr>
                <a:latin typeface="Courier"/>
              </a:rPr>
              <a:t> muac[</a:t>
            </a:r>
            <a:r>
              <a:rPr>
                <a:solidFill>
                  <a:srgbClr val="4070A0"/>
                </a:solidFill>
                <a:latin typeface="Courier"/>
              </a:rPr>
              <a:t>"muac_mm"</a:t>
            </a:r>
            <a:r>
              <a:rPr>
                <a:latin typeface="Courier"/>
              </a:rPr>
              <a:t>].notna() </a:t>
            </a:r>
            <a:r>
              <a:rPr>
                <a:solidFill>
                  <a:srgbClr val="666666"/>
                </a:solidFill>
                <a:latin typeface="Courier"/>
              </a:rPr>
              <a:t>&amp;</a:t>
            </a:r>
            <a:r>
              <a:rPr>
                <a:latin typeface="Courier"/>
              </a:rPr>
              <a:t> </a:t>
            </a:r>
            <a:r>
              <a:rPr>
                <a:solidFill>
                  <a:srgbClr val="666666"/>
                </a:solidFill>
                <a:latin typeface="Courier"/>
              </a:rPr>
              <a:t>~</a:t>
            </a:r>
            <a:r>
              <a:rPr>
                <a:latin typeface="Courier"/>
              </a:rPr>
              <a:t>muac[</a:t>
            </a:r>
            <a:r>
              <a:rPr>
                <a:solidFill>
                  <a:srgbClr val="4070A0"/>
                </a:solidFill>
                <a:latin typeface="Courier"/>
              </a:rPr>
              <a:t>"muac_mm"</a:t>
            </a:r>
            <a:r>
              <a:rPr>
                <a:latin typeface="Courier"/>
              </a:rPr>
              <a:t>].between(</a:t>
            </a:r>
            <a:r>
              <a:rPr>
                <a:solidFill>
                  <a:srgbClr val="40A070"/>
                </a:solidFill>
                <a:latin typeface="Courier"/>
              </a:rPr>
              <a:t>80</a:t>
            </a:r>
            <a:r>
              <a:rPr>
                <a:latin typeface="Courier"/>
              </a:rPr>
              <a:t>, </a:t>
            </a:r>
            <a:r>
              <a:rPr>
                <a:solidFill>
                  <a:srgbClr val="40A070"/>
                </a:solidFill>
                <a:latin typeface="Courier"/>
              </a:rPr>
              <a:t>220</a:t>
            </a:r>
            <a:r>
              <a:rPr>
                <a:latin typeface="Courier"/>
              </a:rPr>
              <a:t>)</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Boolean masks — In Python</a:t>
            </a:r>
          </a:p>
        </p:txBody>
      </p:sp>
      <p:sp>
        <p:nvSpPr>
          <p:cNvPr id="3" name="Content Placeholder 2"/>
          <p:cNvSpPr>
            <a:spLocks noGrp="1"/>
          </p:cNvSpPr>
          <p:nvPr>
            <p:ph idx="1"/>
          </p:nvPr>
        </p:nvSpPr>
        <p:spPr/>
        <p:txBody>
          <a:bodyPr/>
          <a:lstStyle/>
          <a:p>
            <a:pPr lvl="0" indent="0">
              <a:buNone/>
            </a:pPr>
            <a:r>
              <a:rPr>
                <a:latin typeface="Courier"/>
              </a:rPr>
              <a:t>muac.query(</a:t>
            </a:r>
            <a:r>
              <a:rPr>
                <a:solidFill>
                  <a:srgbClr val="4070A0"/>
                </a:solidFill>
                <a:latin typeface="Courier"/>
              </a:rPr>
              <a:t>"age_months &lt; 60 and muac_mm &lt; 125"</a:t>
            </a:r>
            <a:r>
              <a:rPr>
                <a:latin typeface="Courier"/>
              </a:rPr>
              <a:t>)</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warning that became an error — Example</a:t>
            </a:r>
          </a:p>
        </p:txBody>
      </p:sp>
      <p:sp>
        <p:nvSpPr>
          <p:cNvPr id="3" name="Content Placeholder 2"/>
          <p:cNvSpPr>
            <a:spLocks noGrp="1"/>
          </p:cNvSpPr>
          <p:nvPr>
            <p:ph idx="1"/>
          </p:nvPr>
        </p:nvSpPr>
        <p:spPr/>
        <p:txBody>
          <a:bodyPr/>
          <a:lstStyle/>
          <a:p>
            <a:pPr lvl="0" indent="0">
              <a:buNone/>
            </a:pPr>
            <a:r>
              <a:rPr>
                <a:latin typeface="Courier"/>
              </a:rPr>
              <a:t>SettingWithCopyWarning:
A value is trying to be set on a copy of a slice from a DataFrame.
Try using .loc[row_indexer, col_indexer] = value instead</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warning that became an error — In Python</a:t>
            </a:r>
          </a:p>
        </p:txBody>
      </p:sp>
      <p:sp>
        <p:nvSpPr>
          <p:cNvPr id="3" name="Content Placeholder 2"/>
          <p:cNvSpPr>
            <a:spLocks noGrp="1"/>
          </p:cNvSpPr>
          <p:nvPr>
            <p:ph idx="1"/>
          </p:nvPr>
        </p:nvSpPr>
        <p:spPr/>
        <p:txBody>
          <a:bodyPr/>
          <a:lstStyle/>
          <a:p>
            <a:pPr lvl="0" indent="0">
              <a:buNone/>
            </a:pPr>
            <a:r>
              <a:rPr>
                <a:latin typeface="Courier"/>
              </a:rPr>
              <a:t>muac[muac[</a:t>
            </a:r>
            <a:r>
              <a:rPr>
                <a:solidFill>
                  <a:srgbClr val="4070A0"/>
                </a:solidFill>
                <a:latin typeface="Courier"/>
              </a:rPr>
              <a:t>"commune"</a:t>
            </a:r>
            <a:r>
              <a:rPr>
                <a:latin typeface="Courier"/>
              </a:rPr>
              <a:t>] </a:t>
            </a:r>
            <a:r>
              <a:rPr>
                <a:solidFill>
                  <a:srgbClr val="666666"/>
                </a:solidFill>
                <a:latin typeface="Courier"/>
              </a:rPr>
              <a:t>==</a:t>
            </a:r>
            <a:r>
              <a:rPr>
                <a:latin typeface="Courier"/>
              </a:rPr>
              <a:t> </a:t>
            </a:r>
            <a:r>
              <a:rPr>
                <a:solidFill>
                  <a:srgbClr val="4070A0"/>
                </a:solidFill>
                <a:latin typeface="Courier"/>
              </a:rPr>
              <a:t>"Gonaives"</a:t>
            </a:r>
            <a:r>
              <a:rPr>
                <a:latin typeface="Courier"/>
              </a:rPr>
              <a:t>][</a:t>
            </a:r>
            <a:r>
              <a:rPr>
                <a:solidFill>
                  <a:srgbClr val="4070A0"/>
                </a:solidFill>
                <a:latin typeface="Courier"/>
              </a:rPr>
              <a:t>"muac_mm"</a:t>
            </a:r>
            <a:r>
              <a:rPr>
                <a:latin typeface="Courier"/>
              </a:rPr>
              <a:t>] </a:t>
            </a:r>
            <a:r>
              <a:rPr>
                <a:solidFill>
                  <a:srgbClr val="666666"/>
                </a:solidFill>
                <a:latin typeface="Courier"/>
              </a:rPr>
              <a:t>=</a:t>
            </a:r>
            <a:r>
              <a:rPr>
                <a:latin typeface="Courier"/>
              </a:rPr>
              <a:t> </a:t>
            </a:r>
            <a:r>
              <a:rPr>
                <a:solidFill>
                  <a:srgbClr val="40A070"/>
                </a:solidFill>
                <a:latin typeface="Courier"/>
              </a:rPr>
              <a:t>0</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warning that became an error</a:t>
            </a:r>
          </a:p>
        </p:txBody>
      </p:sp>
      <p:sp>
        <p:nvSpPr>
          <p:cNvPr id="3" name="Content Placeholder 2"/>
          <p:cNvSpPr>
            <a:spLocks noGrp="1"/>
          </p:cNvSpPr>
          <p:nvPr>
            <p:ph idx="1"/>
          </p:nvPr>
        </p:nvSpPr>
        <p:spPr/>
        <p:txBody>
          <a:bodyPr/>
          <a:lstStyle/>
          <a:p>
            <a:pPr lvl="0"/>
            <a:r>
              <a:rPr/>
              <a:t>What pandas 3 does instead</a:t>
            </a:r>
          </a:p>
          <a:p>
            <a:pPr lvl="0"/>
            <a:r>
              <a:rPr/>
              <a:t>The behaviour is now defined — A selection never writes back to its parent — not sometimes, never</a:t>
            </a:r>
          </a:p>
          <a:p>
            <a:pPr lvl="0"/>
            <a:r>
              <a:rPr/>
              <a:t>Chained assignment tells you it did nothing</a:t>
            </a:r>
          </a:p>
        </p:txBody>
      </p:sp>
    </p:spTree>
  </p:cSl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warning that became an error — In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pandas </a:t>
            </a:r>
            <a:r>
              <a:rPr b="1">
                <a:solidFill>
                  <a:srgbClr val="008000"/>
                </a:solidFill>
                <a:latin typeface="Courier"/>
              </a:rPr>
              <a:t>as</a:t>
            </a:r>
            <a:r>
              <a:rPr>
                <a:latin typeface="Courier"/>
              </a:rPr>
              <a:t> pd</a:t>
            </a:r>
            <a:br/>
            <a:br/>
            <a:r>
              <a:rPr>
                <a:latin typeface="Courier"/>
              </a:rPr>
              <a:t>df </a:t>
            </a:r>
            <a:r>
              <a:rPr>
                <a:solidFill>
                  <a:srgbClr val="666666"/>
                </a:solidFill>
                <a:latin typeface="Courier"/>
              </a:rPr>
              <a:t>=</a:t>
            </a:r>
            <a:r>
              <a:rPr>
                <a:latin typeface="Courier"/>
              </a:rPr>
              <a:t> pd.DataFrame({</a:t>
            </a:r>
            <a:r>
              <a:rPr>
                <a:solidFill>
                  <a:srgbClr val="4070A0"/>
                </a:solidFill>
                <a:latin typeface="Courier"/>
              </a:rPr>
              <a:t>"a"</a:t>
            </a:r>
            <a:r>
              <a:rPr>
                <a:latin typeface="Courier"/>
              </a:rPr>
              <a:t>: [</a:t>
            </a:r>
            <a:r>
              <a:rPr>
                <a:solidFill>
                  <a:srgbClr val="40A070"/>
                </a:solidFill>
                <a:latin typeface="Courier"/>
              </a:rPr>
              <a:t>1</a:t>
            </a:r>
            <a:r>
              <a:rPr>
                <a:latin typeface="Courier"/>
              </a:rPr>
              <a:t>, </a:t>
            </a:r>
            <a:r>
              <a:rPr>
                <a:solidFill>
                  <a:srgbClr val="40A070"/>
                </a:solidFill>
                <a:latin typeface="Courier"/>
              </a:rPr>
              <a:t>2</a:t>
            </a:r>
            <a:r>
              <a:rPr>
                <a:latin typeface="Courier"/>
              </a:rPr>
              <a:t>, </a:t>
            </a:r>
            <a:r>
              <a:rPr>
                <a:solidFill>
                  <a:srgbClr val="40A070"/>
                </a:solidFill>
                <a:latin typeface="Courier"/>
              </a:rPr>
              <a:t>3</a:t>
            </a:r>
            <a:r>
              <a:rPr>
                <a:latin typeface="Courier"/>
              </a:rPr>
              <a:t>], </a:t>
            </a:r>
            <a:r>
              <a:rPr>
                <a:solidFill>
                  <a:srgbClr val="4070A0"/>
                </a:solidFill>
                <a:latin typeface="Courier"/>
              </a:rPr>
              <a:t>"b"</a:t>
            </a:r>
            <a:r>
              <a:rPr>
                <a:latin typeface="Courier"/>
              </a:rPr>
              <a:t>: [</a:t>
            </a:r>
            <a:r>
              <a:rPr>
                <a:solidFill>
                  <a:srgbClr val="40A070"/>
                </a:solidFill>
                <a:latin typeface="Courier"/>
              </a:rPr>
              <a:t>10</a:t>
            </a:r>
            <a:r>
              <a:rPr>
                <a:latin typeface="Courier"/>
              </a:rPr>
              <a:t>, </a:t>
            </a:r>
            <a:r>
              <a:rPr>
                <a:solidFill>
                  <a:srgbClr val="40A070"/>
                </a:solidFill>
                <a:latin typeface="Courier"/>
              </a:rPr>
              <a:t>20</a:t>
            </a:r>
            <a:r>
              <a:rPr>
                <a:latin typeface="Courier"/>
              </a:rPr>
              <a:t>, </a:t>
            </a:r>
            <a:r>
              <a:rPr>
                <a:solidFill>
                  <a:srgbClr val="40A070"/>
                </a:solidFill>
                <a:latin typeface="Courier"/>
              </a:rPr>
              <a:t>30</a:t>
            </a:r>
            <a:r>
              <a:rPr>
                <a:latin typeface="Courier"/>
              </a:rPr>
              <a:t>]})</a:t>
            </a:r>
            <a:br/>
            <a:r>
              <a:rPr>
                <a:latin typeface="Courier"/>
              </a:rPr>
              <a:t>df[df[</a:t>
            </a:r>
            <a:r>
              <a:rPr>
                <a:solidFill>
                  <a:srgbClr val="4070A0"/>
                </a:solidFill>
                <a:latin typeface="Courier"/>
              </a:rPr>
              <a:t>"a"</a:t>
            </a:r>
            <a:r>
              <a:rPr>
                <a:latin typeface="Courier"/>
              </a:rPr>
              <a:t>] </a:t>
            </a:r>
            <a:r>
              <a:rPr>
                <a:solidFill>
                  <a:srgbClr val="666666"/>
                </a:solidFill>
                <a:latin typeface="Courier"/>
              </a:rPr>
              <a:t>&gt;</a:t>
            </a:r>
            <a:r>
              <a:rPr>
                <a:latin typeface="Courier"/>
              </a:rPr>
              <a:t> </a:t>
            </a:r>
            <a:r>
              <a:rPr>
                <a:solidFill>
                  <a:srgbClr val="40A070"/>
                </a:solidFill>
                <a:latin typeface="Courier"/>
              </a:rPr>
              <a:t>1</a:t>
            </a:r>
            <a:r>
              <a:rPr>
                <a:latin typeface="Courier"/>
              </a:rPr>
              <a:t>][</a:t>
            </a:r>
            <a:r>
              <a:rPr>
                <a:solidFill>
                  <a:srgbClr val="4070A0"/>
                </a:solidFill>
                <a:latin typeface="Courier"/>
              </a:rPr>
              <a:t>"b"</a:t>
            </a:r>
            <a:r>
              <a:rPr>
                <a:latin typeface="Courier"/>
              </a:rPr>
              <a:t>] </a:t>
            </a:r>
            <a:r>
              <a:rPr>
                <a:solidFill>
                  <a:srgbClr val="666666"/>
                </a:solidFill>
                <a:latin typeface="Courier"/>
              </a:rPr>
              <a:t>=</a:t>
            </a:r>
            <a:r>
              <a:rPr>
                <a:latin typeface="Courier"/>
              </a:rPr>
              <a:t> </a:t>
            </a:r>
            <a:r>
              <a:rPr>
                <a:solidFill>
                  <a:srgbClr val="40A070"/>
                </a:solidFill>
                <a:latin typeface="Courier"/>
              </a:rPr>
              <a:t>0</a:t>
            </a:r>
          </a:p>
        </p:txBody>
      </p:sp>
    </p:spTree>
  </p:cSl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warning that became an error — Example</a:t>
            </a:r>
          </a:p>
        </p:txBody>
      </p:sp>
      <p:sp>
        <p:nvSpPr>
          <p:cNvPr id="3" name="Content Placeholder 2"/>
          <p:cNvSpPr>
            <a:spLocks noGrp="1"/>
          </p:cNvSpPr>
          <p:nvPr>
            <p:ph idx="1"/>
          </p:nvPr>
        </p:nvSpPr>
        <p:spPr/>
        <p:txBody>
          <a:bodyPr/>
          <a:lstStyle/>
          <a:p>
            <a:pPr lvl="0" indent="0">
              <a:buNone/>
            </a:pPr>
            <a:r>
              <a:rPr>
                <a:latin typeface="Courier"/>
              </a:rPr>
              <a:t>ChainedAssignmentError: A value is being set on a copy of a
DataFrame or Series through chained assignment. Such chained
assignment never works ...</a:t>
            </a:r>
          </a:p>
        </p:txBody>
      </p:sp>
    </p:spTree>
  </p:cSl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warning that became an error — In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warnings</a:t>
            </a:r>
            <a:br/>
            <a:br/>
            <a:r>
              <a:rPr>
                <a:latin typeface="Courier"/>
              </a:rPr>
              <a:t>warnings.simplefilter(</a:t>
            </a:r>
            <a:r>
              <a:rPr>
                <a:solidFill>
                  <a:srgbClr val="4070A0"/>
                </a:solidFill>
                <a:latin typeface="Courier"/>
              </a:rPr>
              <a:t>"error"</a:t>
            </a:r>
            <a:r>
              <a:rPr>
                <a:latin typeface="Courier"/>
              </a:rPr>
              <a:t>, pd.errors.ChainedAssignmentError)</a:t>
            </a:r>
          </a:p>
        </p:txBody>
      </p:sp>
    </p:spTree>
  </p:cSl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warning that became an error</a:t>
            </a:r>
          </a:p>
        </p:txBody>
      </p:sp>
      <p:sp>
        <p:nvSpPr>
          <p:cNvPr id="3" name="Content Placeholder 2"/>
          <p:cNvSpPr>
            <a:spLocks noGrp="1"/>
          </p:cNvSpPr>
          <p:nvPr>
            <p:ph idx="1"/>
          </p:nvPr>
        </p:nvSpPr>
        <p:spPr/>
        <p:txBody>
          <a:bodyPr/>
          <a:lstStyle/>
          <a:p>
            <a:pPr lvl="0"/>
            <a:r>
              <a:rPr/>
              <a:t>The correct form, and what changed for existing code</a:t>
            </a:r>
          </a:p>
        </p:txBody>
      </p:sp>
    </p:spTree>
  </p:cSl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warning that became an error — In Python</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One .loc, both axes, one operation.</a:t>
            </a:r>
            <a:br/>
            <a:r>
              <a:rPr>
                <a:latin typeface="Courier"/>
              </a:rPr>
              <a:t>muac.loc[muac[</a:t>
            </a:r>
            <a:r>
              <a:rPr>
                <a:solidFill>
                  <a:srgbClr val="4070A0"/>
                </a:solidFill>
                <a:latin typeface="Courier"/>
              </a:rPr>
              <a:t>"commune"</a:t>
            </a:r>
            <a:r>
              <a:rPr>
                <a:latin typeface="Courier"/>
              </a:rPr>
              <a:t>] </a:t>
            </a:r>
            <a:r>
              <a:rPr>
                <a:solidFill>
                  <a:srgbClr val="666666"/>
                </a:solidFill>
                <a:latin typeface="Courier"/>
              </a:rPr>
              <a:t>==</a:t>
            </a:r>
            <a:r>
              <a:rPr>
                <a:latin typeface="Courier"/>
              </a:rPr>
              <a:t> </a:t>
            </a:r>
            <a:r>
              <a:rPr>
                <a:solidFill>
                  <a:srgbClr val="4070A0"/>
                </a:solidFill>
                <a:latin typeface="Courier"/>
              </a:rPr>
              <a:t>"Gonaives"</a:t>
            </a:r>
            <a:r>
              <a:rPr>
                <a:latin typeface="Courier"/>
              </a:rPr>
              <a:t>, </a:t>
            </a:r>
            <a:r>
              <a:rPr>
                <a:solidFill>
                  <a:srgbClr val="4070A0"/>
                </a:solidFill>
                <a:latin typeface="Courier"/>
              </a:rPr>
              <a:t>"muac_mm"</a:t>
            </a:r>
            <a:r>
              <a:rPr>
                <a:latin typeface="Courier"/>
              </a:rPr>
              <a:t>] </a:t>
            </a:r>
            <a:r>
              <a:rPr>
                <a:solidFill>
                  <a:srgbClr val="666666"/>
                </a:solidFill>
                <a:latin typeface="Courier"/>
              </a:rPr>
              <a:t>=</a:t>
            </a:r>
            <a:r>
              <a:rPr>
                <a:latin typeface="Courier"/>
              </a:rPr>
              <a:t> pd.NA</a:t>
            </a:r>
          </a:p>
        </p:txBody>
      </p:sp>
    </p:spTree>
  </p:cSl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warning that became an error</a:t>
            </a:r>
          </a:p>
        </p:txBody>
      </p:sp>
      <p:sp>
        <p:nvSpPr>
          <p:cNvPr id="3" name="Content Placeholder 2"/>
          <p:cNvSpPr>
            <a:spLocks noGrp="1"/>
          </p:cNvSpPr>
          <p:nvPr>
            <p:ph idx="1"/>
          </p:nvPr>
        </p:nvSpPr>
        <p:spPr/>
        <p:txBody>
          <a:bodyPr/>
          <a:lstStyle/>
          <a:p>
            <a:pPr lvl="0"/>
            <a:r>
              <a:rPr>
                <a:latin typeface="Courier"/>
              </a:rPr>
              <a:t>.copy()</a:t>
            </a:r>
            <a:r>
              <a:rPr/>
              <a:t> and when you still want it</a:t>
            </a:r>
          </a:p>
        </p:txBody>
      </p:sp>
    </p:spTree>
  </p:cSl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warning that became an error — In Python</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This subset is going to be modified and is not a view of anything.</a:t>
            </a:r>
            <a:br/>
            <a:r>
              <a:rPr>
                <a:latin typeface="Courier"/>
              </a:rPr>
              <a:t>gonaives </a:t>
            </a:r>
            <a:r>
              <a:rPr>
                <a:solidFill>
                  <a:srgbClr val="666666"/>
                </a:solidFill>
                <a:latin typeface="Courier"/>
              </a:rPr>
              <a:t>=</a:t>
            </a:r>
            <a:r>
              <a:rPr>
                <a:latin typeface="Courier"/>
              </a:rPr>
              <a:t> muac.loc[muac[</a:t>
            </a:r>
            <a:r>
              <a:rPr>
                <a:solidFill>
                  <a:srgbClr val="4070A0"/>
                </a:solidFill>
                <a:latin typeface="Courier"/>
              </a:rPr>
              <a:t>"commune"</a:t>
            </a:r>
            <a:r>
              <a:rPr>
                <a:latin typeface="Courier"/>
              </a:rPr>
              <a:t>] </a:t>
            </a:r>
            <a:r>
              <a:rPr>
                <a:solidFill>
                  <a:srgbClr val="666666"/>
                </a:solidFill>
                <a:latin typeface="Courier"/>
              </a:rPr>
              <a:t>==</a:t>
            </a:r>
            <a:r>
              <a:rPr>
                <a:latin typeface="Courier"/>
              </a:rPr>
              <a:t> </a:t>
            </a:r>
            <a:r>
              <a:rPr>
                <a:solidFill>
                  <a:srgbClr val="4070A0"/>
                </a:solidFill>
                <a:latin typeface="Courier"/>
              </a:rPr>
              <a:t>"Gonaives"</a:t>
            </a:r>
            <a:r>
              <a:rPr>
                <a:latin typeface="Courier"/>
              </a:rPr>
              <a:t>].copy()</a:t>
            </a:r>
            <a:br/>
            <a:r>
              <a:rPr>
                <a:latin typeface="Courier"/>
              </a:rPr>
              <a:t>gonaives[</a:t>
            </a:r>
            <a:r>
              <a:rPr>
                <a:solidFill>
                  <a:srgbClr val="4070A0"/>
                </a:solidFill>
                <a:latin typeface="Courier"/>
              </a:rPr>
              <a:t>"flag"</a:t>
            </a:r>
            <a:r>
              <a:rPr>
                <a:latin typeface="Courier"/>
              </a:rPr>
              <a:t>] </a:t>
            </a:r>
            <a:r>
              <a:rPr>
                <a:solidFill>
                  <a:srgbClr val="666666"/>
                </a:solidFill>
                <a:latin typeface="Courier"/>
              </a:rPr>
              <a:t>=</a:t>
            </a:r>
            <a:r>
              <a:rPr>
                <a:latin typeface="Courier"/>
              </a:rPr>
              <a:t> gonaives[</a:t>
            </a:r>
            <a:r>
              <a:rPr>
                <a:solidFill>
                  <a:srgbClr val="4070A0"/>
                </a:solidFill>
                <a:latin typeface="Courier"/>
              </a:rPr>
              <a:t>"muac_mm"</a:t>
            </a:r>
            <a:r>
              <a:rPr>
                <a:latin typeface="Courier"/>
              </a:rPr>
              <a:t>] </a:t>
            </a:r>
            <a:r>
              <a:rPr>
                <a:solidFill>
                  <a:srgbClr val="666666"/>
                </a:solidFill>
                <a:latin typeface="Courier"/>
              </a:rPr>
              <a:t>&lt;</a:t>
            </a:r>
            <a:r>
              <a:rPr>
                <a:latin typeface="Courier"/>
              </a:rPr>
              <a:t> </a:t>
            </a:r>
            <a:r>
              <a:rPr>
                <a:solidFill>
                  <a:srgbClr val="40A070"/>
                </a:solidFill>
                <a:latin typeface="Courier"/>
              </a:rPr>
              <a:t>115</a:t>
            </a:r>
          </a:p>
        </p:txBody>
      </p:sp>
    </p:spTree>
  </p:cSl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Adding and changing columns — In Python</a:t>
            </a:r>
          </a:p>
        </p:txBody>
      </p:sp>
      <p:sp>
        <p:nvSpPr>
          <p:cNvPr id="3" name="Content Placeholder 2"/>
          <p:cNvSpPr>
            <a:spLocks noGrp="1"/>
          </p:cNvSpPr>
          <p:nvPr>
            <p:ph idx="1"/>
          </p:nvPr>
        </p:nvSpPr>
        <p:spPr/>
        <p:txBody>
          <a:bodyPr/>
          <a:lstStyle/>
          <a:p>
            <a:pPr lvl="0" indent="0">
              <a:buNone/>
            </a:pPr>
            <a:r>
              <a:rPr>
                <a:latin typeface="Courier"/>
              </a:rPr>
              <a:t>summary </a:t>
            </a:r>
            <a:r>
              <a:rPr>
                <a:solidFill>
                  <a:srgbClr val="666666"/>
                </a:solidFill>
                <a:latin typeface="Courier"/>
              </a:rPr>
              <a:t>=</a:t>
            </a:r>
            <a:r>
              <a:rPr>
                <a:latin typeface="Courier"/>
              </a:rPr>
              <a:t> (</a:t>
            </a:r>
            <a:br/>
            <a:r>
              <a:rPr>
                <a:latin typeface="Courier"/>
              </a:rPr>
              <a:t>    muac</a:t>
            </a:r>
            <a:br/>
            <a:r>
              <a:rPr>
                <a:latin typeface="Courier"/>
              </a:rPr>
              <a:t>    .loc[muac[</a:t>
            </a:r>
            <a:r>
              <a:rPr>
                <a:solidFill>
                  <a:srgbClr val="4070A0"/>
                </a:solidFill>
                <a:latin typeface="Courier"/>
              </a:rPr>
              <a:t>"muac_mm"</a:t>
            </a:r>
            <a:r>
              <a:rPr>
                <a:latin typeface="Courier"/>
              </a:rPr>
              <a:t>].notna()]</a:t>
            </a:r>
            <a:br/>
            <a:r>
              <a:rPr>
                <a:latin typeface="Courier"/>
              </a:rPr>
              <a:t>    .assign(</a:t>
            </a:r>
            <a:br/>
            <a:r>
              <a:rPr>
                <a:latin typeface="Courier"/>
              </a:rPr>
              <a:t>        gam</a:t>
            </a:r>
            <a:r>
              <a:rPr>
                <a:solidFill>
                  <a:srgbClr val="666666"/>
                </a:solidFill>
                <a:latin typeface="Courier"/>
              </a:rPr>
              <a:t>=</a:t>
            </a:r>
            <a:r>
              <a:rPr b="1">
                <a:solidFill>
                  <a:srgbClr val="007020"/>
                </a:solidFill>
                <a:latin typeface="Courier"/>
              </a:rPr>
              <a:t>lambda</a:t>
            </a:r>
            <a:r>
              <a:rPr>
                <a:latin typeface="Courier"/>
              </a:rPr>
              <a:t> d: d[</a:t>
            </a:r>
            <a:r>
              <a:rPr>
                <a:solidFill>
                  <a:srgbClr val="4070A0"/>
                </a:solidFill>
                <a:latin typeface="Courier"/>
              </a:rPr>
              <a:t>"muac_mm"</a:t>
            </a:r>
            <a:r>
              <a:rPr>
                <a:latin typeface="Courier"/>
              </a:rPr>
              <a:t>] </a:t>
            </a:r>
            <a:r>
              <a:rPr>
                <a:solidFill>
                  <a:srgbClr val="666666"/>
                </a:solidFill>
                <a:latin typeface="Courier"/>
              </a:rPr>
              <a:t>&lt;</a:t>
            </a:r>
            <a:r>
              <a:rPr>
                <a:latin typeface="Courier"/>
              </a:rPr>
              <a:t> </a:t>
            </a:r>
            <a:r>
              <a:rPr>
                <a:solidFill>
                  <a:srgbClr val="40A070"/>
                </a:solidFill>
                <a:latin typeface="Courier"/>
              </a:rPr>
              <a:t>125</a:t>
            </a:r>
            <a:r>
              <a:rPr>
                <a:latin typeface="Courier"/>
              </a:rPr>
              <a:t>,</a:t>
            </a:r>
            <a:br/>
            <a:r>
              <a:rPr>
                <a:latin typeface="Courier"/>
              </a:rPr>
              <a:t>        sam</a:t>
            </a:r>
            <a:r>
              <a:rPr>
                <a:solidFill>
                  <a:srgbClr val="666666"/>
                </a:solidFill>
                <a:latin typeface="Courier"/>
              </a:rPr>
              <a:t>=</a:t>
            </a:r>
            <a:r>
              <a:rPr b="1">
                <a:solidFill>
                  <a:srgbClr val="007020"/>
                </a:solidFill>
                <a:latin typeface="Courier"/>
              </a:rPr>
              <a:t>lambda</a:t>
            </a:r>
            <a:r>
              <a:rPr>
                <a:latin typeface="Courier"/>
              </a:rPr>
              <a:t> d: d[</a:t>
            </a:r>
            <a:r>
              <a:rPr>
                <a:solidFill>
                  <a:srgbClr val="4070A0"/>
                </a:solidFill>
                <a:latin typeface="Courier"/>
              </a:rPr>
              <a:t>"muac_mm"</a:t>
            </a:r>
            <a:r>
              <a:rPr>
                <a:latin typeface="Courier"/>
              </a:rPr>
              <a:t>] </a:t>
            </a:r>
            <a:r>
              <a:rPr>
                <a:solidFill>
                  <a:srgbClr val="666666"/>
                </a:solidFill>
                <a:latin typeface="Courier"/>
              </a:rPr>
              <a:t>&lt;</a:t>
            </a:r>
            <a:r>
              <a:rPr>
                <a:latin typeface="Courier"/>
              </a:rPr>
              <a:t> </a:t>
            </a:r>
            <a:r>
              <a:rPr>
                <a:solidFill>
                  <a:srgbClr val="40A070"/>
                </a:solidFill>
                <a:latin typeface="Courier"/>
              </a:rPr>
              <a:t>115</a:t>
            </a:r>
            <a:r>
              <a:rPr>
                <a:latin typeface="Courier"/>
              </a:rPr>
              <a:t>,</a:t>
            </a:r>
            <a:br/>
            <a:r>
              <a:rPr>
                <a:latin typeface="Courier"/>
              </a:rPr>
              <a:t>    )</a:t>
            </a:r>
            <a:br/>
            <a:r>
              <a:rPr>
                <a:latin typeface="Courier"/>
              </a:rPr>
              <a:t>)</a:t>
            </a:r>
          </a:p>
        </p:txBody>
      </p:sp>
    </p:spTree>
  </p:cSl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Adding and changing columns — In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numpy </a:t>
            </a:r>
            <a:r>
              <a:rPr b="1">
                <a:solidFill>
                  <a:srgbClr val="008000"/>
                </a:solidFill>
                <a:latin typeface="Courier"/>
              </a:rPr>
              <a:t>as</a:t>
            </a:r>
            <a:r>
              <a:rPr>
                <a:latin typeface="Courier"/>
              </a:rPr>
              <a:t> np</a:t>
            </a:r>
            <a:br/>
            <a:br/>
            <a:r>
              <a:rPr>
                <a:latin typeface="Courier"/>
              </a:rPr>
              <a:t>muac[</a:t>
            </a:r>
            <a:r>
              <a:rPr>
                <a:solidFill>
                  <a:srgbClr val="4070A0"/>
                </a:solidFill>
                <a:latin typeface="Courier"/>
              </a:rPr>
              <a:t>"band"</a:t>
            </a:r>
            <a:r>
              <a:rPr>
                <a:latin typeface="Courier"/>
              </a:rPr>
              <a:t>] </a:t>
            </a:r>
            <a:r>
              <a:rPr>
                <a:solidFill>
                  <a:srgbClr val="666666"/>
                </a:solidFill>
                <a:latin typeface="Courier"/>
              </a:rPr>
              <a:t>=</a:t>
            </a:r>
            <a:r>
              <a:rPr>
                <a:latin typeface="Courier"/>
              </a:rPr>
              <a:t> np.select(</a:t>
            </a:r>
            <a:br/>
            <a:r>
              <a:rPr>
                <a:latin typeface="Courier"/>
              </a:rPr>
              <a:t>    [muac[</a:t>
            </a:r>
            <a:r>
              <a:rPr>
                <a:solidFill>
                  <a:srgbClr val="4070A0"/>
                </a:solidFill>
                <a:latin typeface="Courier"/>
              </a:rPr>
              <a:t>"muac_mm"</a:t>
            </a:r>
            <a:r>
              <a:rPr>
                <a:latin typeface="Courier"/>
              </a:rPr>
              <a:t>] </a:t>
            </a:r>
            <a:r>
              <a:rPr>
                <a:solidFill>
                  <a:srgbClr val="666666"/>
                </a:solidFill>
                <a:latin typeface="Courier"/>
              </a:rPr>
              <a:t>&lt;</a:t>
            </a:r>
            <a:r>
              <a:rPr>
                <a:latin typeface="Courier"/>
              </a:rPr>
              <a:t> </a:t>
            </a:r>
            <a:r>
              <a:rPr>
                <a:solidFill>
                  <a:srgbClr val="40A070"/>
                </a:solidFill>
                <a:latin typeface="Courier"/>
              </a:rPr>
              <a:t>115</a:t>
            </a:r>
            <a:r>
              <a:rPr>
                <a:latin typeface="Courier"/>
              </a:rPr>
              <a:t>, muac[</a:t>
            </a:r>
            <a:r>
              <a:rPr>
                <a:solidFill>
                  <a:srgbClr val="4070A0"/>
                </a:solidFill>
                <a:latin typeface="Courier"/>
              </a:rPr>
              <a:t>"muac_mm"</a:t>
            </a:r>
            <a:r>
              <a:rPr>
                <a:latin typeface="Courier"/>
              </a:rPr>
              <a:t>] </a:t>
            </a:r>
            <a:r>
              <a:rPr>
                <a:solidFill>
                  <a:srgbClr val="666666"/>
                </a:solidFill>
                <a:latin typeface="Courier"/>
              </a:rPr>
              <a:t>&lt;</a:t>
            </a:r>
            <a:r>
              <a:rPr>
                <a:latin typeface="Courier"/>
              </a:rPr>
              <a:t> </a:t>
            </a:r>
            <a:r>
              <a:rPr>
                <a:solidFill>
                  <a:srgbClr val="40A070"/>
                </a:solidFill>
                <a:latin typeface="Courier"/>
              </a:rPr>
              <a:t>125</a:t>
            </a:r>
            <a:r>
              <a:rPr>
                <a:latin typeface="Courier"/>
              </a:rPr>
              <a:t>],</a:t>
            </a:r>
            <a:br/>
            <a:r>
              <a:rPr>
                <a:latin typeface="Courier"/>
              </a:rPr>
              <a:t>    [</a:t>
            </a:r>
            <a:r>
              <a:rPr>
                <a:solidFill>
                  <a:srgbClr val="4070A0"/>
                </a:solidFill>
                <a:latin typeface="Courier"/>
              </a:rPr>
              <a:t>"severe"</a:t>
            </a:r>
            <a:r>
              <a:rPr>
                <a:latin typeface="Courier"/>
              </a:rPr>
              <a:t>, </a:t>
            </a:r>
            <a:r>
              <a:rPr>
                <a:solidFill>
                  <a:srgbClr val="4070A0"/>
                </a:solidFill>
                <a:latin typeface="Courier"/>
              </a:rPr>
              <a:t>"moderate"</a:t>
            </a:r>
            <a:r>
              <a:rPr>
                <a:latin typeface="Courier"/>
              </a:rPr>
              <a:t>],</a:t>
            </a:r>
            <a:br/>
            <a:r>
              <a:rPr>
                <a:latin typeface="Courier"/>
              </a:rPr>
              <a:t>    default</a:t>
            </a:r>
            <a:r>
              <a:rPr>
                <a:solidFill>
                  <a:srgbClr val="666666"/>
                </a:solidFill>
                <a:latin typeface="Courier"/>
              </a:rPr>
              <a:t>=</a:t>
            </a:r>
            <a:r>
              <a:rPr>
                <a:solidFill>
                  <a:srgbClr val="4070A0"/>
                </a:solidFill>
                <a:latin typeface="Courier"/>
              </a:rPr>
              <a:t>"normal"</a:t>
            </a:r>
            <a:r>
              <a:rPr>
                <a:latin typeface="Courier"/>
              </a:rPr>
              <a:t>,</a:t>
            </a:r>
            <a:br/>
            <a:r>
              <a:rPr>
                <a:latin typeface="Courier"/>
              </a:rPr>
              <a:t>)</a:t>
            </a:r>
          </a:p>
        </p:txBody>
      </p:sp>
    </p:spTree>
  </p:cSl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Adding and changing columns — In Python</a:t>
            </a:r>
          </a:p>
        </p:txBody>
      </p:sp>
      <p:sp>
        <p:nvSpPr>
          <p:cNvPr id="3" name="Content Placeholder 2"/>
          <p:cNvSpPr>
            <a:spLocks noGrp="1"/>
          </p:cNvSpPr>
          <p:nvPr>
            <p:ph idx="1"/>
          </p:nvPr>
        </p:nvSpPr>
        <p:spPr/>
        <p:txBody>
          <a:bodyPr/>
          <a:lstStyle/>
          <a:p>
            <a:pPr lvl="0" indent="0">
              <a:buNone/>
            </a:pPr>
            <a:r>
              <a:rPr>
                <a:latin typeface="Courier"/>
              </a:rPr>
              <a:t>muac.loc[muac[</a:t>
            </a:r>
            <a:r>
              <a:rPr>
                <a:solidFill>
                  <a:srgbClr val="4070A0"/>
                </a:solidFill>
                <a:latin typeface="Courier"/>
              </a:rPr>
              <a:t>"muac_mm"</a:t>
            </a:r>
            <a:r>
              <a:rPr>
                <a:latin typeface="Courier"/>
              </a:rPr>
              <a:t>].isna(), </a:t>
            </a:r>
            <a:r>
              <a:rPr>
                <a:solidFill>
                  <a:srgbClr val="4070A0"/>
                </a:solidFill>
                <a:latin typeface="Courier"/>
              </a:rPr>
              <a:t>"band"</a:t>
            </a:r>
            <a:r>
              <a:rPr>
                <a:latin typeface="Courier"/>
              </a:rPr>
              <a:t>] </a:t>
            </a:r>
            <a:r>
              <a:rPr>
                <a:solidFill>
                  <a:srgbClr val="666666"/>
                </a:solidFill>
                <a:latin typeface="Courier"/>
              </a:rPr>
              <a:t>=</a:t>
            </a:r>
            <a:r>
              <a:rPr>
                <a:latin typeface="Courier"/>
              </a:rPr>
              <a:t> pd.NA</a:t>
            </a:r>
          </a:p>
        </p:txBody>
      </p:sp>
    </p:spTree>
  </p:cSl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Sorting, and why it is not a ranking — In Python</a:t>
            </a:r>
          </a:p>
        </p:txBody>
      </p:sp>
      <p:sp>
        <p:nvSpPr>
          <p:cNvPr id="3" name="Content Placeholder 2"/>
          <p:cNvSpPr>
            <a:spLocks noGrp="1"/>
          </p:cNvSpPr>
          <p:nvPr>
            <p:ph idx="1"/>
          </p:nvPr>
        </p:nvSpPr>
        <p:spPr/>
        <p:txBody>
          <a:bodyPr/>
          <a:lstStyle/>
          <a:p>
            <a:pPr lvl="0" indent="0">
              <a:buNone/>
            </a:pPr>
            <a:r>
              <a:rPr>
                <a:latin typeface="Courier"/>
              </a:rPr>
              <a:t>muac.sort_values([</a:t>
            </a:r>
            <a:r>
              <a:rPr>
                <a:solidFill>
                  <a:srgbClr val="4070A0"/>
                </a:solidFill>
                <a:latin typeface="Courier"/>
              </a:rPr>
              <a:t>"commune"</a:t>
            </a:r>
            <a:r>
              <a:rPr>
                <a:latin typeface="Courier"/>
              </a:rPr>
              <a:t>, </a:t>
            </a:r>
            <a:r>
              <a:rPr>
                <a:solidFill>
                  <a:srgbClr val="4070A0"/>
                </a:solidFill>
                <a:latin typeface="Courier"/>
              </a:rPr>
              <a:t>"screening_date"</a:t>
            </a:r>
            <a:r>
              <a:rPr>
                <a:latin typeface="Courier"/>
              </a:rPr>
              <a:t>], ascending</a:t>
            </a:r>
            <a:r>
              <a:rPr>
                <a:solidFill>
                  <a:srgbClr val="666666"/>
                </a:solidFill>
                <a:latin typeface="Courier"/>
              </a:rPr>
              <a:t>=</a:t>
            </a:r>
            <a:r>
              <a:rPr>
                <a:latin typeface="Courier"/>
              </a:rPr>
              <a:t>[</a:t>
            </a:r>
            <a:r>
              <a:rPr>
                <a:solidFill>
                  <a:srgbClr val="19177C"/>
                </a:solidFill>
                <a:latin typeface="Courier"/>
              </a:rPr>
              <a:t>True</a:t>
            </a:r>
            <a:r>
              <a:rPr>
                <a:latin typeface="Courier"/>
              </a:rPr>
              <a:t>, </a:t>
            </a:r>
            <a:r>
              <a:rPr>
                <a:solidFill>
                  <a:srgbClr val="19177C"/>
                </a:solidFill>
                <a:latin typeface="Courier"/>
              </a:rPr>
              <a:t>False</a:t>
            </a:r>
            <a:r>
              <a:rPr>
                <a:latin typeface="Courier"/>
              </a:rPr>
              <a:t>])</a:t>
            </a:r>
          </a:p>
        </p:txBody>
      </p:sp>
    </p:spTree>
  </p:cSl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Sorting, and why it is not a ranking — In Python</a:t>
            </a:r>
          </a:p>
        </p:txBody>
      </p:sp>
      <p:sp>
        <p:nvSpPr>
          <p:cNvPr id="3" name="Content Placeholder 2"/>
          <p:cNvSpPr>
            <a:spLocks noGrp="1"/>
          </p:cNvSpPr>
          <p:nvPr>
            <p:ph idx="1"/>
          </p:nvPr>
        </p:nvSpPr>
        <p:spPr/>
        <p:txBody>
          <a:bodyPr/>
          <a:lstStyle/>
          <a:p>
            <a:pPr lvl="0" indent="0">
              <a:buNone/>
            </a:pPr>
            <a:r>
              <a:rPr>
                <a:latin typeface="Courier"/>
              </a:rPr>
              <a:t>muac.groupby(</a:t>
            </a:r>
            <a:r>
              <a:rPr>
                <a:solidFill>
                  <a:srgbClr val="4070A0"/>
                </a:solidFill>
                <a:latin typeface="Courier"/>
              </a:rPr>
              <a:t>"commune"</a:t>
            </a:r>
            <a:r>
              <a:rPr>
                <a:latin typeface="Courier"/>
              </a:rPr>
              <a:t>)[</a:t>
            </a:r>
            <a:r>
              <a:rPr>
                <a:solidFill>
                  <a:srgbClr val="4070A0"/>
                </a:solidFill>
                <a:latin typeface="Courier"/>
              </a:rPr>
              <a:t>"muac_mm"</a:t>
            </a:r>
            <a:r>
              <a:rPr>
                <a:latin typeface="Courier"/>
              </a:rPr>
              <a:t>].mean().nsmallest(</a:t>
            </a:r>
            <a:r>
              <a:rPr>
                <a:solidFill>
                  <a:srgbClr val="40A070"/>
                </a:solidFill>
                <a:latin typeface="Courier"/>
              </a:rPr>
              <a:t>5</a:t>
            </a:r>
            <a:r>
              <a:rPr>
                <a:latin typeface="Courier"/>
              </a:rPr>
              <a:t>)</a:t>
            </a:r>
          </a:p>
        </p:txBody>
      </p:sp>
    </p:spTree>
  </p:cSl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comes next</a:t>
            </a:r>
          </a:p>
        </p:txBody>
      </p:sp>
      <p:sp>
        <p:nvSpPr>
          <p:cNvPr id="3" name="Content Placeholder 2"/>
          <p:cNvSpPr>
            <a:spLocks noGrp="1"/>
          </p:cNvSpPr>
          <p:nvPr>
            <p:ph idx="1"/>
          </p:nvPr>
        </p:nvSpPr>
        <p:spPr/>
        <p:txBody>
          <a:bodyPr/>
          <a:lstStyle/>
          <a:p>
            <a:pPr lvl="0"/>
            <a:r>
              <a:rPr/>
              <a:t>You can select a subset and change it without wondering whether the change landed.</a:t>
            </a:r>
          </a:p>
        </p:txBody>
      </p:sp>
    </p:spTree>
  </p:cSl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this goes next</a:t>
            </a:r>
          </a:p>
        </p:txBody>
      </p:sp>
      <p:sp>
        <p:nvSpPr>
          <p:cNvPr id="3" name="Content Placeholder 2"/>
          <p:cNvSpPr>
            <a:spLocks noGrp="1"/>
          </p:cNvSpPr>
          <p:nvPr>
            <p:ph idx="1"/>
          </p:nvPr>
        </p:nvSpPr>
        <p:spPr/>
        <p:txBody>
          <a:bodyPr/>
          <a:lstStyle/>
          <a:p>
            <a:pPr lvl="0" indent="0" marL="0">
              <a:buNone/>
            </a:pPr>
            <a:r>
              <a:rPr/>
              <a:t>Read the full lesson, with runnable code</a:t>
            </a:r>
          </a:p>
          <a:p>
            <a:pPr lvl="0" indent="0" marL="0">
              <a:buNone/>
            </a:pPr>
            <a:r>
              <a:rPr>
                <a:hlinkClick r:id="rId2"/>
              </a:rPr>
              <a:t>https://data-analysis.cassion.dev/courses/python-for-programme-data/python-05-selection-and-filtering</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Selecting and filtering, and the warning that became an error</dc:title>
  <dc:creator>Pierre Robentz Cassion</dc:creator>
  <cp:keywords/>
  <dcterms:created xsi:type="dcterms:W3CDTF">2026-07-27T00:00:00Z</dcterms:created>
  <dcterms:modified xsi:type="dcterms:W3CDTF">2026-07-27T00:00:00Z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Lesson 5 of 8</vt:lpwstr>
  </property>
  <property fmtid="{D5CDD505-2E9C-101B-9397-08002B2CF9AE}" pid="3" name="subtitle">
    <vt:lpwstr>loc, iloc and boolean masks used deliberately — plus what SettingWithCopyWarning was warning about, why pandas 3 replaced it with ChainedAssignmentError, and what that changes for code you already have.</vt:lpwstr>
  </property>
</Properties>
</file>