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notesMaster" Target="notesMasters/notesMaster1.xml" /><Relationship Id="rId40" Type="http://schemas.openxmlformats.org/officeDocument/2006/relationships/viewProps" Target="viewProps.xml" /><Relationship Id="rId39" Type="http://schemas.openxmlformats.org/officeDocument/2006/relationships/presProps" Target="presProps.xml" /><Relationship Id="rId1" Type="http://schemas.openxmlformats.org/officeDocument/2006/relationships/slideMaster" Target="slideMasters/slideMaster1.xml" /><Relationship Id="rId42" Type="http://schemas.openxmlformats.org/officeDocument/2006/relationships/tableStyles" Target="tableStyles.xml" /><Relationship Id="rId4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1.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22.xml.rels><?xml version="1.0" encoding="UTF-8"?><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23.xml.rels><?xml version="1.0" encoding="UTF-8"?><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24.xml.rels><?xml version="1.0" encoding="UTF-8"?><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loc, iloc et masques booléens utilisés délibérément — plus ce que signalait le SettingWithCopyWarning, pourquoi pandas 3 l’a remplacé par ChainedAssignmentError, et ce que cela change pour le code que vous avez déjà.</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 étiquette, avec </a:t>
            </a:r>
            <a:r>
              <a:rPr>
                <a:latin typeface="Courier"/>
              </a:rPr>
              <a:t>loc</a:t>
            </a:r>
            <a:r>
              <a:rPr/>
              <a:t>. Les lignes par valeur d’index, les colonnes par nom. C’est celle vers laquelle aller par défaut, car elle dit ce qu’elle fait.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 position, avec </a:t>
            </a:r>
            <a:r>
              <a:rPr>
                <a:latin typeface="Courier"/>
              </a:rPr>
              <a:t>iloc</a:t>
            </a:r>
            <a:r>
              <a:rPr/>
              <a:t>. Lignes et colonnes par position entière.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iloc</a:t>
            </a:r>
            <a:r>
              <a:rPr/>
              <a:t> sert à regarder, non à raisonner. La position dépend de l’ordre du fichier, et un script qui dit </a:t>
            </a:r>
            <a:r>
              <a:rPr>
                <a:latin typeface="Courier"/>
              </a:rPr>
              <a:t>iloc[:, 3]</a:t>
            </a:r>
            <a:r>
              <a:rPr/>
              <a:t> casse silencieusement le jour où l’export gagne une colonne. Réservez-le à l’inspection et au travail réellement positionnel. Une colonne seule est une Series ; une liste de colonnes est un DataFrame :</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double crochet n’est pas un choix esthétique. Certaines fonctions exigent un DataFrame, et une Series échouera loin de l’endroit où l’erreur a été commise.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masque est une Series de </a:t>
            </a:r>
            <a:r>
              <a:rPr>
                <a:latin typeface="Courier"/>
              </a:rPr>
              <a:t>True</a:t>
            </a:r>
            <a:r>
              <a:rPr/>
              <a:t>/</a:t>
            </a:r>
            <a:r>
              <a:rPr>
                <a:latin typeface="Courier"/>
              </a:rPr>
              <a:t>False</a:t>
            </a:r>
            <a:r>
              <a:rPr/>
              <a:t> de même longueur que le tableau.</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.sum()</a:t>
            </a:r>
            <a:r>
              <a:rPr/>
              <a:t> et </a:t>
            </a:r>
            <a:r>
              <a:rPr>
                <a:latin typeface="Courier"/>
              </a:rPr>
              <a:t>.mean()</a:t>
            </a:r>
            <a:r>
              <a:rPr/>
              <a:t> sur un masque booléen donnent l’effectif et la proportion. C’est la façon la plus rapide de répondre à « combien » et « quelle part » sans </a:t>
            </a:r>
            <a:r>
              <a:rPr>
                <a:latin typeface="Courier"/>
              </a:rPr>
              <a:t>groupby</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Écrire </a:t>
            </a:r>
            <a:r>
              <a:rPr>
                <a:latin typeface="Courier"/>
              </a:rPr>
              <a:t>and</a:t>
            </a:r>
            <a:r>
              <a:rPr/>
              <a:t> ici lève </a:t>
            </a:r>
            <a:r>
              <a:rPr>
                <a:latin typeface="Courier"/>
              </a:rPr>
              <a:t>ValueError: The truth value of a Series is ambiguous</a:t>
            </a:r>
            <a:r>
              <a:rPr/>
              <a:t>. Le message est opaque la première fois et signifie toujours la même chose : vous avez utilisé un opérateur scalaire sur un vecteur. C’est le piège qui change une charge de cas.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comparaison avec </a:t>
            </a:r>
            <a:r>
              <a:rPr>
                <a:latin typeface="Courier"/>
              </a:rPr>
              <a:t>NA</a:t>
            </a:r>
            <a:r>
              <a:rPr/>
              <a:t> vaut </a:t>
            </a:r>
            <a:r>
              <a:rPr>
                <a:latin typeface="Courier"/>
              </a:rPr>
              <a:t>NA</a:t>
            </a:r>
            <a:r>
              <a:rPr/>
              <a:t>, et </a:t>
            </a:r>
            <a:r>
              <a:rPr>
                <a:latin typeface="Courier"/>
              </a:rPr>
              <a:t>NA</a:t>
            </a:r>
            <a:r>
              <a:rPr/>
              <a:t> n’est pas sélectionné. Un filtre écarte donc discrètement tout enfant non mesuré — ce qui est juste si vous vouliez dire « enfants mesurés en dessous de 125 mm » et faux si vous vouliez dire « enfants dont on ne sait pas qu’ils sont au-dessus de 125 mm ». Soyez explicite sur ce que vous vouliez dire :</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dénominateur est tout l’enjeu. Diviser par </a:t>
            </a:r>
            <a:r>
              <a:rPr>
                <a:latin typeface="Courier"/>
              </a:rPr>
              <a:t>len(muac)</a:t>
            </a:r>
            <a:r>
              <a:rPr/>
              <a:t> au lieu de </a:t>
            </a:r>
            <a:r>
              <a:rPr>
                <a:latin typeface="Courier"/>
              </a:rPr>
              <a:t>measured.sum()</a:t>
            </a:r>
            <a:r>
              <a:rPr/>
              <a:t> rapporte une prévalence plus faible pour une raison sans rapport avec la nutrition.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between</a:t>
            </a:r>
            <a:r>
              <a:rPr/>
              <a:t> est inclusif aux deux bornes par défaut et — c’est l’essentiel — renvoie </a:t>
            </a:r>
            <a:r>
              <a:rPr>
                <a:latin typeface="Courier"/>
              </a:rPr>
              <a:t>False</a:t>
            </a:r>
            <a:r>
              <a:rPr/>
              <a:t> pour </a:t>
            </a:r>
            <a:r>
              <a:rPr>
                <a:latin typeface="Courier"/>
              </a:rPr>
              <a:t>NA</a:t>
            </a:r>
            <a:r>
              <a:rPr/>
              <a:t>. Donc </a:t>
            </a:r>
            <a:r>
              <a:rPr>
                <a:latin typeface="Courier"/>
              </a:rPr>
              <a:t>~muac["muac_mm"].between(80, 220)</a:t>
            </a:r>
            <a:r>
              <a:rPr/>
              <a:t> compte une mesure manquante comme une mesure impossible. Ce sont deux défauts différents et un seul est une erreur de saisie :</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query</a:t>
            </a:r>
            <a:r>
              <a:rPr/>
              <a:t> se lit bien pour les conditions longues et mérite d’être connu : Il est plus lent et masque les fautes de frappe dans une chaîne : préférez les masques dans un script qui doit échouer bruyamment.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anciennes versions de pandas produisaient un avertissement que des générations d’analystes ont appris à masquer :</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signalait une affectation chaînée — sélectionner, puis affecter à la sélection :</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premier crochet produit un nouvel objet. Que l’affectation atteigne ou non le tableau d’origine dépendait de l’agencement mémoire, ce qui faisait que la même ligne pouvait fonctionner lundi et pas mardi. L’avertissement existait parce que pandas ne pouvait pas vous dire lequel des deux s’était produit. Le Copy-on-Write est toujours actif et ne peut plus être désactivé. Deux conséquences. Le comportement est désormais défini. Une sélection n’écrit jamais dans son parent — non pas parfois, jamais. </a:t>
            </a:r>
            <a:r>
              <a:rPr>
                <a:latin typeface="Courier"/>
              </a:rPr>
              <a:t>SettingWithCopyWarning</a:t>
            </a:r>
            <a:r>
              <a:rPr/>
              <a:t> n’existe plus ; </a:t>
            </a:r>
            <a:r>
              <a:rPr>
                <a:latin typeface="Courier"/>
              </a:rPr>
              <a:t>pd.errors.SettingWithCopyWarning</a:t>
            </a:r>
            <a:r>
              <a:rPr/>
              <a:t> lève </a:t>
            </a:r>
            <a:r>
              <a:rPr>
                <a:latin typeface="Courier"/>
              </a:rPr>
              <a:t>AttributeError</a:t>
            </a:r>
            <a:r>
              <a:rPr/>
              <a:t>. L’affectation chaînée vous dit qu’elle n’a rien fait.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ChainedAssignmentError</a:t>
            </a:r>
            <a:r>
              <a:rPr/>
              <a:t> dérive de </a:t>
            </a:r>
            <a:r>
              <a:rPr>
                <a:latin typeface="Courier"/>
              </a:rPr>
              <a:t>Warning</a:t>
            </a:r>
            <a:r>
              <a:rPr/>
              <a:t> : par défaut la ligne s’affiche et l’exécution continue. Dans un script dont les chiffres comptent, promouvez-la :</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script s’arrête alors au lieu de rapporter un chiffre calculé à partir d’une modification qui n’a jamais eu lieu.</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vous maintenez du code écrit pour pandas 1 ou 2, le risque de migration va dans un seul sens : une affectation chaînée qui </a:t>
            </a:r>
            <a:r>
              <a:rPr i="1"/>
              <a:t>modifiait</a:t>
            </a:r>
            <a:r>
              <a:rPr/>
              <a:t> le tableau ne le modifie plus. Le chiffre change et rien ne plante. Cherchez </a:t>
            </a:r>
            <a:r>
              <a:rPr>
                <a:latin typeface="Courier"/>
              </a:rPr>
              <a:t>]["</a:t>
            </a:r>
            <a:r>
              <a:rPr/>
              <a:t> et les appels à </a:t>
            </a:r>
            <a:r>
              <a:rPr>
                <a:latin typeface="Courier"/>
              </a:rPr>
              <a:t>.copy()</a:t>
            </a:r>
            <a:r>
              <a:rPr/>
              <a:t> ajoutés pour faire taire l’ancien avertissement — ces copies sont désormais inutiles, et chacune retirée est une économie réelle sur un gros tableau. Sous Copy-on-Write, </a:t>
            </a:r>
            <a:r>
              <a:rPr>
                <a:latin typeface="Courier"/>
              </a:rPr>
              <a:t>df[mask]</a:t>
            </a:r>
            <a:r>
              <a:rPr/>
              <a:t> est déjà indépendant : un </a:t>
            </a:r>
            <a:r>
              <a:rPr>
                <a:latin typeface="Courier"/>
              </a:rPr>
              <a:t>.copy()</a:t>
            </a:r>
            <a:r>
              <a:rPr/>
              <a:t> défensif n’apporte rien. Il reste utile quand il documente une intention :</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Ajouter une colonne à une sélection non copiée fonctionne et c’est le cas courant ; le </a:t>
            </a:r>
            <a:r>
              <a:rPr>
                <a:latin typeface="Courier"/>
              </a:rPr>
              <a:t>.copy()</a:t>
            </a:r>
            <a:r>
              <a:rPr/>
              <a:t> ci-dessus est une note au lecteur, non une nécessité.</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assign</a:t>
            </a:r>
            <a:r>
              <a:rPr/>
              <a:t> renvoie un nouveau tableau et se chaîne, ce qui garde une chaîne de traitement lisible :</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a:t>
            </a:r>
            <a:r>
              <a:rPr>
                <a:latin typeface="Courier"/>
              </a:rPr>
              <a:t>lambda d:</a:t>
            </a:r>
            <a:r>
              <a:rPr/>
              <a:t> compte : il désigne le tableau </a:t>
            </a:r>
            <a:r>
              <a:rPr i="1"/>
              <a:t>à ce point de la chaîne</a:t>
            </a:r>
            <a:r>
              <a:rPr/>
              <a:t>, si bien que </a:t>
            </a:r>
            <a:r>
              <a:rPr>
                <a:latin typeface="Courier"/>
              </a:rPr>
              <a:t>sam</a:t>
            </a:r>
            <a:r>
              <a:rPr/>
              <a:t> peut se définir à partir de colonnes créées par </a:t>
            </a:r>
            <a:r>
              <a:rPr>
                <a:latin typeface="Courier"/>
              </a:rPr>
              <a:t>assign</a:t>
            </a:r>
            <a:r>
              <a:rPr/>
              <a:t> une ligne plus tôt. Référencer </a:t>
            </a:r>
            <a:r>
              <a:rPr>
                <a:latin typeface="Courier"/>
              </a:rPr>
              <a:t>muac</a:t>
            </a:r>
            <a:r>
              <a:rPr/>
              <a:t> directement dans la chaîne utiliserait le tableau d’avant-filtre et désalignerait tout. Pour des conditions à plus de deux branches, </a:t>
            </a:r>
            <a:r>
              <a:rPr>
                <a:latin typeface="Courier"/>
              </a:rPr>
              <a:t>np.select</a:t>
            </a:r>
            <a:r>
              <a:rPr/>
              <a:t> vaut mieux que des </a:t>
            </a:r>
            <a:r>
              <a:rPr>
                <a:latin typeface="Courier"/>
              </a:rPr>
              <a:t>where</a:t>
            </a:r>
            <a:r>
              <a:rPr/>
              <a:t> imbriqués :</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conditions sont évaluées dans l’ordre et la première qui correspond l’emporte : </a:t>
            </a:r>
            <a:r>
              <a:rPr>
                <a:latin typeface="Courier"/>
              </a:rPr>
              <a:t>\&lt; 115</a:t>
            </a:r>
            <a:r>
              <a:rPr/>
              <a:t> doit donc venir en premier. Noter que </a:t>
            </a:r>
            <a:r>
              <a:rPr>
                <a:latin typeface="Courier"/>
              </a:rPr>
              <a:t>default</a:t>
            </a:r>
            <a:r>
              <a:rPr/>
              <a:t> attrape aussi les valeurs manquantes, ce qui n’est presque jamais souhaité — remettez-les explicitement :</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Trier range des lignes. Cela ne dit rien de la réalité des écarts entre lignes voisines — un point que développe le projet </a:t>
            </a:r>
            <a:r>
              <a:rPr i="1"/>
              <a:t>Tableau de bord de programme nutritionnel</a:t>
            </a:r>
            <a:r>
              <a:rPr/>
              <a:t>, où neuf communes sur douze ont des intervalles de confiance qui se recouvrent et où l’ordre de tri n’est pas une information. </a:t>
            </a:r>
            <a:r>
              <a:rPr>
                <a:latin typeface="Courier"/>
              </a:rPr>
              <a:t>nlargest</a:t>
            </a:r>
            <a:r>
              <a:rPr/>
              <a:t> est la forme lisible du « top N » et est plus rapide qu’un tri du tableau entier :</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sélectionner un sous-ensemble et le modifier sans vous demander si la modification a eu lieu. La leçon suivante agrège : </a:t>
            </a:r>
            <a:r>
              <a:rPr>
                <a:latin typeface="Courier"/>
              </a:rPr>
              <a:t>groupby</a:t>
            </a:r>
            <a:r>
              <a:rPr/>
              <a:t>, agrégation nommée, et l’obtention d’un numérateur et d’un dénominateur issus de la même opération, pour qu’ils ne puissent pas diverger.</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xml"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ython-for-programme-data/python-05-selection-and-filter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Sélectionner et filtrer, et l’avertissement devenu erreur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loc, iloc et masques booléens utilisés délibérément — plus ce que signalait le SettingWithCopyWarning, pourquoi pandas 3 l’a remplacé par ChainedAssignmentError, et ce que cela change pour le code que vous avez déjà.</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Trois façons de sélectionner, et quand chacune convient</a:t>
            </a:r>
          </a:p>
          <a:p>
            <a:pPr lvl="0"/>
            <a:r>
              <a:rPr/>
              <a:t>Masques booléens</a:t>
            </a:r>
          </a:p>
          <a:p>
            <a:pPr lvl="0"/>
            <a:r>
              <a:rPr/>
              <a:t>L’avertissement devenu erreur</a:t>
            </a:r>
          </a:p>
          <a:p>
            <a:pPr lvl="0"/>
            <a:r>
              <a:rPr/>
              <a:t>Ajouter et modifier des colonnes</a:t>
            </a:r>
          </a:p>
          <a:p>
            <a:pPr lvl="0"/>
            <a:r>
              <a:rPr/>
              <a:t>Trier n’est pas classer</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sélectionner, et quand chacune convient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muac </a:t>
            </a:r>
            <a:r>
              <a:rPr>
                <a:solidFill>
                  <a:srgbClr val="666666"/>
                </a:solidFill>
                <a:latin typeface="Courier"/>
              </a:rPr>
              <a:t>=</a:t>
            </a:r>
            <a:r>
              <a:rPr>
                <a:latin typeface="Courier"/>
              </a:rPr>
              <a:t> read_register(RAW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sélectionner, et quand chacune convient</a:t>
            </a:r>
          </a:p>
        </p:txBody>
      </p:sp>
      <p:sp>
        <p:nvSpPr>
          <p:cNvPr id="3" name="Content Placeholder 2"/>
          <p:cNvSpPr>
            <a:spLocks noGrp="1"/>
          </p:cNvSpPr>
          <p:nvPr>
            <p:ph idx="1"/>
          </p:nvPr>
        </p:nvSpPr>
        <p:spPr/>
        <p:txBody>
          <a:bodyPr/>
          <a:lstStyle/>
          <a:p>
            <a:pPr lvl="0"/>
            <a:r>
              <a:rPr/>
              <a:t>Par étiquette, avec </a:t>
            </a:r>
            <a:r>
              <a:rPr>
                <a:latin typeface="Courier"/>
              </a:rPr>
              <a:t>loc</a:t>
            </a:r>
            <a:r>
              <a:rPr/>
              <a:t> — Les lignes par valeur d’index, les colonnes par nom</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sélectionner, et quand chacune convient — En Python</a:t>
            </a:r>
          </a:p>
        </p:txBody>
      </p:sp>
      <p:sp>
        <p:nvSpPr>
          <p:cNvPr id="3" name="Content Placeholder 2"/>
          <p:cNvSpPr>
            <a:spLocks noGrp="1"/>
          </p:cNvSpPr>
          <p:nvPr>
            <p:ph idx="1"/>
          </p:nvPr>
        </p:nvSpPr>
        <p:spPr/>
        <p:txBody>
          <a:bodyPr/>
          <a:lstStyle/>
          <a:p>
            <a:pPr lvl="0" indent="0">
              <a:buNone/>
            </a:pPr>
            <a:r>
              <a:rPr>
                <a:latin typeface="Courier"/>
              </a:rPr>
              <a:t>muac.loc[muac[</a:t>
            </a:r>
            <a:r>
              <a:rPr>
                <a:solidFill>
                  <a:srgbClr val="4070A0"/>
                </a:solidFill>
                <a:latin typeface="Courier"/>
              </a:rPr>
              <a:t>"commune"</a:t>
            </a:r>
            <a:r>
              <a:rPr>
                <a:latin typeface="Courier"/>
              </a:rPr>
              <a:t>] </a:t>
            </a:r>
            <a:r>
              <a:rPr>
                <a:solidFill>
                  <a:srgbClr val="666666"/>
                </a:solidFill>
                <a:latin typeface="Courier"/>
              </a:rPr>
              <a:t>==</a:t>
            </a:r>
            <a:r>
              <a:rPr>
                <a:latin typeface="Courier"/>
              </a:rPr>
              <a:t> </a:t>
            </a:r>
            <a:r>
              <a:rPr>
                <a:solidFill>
                  <a:srgbClr val="4070A0"/>
                </a:solidFill>
                <a:latin typeface="Courier"/>
              </a:rPr>
              <a:t>"Gonaives"</a:t>
            </a:r>
            <a:r>
              <a:rPr>
                <a:latin typeface="Courier"/>
              </a:rPr>
              <a:t>, [</a:t>
            </a:r>
            <a:r>
              <a:rPr>
                <a:solidFill>
                  <a:srgbClr val="4070A0"/>
                </a:solidFill>
                <a:latin typeface="Courier"/>
              </a:rPr>
              <a:t>"child_id"</a:t>
            </a:r>
            <a:r>
              <a:rPr>
                <a:latin typeface="Courier"/>
              </a:rPr>
              <a:t>, </a:t>
            </a:r>
            <a:r>
              <a:rPr>
                <a:solidFill>
                  <a:srgbClr val="4070A0"/>
                </a:solidFill>
                <a:latin typeface="Courier"/>
              </a:rPr>
              <a:t>"muac_mm"</a:t>
            </a:r>
            <a:r>
              <a:rPr>
                <a:latin typeface="Courier"/>
              </a:rPr>
              <a:t>, </a:t>
            </a:r>
            <a:r>
              <a:rPr>
                <a:solidFill>
                  <a:srgbClr val="4070A0"/>
                </a:solidFill>
                <a:latin typeface="Courier"/>
              </a:rPr>
              <a:t>"outcome"</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sélectionner, et quand chacune convient</a:t>
            </a:r>
          </a:p>
        </p:txBody>
      </p:sp>
      <p:sp>
        <p:nvSpPr>
          <p:cNvPr id="3" name="Content Placeholder 2"/>
          <p:cNvSpPr>
            <a:spLocks noGrp="1"/>
          </p:cNvSpPr>
          <p:nvPr>
            <p:ph idx="1"/>
          </p:nvPr>
        </p:nvSpPr>
        <p:spPr/>
        <p:txBody>
          <a:bodyPr/>
          <a:lstStyle/>
          <a:p>
            <a:pPr lvl="0"/>
            <a:r>
              <a:rPr/>
              <a:t>Par position, avec </a:t>
            </a:r>
            <a:r>
              <a:rPr>
                <a:latin typeface="Courier"/>
              </a:rPr>
              <a:t>iloc</a:t>
            </a:r>
            <a:r>
              <a:rPr/>
              <a:t> — Lignes et colonnes par position entière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sélectionner, et quand chacune convient — En Python</a:t>
            </a:r>
          </a:p>
        </p:txBody>
      </p:sp>
      <p:sp>
        <p:nvSpPr>
          <p:cNvPr id="3" name="Content Placeholder 2"/>
          <p:cNvSpPr>
            <a:spLocks noGrp="1"/>
          </p:cNvSpPr>
          <p:nvPr>
            <p:ph idx="1"/>
          </p:nvPr>
        </p:nvSpPr>
        <p:spPr/>
        <p:txBody>
          <a:bodyPr/>
          <a:lstStyle/>
          <a:p>
            <a:pPr lvl="0" indent="0">
              <a:buNone/>
            </a:pPr>
            <a:r>
              <a:rPr>
                <a:latin typeface="Courier"/>
              </a:rPr>
              <a:t>muac.iloc[</a:t>
            </a:r>
            <a:r>
              <a:rPr>
                <a:solidFill>
                  <a:srgbClr val="40A070"/>
                </a:solidFill>
                <a:latin typeface="Courier"/>
              </a:rPr>
              <a:t>0</a:t>
            </a:r>
            <a:r>
              <a:rPr>
                <a:latin typeface="Courier"/>
              </a:rPr>
              <a:t>]           </a:t>
            </a:r>
            <a:r>
              <a:rPr i="1">
                <a:solidFill>
                  <a:srgbClr val="60A0B0"/>
                </a:solidFill>
                <a:latin typeface="Courier"/>
              </a:rPr>
              <a:t># premiere ligne</a:t>
            </a:r>
            <a:br/>
            <a:r>
              <a:rPr>
                <a:latin typeface="Courier"/>
              </a:rPr>
              <a:t>muac.iloc[:</a:t>
            </a:r>
            <a:r>
              <a:rPr>
                <a:solidFill>
                  <a:srgbClr val="40A070"/>
                </a:solidFill>
                <a:latin typeface="Courier"/>
              </a:rPr>
              <a:t>5</a:t>
            </a:r>
            <a:r>
              <a:rPr>
                <a:latin typeface="Courier"/>
              </a:rPr>
              <a:t>, :</a:t>
            </a:r>
            <a:r>
              <a:rPr>
                <a:solidFill>
                  <a:srgbClr val="40A070"/>
                </a:solidFill>
                <a:latin typeface="Courier"/>
              </a:rPr>
              <a:t>3</a:t>
            </a:r>
            <a:r>
              <a:rPr>
                <a:latin typeface="Courier"/>
              </a:rPr>
              <a:t>]      </a:t>
            </a:r>
            <a:r>
              <a:rPr i="1">
                <a:solidFill>
                  <a:srgbClr val="60A0B0"/>
                </a:solidFill>
                <a:latin typeface="Courier"/>
              </a:rPr>
              <a:t># cinq premieres lignes, trois premieres colonnes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sélectionner, et quand chacune convient</a:t>
            </a:r>
          </a:p>
        </p:txBody>
      </p:sp>
      <p:sp>
        <p:nvSpPr>
          <p:cNvPr id="3" name="Content Placeholder 2"/>
          <p:cNvSpPr>
            <a:spLocks noGrp="1"/>
          </p:cNvSpPr>
          <p:nvPr>
            <p:ph idx="1"/>
          </p:nvPr>
        </p:nvSpPr>
        <p:spPr/>
        <p:txBody>
          <a:bodyPr/>
          <a:lstStyle/>
          <a:p>
            <a:pPr lvl="0"/>
            <a:r>
              <a:rPr/>
              <a:t>Une colonne seule — est une Series ; une liste de colonnes est un DataFrame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sélectionner, et quand chacune convient — En Python</a:t>
            </a:r>
          </a:p>
        </p:txBody>
      </p:sp>
      <p:sp>
        <p:nvSpPr>
          <p:cNvPr id="3" name="Content Placeholder 2"/>
          <p:cNvSpPr>
            <a:spLocks noGrp="1"/>
          </p:cNvSpPr>
          <p:nvPr>
            <p:ph idx="1"/>
          </p:nvPr>
        </p:nvSpPr>
        <p:spPr/>
        <p:txBody>
          <a:bodyPr/>
          <a:lstStyle/>
          <a:p>
            <a:pPr lvl="0" indent="0">
              <a:buNone/>
            </a:pPr>
            <a:r>
              <a:rPr>
                <a:latin typeface="Courier"/>
              </a:rPr>
              <a:t>muac[</a:t>
            </a:r>
            <a:r>
              <a:rPr>
                <a:solidFill>
                  <a:srgbClr val="4070A0"/>
                </a:solidFill>
                <a:latin typeface="Courier"/>
              </a:rPr>
              <a:t>"muac_mm"</a:t>
            </a:r>
            <a:r>
              <a:rPr>
                <a:latin typeface="Courier"/>
              </a:rPr>
              <a:t>]              </a:t>
            </a:r>
            <a:r>
              <a:rPr i="1">
                <a:solidFill>
                  <a:srgbClr val="60A0B0"/>
                </a:solidFill>
                <a:latin typeface="Courier"/>
              </a:rPr>
              <a:t># Series</a:t>
            </a:r>
            <a:br/>
            <a:r>
              <a:rPr>
                <a:latin typeface="Courier"/>
              </a:rPr>
              <a:t>muac[[</a:t>
            </a:r>
            <a:r>
              <a:rPr>
                <a:solidFill>
                  <a:srgbClr val="4070A0"/>
                </a:solidFill>
                <a:latin typeface="Courier"/>
              </a:rPr>
              <a:t>"muac_mm"</a:t>
            </a:r>
            <a:r>
              <a:rPr>
                <a:latin typeface="Courier"/>
              </a:rPr>
              <a:t>]]            </a:t>
            </a:r>
            <a:r>
              <a:rPr i="1">
                <a:solidFill>
                  <a:srgbClr val="60A0B0"/>
                </a:solidFill>
                <a:latin typeface="Courier"/>
              </a:rPr>
              <a:t># DataFrame a une colonne</a:t>
            </a:r>
            <a:br/>
            <a:r>
              <a:rPr>
                <a:latin typeface="Courier"/>
              </a:rPr>
              <a:t>muac[[</a:t>
            </a:r>
            <a:r>
              <a:rPr>
                <a:solidFill>
                  <a:srgbClr val="4070A0"/>
                </a:solidFill>
                <a:latin typeface="Courier"/>
              </a:rPr>
              <a:t>"commune"</a:t>
            </a:r>
            <a:r>
              <a:rPr>
                <a:latin typeface="Courier"/>
              </a:rPr>
              <a:t>, </a:t>
            </a:r>
            <a:r>
              <a:rPr>
                <a:solidFill>
                  <a:srgbClr val="4070A0"/>
                </a:solidFill>
                <a:latin typeface="Courier"/>
              </a:rPr>
              <a:t>"muac_mm"</a:t>
            </a:r>
            <a:r>
              <a:rPr>
                <a:latin typeface="Courier"/>
              </a:rPr>
              <a:t>]] </a:t>
            </a:r>
            <a:r>
              <a:rPr i="1">
                <a:solidFill>
                  <a:srgbClr val="60A0B0"/>
                </a:solidFill>
                <a:latin typeface="Courier"/>
              </a:rPr>
              <a:t># DataFrame a deux colonnes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Masques booléens — En Python</a:t>
            </a:r>
          </a:p>
        </p:txBody>
      </p:sp>
      <p:sp>
        <p:nvSpPr>
          <p:cNvPr id="3" name="Content Placeholder 2"/>
          <p:cNvSpPr>
            <a:spLocks noGrp="1"/>
          </p:cNvSpPr>
          <p:nvPr>
            <p:ph idx="1"/>
          </p:nvPr>
        </p:nvSpPr>
        <p:spPr/>
        <p:txBody>
          <a:bodyPr/>
          <a:lstStyle/>
          <a:p>
            <a:pPr lvl="0" indent="0">
              <a:buNone/>
            </a:pPr>
            <a:r>
              <a:rPr>
                <a:latin typeface="Courier"/>
              </a:rPr>
              <a:t>severe </a:t>
            </a:r>
            <a:r>
              <a:rPr>
                <a:solidFill>
                  <a:srgbClr val="666666"/>
                </a:solidFill>
                <a:latin typeface="Courier"/>
              </a:rPr>
              <a:t>=</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br/>
            <a:r>
              <a:rPr>
                <a:solidFill>
                  <a:srgbClr val="008000"/>
                </a:solidFill>
                <a:latin typeface="Courier"/>
              </a:rPr>
              <a:t>print</a:t>
            </a:r>
            <a:r>
              <a:rPr>
                <a:latin typeface="Courier"/>
              </a:rPr>
              <a:t>(severe.</a:t>
            </a:r>
            <a:r>
              <a:rPr>
                <a:solidFill>
                  <a:srgbClr val="008000"/>
                </a:solidFill>
                <a:latin typeface="Courier"/>
              </a:rPr>
              <a:t>sum</a:t>
            </a:r>
            <a:r>
              <a:rPr>
                <a:latin typeface="Courier"/>
              </a:rPr>
              <a:t>())              </a:t>
            </a:r>
            <a:r>
              <a:rPr i="1">
                <a:solidFill>
                  <a:srgbClr val="60A0B0"/>
                </a:solidFill>
                <a:latin typeface="Courier"/>
              </a:rPr>
              <a:t># combien</a:t>
            </a:r>
            <a:br/>
            <a:r>
              <a:rPr>
                <a:solidFill>
                  <a:srgbClr val="008000"/>
                </a:solidFill>
                <a:latin typeface="Courier"/>
              </a:rPr>
              <a:t>print</a:t>
            </a:r>
            <a:r>
              <a:rPr>
                <a:latin typeface="Courier"/>
              </a:rPr>
              <a:t>(severe.mean())             </a:t>
            </a:r>
            <a:r>
              <a:rPr i="1">
                <a:solidFill>
                  <a:srgbClr val="60A0B0"/>
                </a:solidFill>
                <a:latin typeface="Courier"/>
              </a:rPr>
              <a:t># quelle part</a:t>
            </a:r>
            <a:br/>
            <a:r>
              <a:rPr>
                <a:latin typeface="Courier"/>
              </a:rPr>
              <a:t>muac.loc[severe]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Masques booléens</a:t>
            </a:r>
          </a:p>
        </p:txBody>
      </p:sp>
      <p:sp>
        <p:nvSpPr>
          <p:cNvPr id="3" name="Content Placeholder 2"/>
          <p:cNvSpPr>
            <a:spLocks noGrp="1"/>
          </p:cNvSpPr>
          <p:nvPr>
            <p:ph idx="1"/>
          </p:nvPr>
        </p:nvSpPr>
        <p:spPr/>
        <p:txBody>
          <a:bodyPr/>
          <a:lstStyle/>
          <a:p>
            <a:pPr lvl="0"/>
            <a:r>
              <a:rPr/>
              <a:t>Combiner des conditions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Masques booléens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Les parentheses sont obligatoires : &amp; lie plus fort que &lt;</a:t>
            </a:r>
            <a:br/>
            <a:r>
              <a:rPr>
                <a:latin typeface="Courier"/>
              </a:rPr>
              <a:t>under_five </a:t>
            </a:r>
            <a:r>
              <a:rPr>
                <a:solidFill>
                  <a:srgbClr val="666666"/>
                </a:solidFill>
                <a:latin typeface="Courier"/>
              </a:rPr>
              <a:t>=</a:t>
            </a:r>
            <a:r>
              <a:rPr>
                <a:latin typeface="Courier"/>
              </a:rPr>
              <a:t> (muac[</a:t>
            </a:r>
            <a:r>
              <a:rPr>
                <a:solidFill>
                  <a:srgbClr val="4070A0"/>
                </a:solidFill>
                <a:latin typeface="Courier"/>
              </a:rPr>
              <a:t>"age_months"</a:t>
            </a:r>
            <a:r>
              <a:rPr>
                <a:latin typeface="Courier"/>
              </a:rPr>
              <a:t>] </a:t>
            </a:r>
            <a:r>
              <a:rPr>
                <a:solidFill>
                  <a:srgbClr val="666666"/>
                </a:solidFill>
                <a:latin typeface="Courier"/>
              </a:rPr>
              <a:t>&lt;</a:t>
            </a:r>
            <a:r>
              <a:rPr>
                <a:latin typeface="Courier"/>
              </a:rPr>
              <a:t> </a:t>
            </a:r>
            <a:r>
              <a:rPr>
                <a:solidFill>
                  <a:srgbClr val="40A070"/>
                </a:solidFill>
                <a:latin typeface="Courier"/>
              </a:rPr>
              <a:t>60</a:t>
            </a:r>
            <a:r>
              <a:rPr>
                <a:latin typeface="Courier"/>
              </a:rPr>
              <a:t>) </a:t>
            </a:r>
            <a:r>
              <a:rPr>
                <a:solidFill>
                  <a:srgbClr val="666666"/>
                </a:solidFill>
                <a:latin typeface="Courier"/>
              </a:rPr>
              <a:t>&amp;</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br/>
            <a:r>
              <a:rPr i="1">
                <a:solidFill>
                  <a:srgbClr val="60A0B0"/>
                </a:solidFill>
                <a:latin typeface="Courier"/>
              </a:rPr>
              <a:t># Utilisez &amp; | ~ — non and / or / not, qui ne savent pas operer element par element</a:t>
            </a:r>
            <a:br/>
            <a:r>
              <a:rPr>
                <a:latin typeface="Courier"/>
              </a:rPr>
              <a:t>either </a:t>
            </a:r>
            <a:r>
              <a:rPr>
                <a:solidFill>
                  <a:srgbClr val="666666"/>
                </a:solidFill>
                <a:latin typeface="Courier"/>
              </a:rPr>
              <a:t>=</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r>
              <a:rPr>
                <a:latin typeface="Courier"/>
              </a:rPr>
              <a:t>) </a:t>
            </a:r>
            <a:r>
              <a:rPr>
                <a:solidFill>
                  <a:srgbClr val="666666"/>
                </a:solidFill>
                <a:latin typeface="Courier"/>
              </a:rPr>
              <a:t>|</a:t>
            </a:r>
            <a:r>
              <a:rPr>
                <a:latin typeface="Courier"/>
              </a:rPr>
              <a:t> (muac[</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Masques booléens</a:t>
            </a:r>
          </a:p>
        </p:txBody>
      </p:sp>
      <p:sp>
        <p:nvSpPr>
          <p:cNvPr id="3" name="Content Placeholder 2"/>
          <p:cNvSpPr>
            <a:spLocks noGrp="1"/>
          </p:cNvSpPr>
          <p:nvPr>
            <p:ph idx="1"/>
          </p:nvPr>
        </p:nvSpPr>
        <p:spPr/>
        <p:txBody>
          <a:bodyPr/>
          <a:lstStyle/>
          <a:p>
            <a:pPr lvl="0"/>
            <a:r>
              <a:rPr/>
              <a:t>Les valeurs manquantes ne sont pas False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Masques booléens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008000"/>
                </a:solidFill>
                <a:latin typeface="Courier"/>
              </a:rPr>
              <a:t>len</a:t>
            </a:r>
            <a:r>
              <a:rPr>
                <a:latin typeface="Courier"/>
              </a:rPr>
              <a:t>(muac))                                   </a:t>
            </a:r>
            <a:r>
              <a:rPr i="1">
                <a:solidFill>
                  <a:srgbClr val="60A0B0"/>
                </a:solidFill>
                <a:latin typeface="Courier"/>
              </a:rPr>
              <a:t># 4218</a:t>
            </a:r>
            <a:br/>
            <a:r>
              <a:rPr>
                <a:solidFill>
                  <a:srgbClr val="008000"/>
                </a:solidFill>
                <a:latin typeface="Courier"/>
              </a:rPr>
              <a:t>print</a:t>
            </a:r>
            <a:r>
              <a:rPr>
                <a:latin typeface="Courier"/>
              </a:rPr>
              <a:t>((muac[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r>
              <a:rPr>
                <a:solidFill>
                  <a:srgbClr val="008000"/>
                </a:solidFill>
                <a:latin typeface="Courier"/>
              </a:rPr>
              <a:t>sum</a:t>
            </a:r>
            <a:r>
              <a:rPr>
                <a:latin typeface="Courier"/>
              </a:rPr>
              <a:t>())               </a:t>
            </a:r>
            <a:r>
              <a:rPr i="1">
                <a:solidFill>
                  <a:srgbClr val="60A0B0"/>
                </a:solidFill>
                <a:latin typeface="Courier"/>
              </a:rPr>
              <a:t># ne compte que les enfants mesures</a:t>
            </a:r>
            <a:br/>
            <a:r>
              <a:rPr>
                <a:solidFill>
                  <a:srgbClr val="008000"/>
                </a:solidFill>
                <a:latin typeface="Courier"/>
              </a:rPr>
              <a:t>print</a:t>
            </a:r>
            <a:r>
              <a:rPr>
                <a:latin typeface="Courier"/>
              </a:rPr>
              <a:t>(muac[</a:t>
            </a:r>
            <a:r>
              <a:rPr>
                <a:solidFill>
                  <a:srgbClr val="4070A0"/>
                </a:solidFill>
                <a:latin typeface="Courier"/>
              </a:rPr>
              <a:t>"muac_mm"</a:t>
            </a:r>
            <a:r>
              <a:rPr>
                <a:latin typeface="Courier"/>
              </a:rPr>
              <a:t>].isna().</a:t>
            </a:r>
            <a:r>
              <a:rPr>
                <a:solidFill>
                  <a:srgbClr val="008000"/>
                </a:solidFill>
                <a:latin typeface="Courier"/>
              </a:rPr>
              <a:t>sum</a:t>
            </a:r>
            <a:r>
              <a:rPr>
                <a:latin typeface="Courier"/>
              </a:rPr>
              <a:t>())                </a:t>
            </a:r>
            <a:r>
              <a:rPr i="1">
                <a:solidFill>
                  <a:srgbClr val="60A0B0"/>
                </a:solidFill>
                <a:latin typeface="Courier"/>
              </a:rPr>
              <a:t># ceux exclus silencieusement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Masques booléens — En Python</a:t>
            </a:r>
          </a:p>
        </p:txBody>
      </p:sp>
      <p:sp>
        <p:nvSpPr>
          <p:cNvPr id="3" name="Content Placeholder 2"/>
          <p:cNvSpPr>
            <a:spLocks noGrp="1"/>
          </p:cNvSpPr>
          <p:nvPr>
            <p:ph idx="1"/>
          </p:nvPr>
        </p:nvSpPr>
        <p:spPr/>
        <p:txBody>
          <a:bodyPr/>
          <a:lstStyle/>
          <a:p>
            <a:pPr lvl="0" indent="0">
              <a:buNone/>
            </a:pPr>
            <a:r>
              <a:rPr>
                <a:latin typeface="Courier"/>
              </a:rPr>
              <a:t>measured </a:t>
            </a:r>
            <a:r>
              <a:rPr>
                <a:solidFill>
                  <a:srgbClr val="666666"/>
                </a:solidFill>
                <a:latin typeface="Courier"/>
              </a:rPr>
              <a:t>=</a:t>
            </a:r>
            <a:r>
              <a:rPr>
                <a:latin typeface="Courier"/>
              </a:rPr>
              <a:t> muac[</a:t>
            </a:r>
            <a:r>
              <a:rPr>
                <a:solidFill>
                  <a:srgbClr val="4070A0"/>
                </a:solidFill>
                <a:latin typeface="Courier"/>
              </a:rPr>
              <a:t>"muac_mm"</a:t>
            </a:r>
            <a:r>
              <a:rPr>
                <a:latin typeface="Courier"/>
              </a:rPr>
              <a:t>].notna()</a:t>
            </a:r>
            <a:br/>
            <a:r>
              <a:rPr>
                <a:latin typeface="Courier"/>
              </a:rPr>
              <a:t>gam </a:t>
            </a:r>
            <a:r>
              <a:rPr>
                <a:solidFill>
                  <a:srgbClr val="666666"/>
                </a:solidFill>
                <a:latin typeface="Courier"/>
              </a:rPr>
              <a:t>=</a:t>
            </a:r>
            <a:r>
              <a:rPr>
                <a:latin typeface="Courier"/>
              </a:rPr>
              <a:t> measured </a:t>
            </a:r>
            <a:r>
              <a:rPr>
                <a:solidFill>
                  <a:srgbClr val="666666"/>
                </a:solidFill>
                <a:latin typeface="Courier"/>
              </a:rPr>
              <a:t>&amp;</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br/>
            <a:r>
              <a:rPr>
                <a:solidFill>
                  <a:srgbClr val="008000"/>
                </a:solidFill>
                <a:latin typeface="Courier"/>
              </a:rPr>
              <a:t>print</a:t>
            </a:r>
            <a:r>
              <a:rPr>
                <a:latin typeface="Courier"/>
              </a:rPr>
              <a:t>(</a:t>
            </a:r>
            <a:r>
              <a:rPr>
                <a:solidFill>
                  <a:srgbClr val="BB6688"/>
                </a:solidFill>
                <a:latin typeface="Courier"/>
              </a:rPr>
              <a:t>f"evalues : </a:t>
            </a:r>
            <a:r>
              <a:rPr>
                <a:solidFill>
                  <a:srgbClr val="4070A0"/>
                </a:solidFill>
                <a:latin typeface="Courier"/>
              </a:rPr>
              <a:t>{</a:t>
            </a:r>
            <a:r>
              <a:rPr>
                <a:latin typeface="Courier"/>
              </a:rPr>
              <a:t>measured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cas de MAG : </a:t>
            </a:r>
            <a:r>
              <a:rPr>
                <a:solidFill>
                  <a:srgbClr val="4070A0"/>
                </a:solidFill>
                <a:latin typeface="Courier"/>
              </a:rPr>
              <a:t>{</a:t>
            </a:r>
            <a:r>
              <a:rPr>
                <a:latin typeface="Courier"/>
              </a:rPr>
              <a:t>gam</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f"taux de MAG : </a:t>
            </a:r>
            <a:r>
              <a:rPr>
                <a:solidFill>
                  <a:srgbClr val="4070A0"/>
                </a:solidFill>
                <a:latin typeface="Courier"/>
              </a:rPr>
              <a:t>{</a:t>
            </a:r>
            <a:r>
              <a:rPr>
                <a:latin typeface="Courier"/>
              </a:rPr>
              <a:t>gam</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measured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Masques booléens</a:t>
            </a:r>
          </a:p>
        </p:txBody>
      </p:sp>
      <p:sp>
        <p:nvSpPr>
          <p:cNvPr id="3" name="Content Placeholder 2"/>
          <p:cNvSpPr>
            <a:spLocks noGrp="1"/>
          </p:cNvSpPr>
          <p:nvPr>
            <p:ph idx="1"/>
          </p:nvPr>
        </p:nvSpPr>
        <p:spPr/>
        <p:txBody>
          <a:bodyPr/>
          <a:lstStyle/>
          <a:p>
            <a:pPr lvl="0"/>
            <a:r>
              <a:rPr/>
              <a:t>Le dénominateur est tout l’enjeu — Diviser par </a:t>
            </a:r>
            <a:r>
              <a:rPr>
                <a:latin typeface="Courier"/>
              </a:rPr>
              <a:t>len(muac)</a:t>
            </a:r>
            <a:r>
              <a:rPr/>
              <a:t> au lieu de </a:t>
            </a:r>
            <a:r>
              <a:rPr>
                <a:latin typeface="Courier"/>
              </a:rPr>
              <a:t>measured.sum()</a:t>
            </a:r>
            <a:r>
              <a:rPr/>
              <a:t> rapporte une prévalence plus…</a:t>
            </a:r>
          </a:p>
          <a:p>
            <a:pPr lvl="0"/>
            <a:r>
              <a:rPr>
                <a:latin typeface="Courier"/>
              </a:rPr>
              <a:t>isin</a:t>
            </a:r>
            <a:r>
              <a:rPr/>
              <a:t>, </a:t>
            </a:r>
            <a:r>
              <a:rPr>
                <a:latin typeface="Courier"/>
              </a:rPr>
              <a:t>between</a:t>
            </a:r>
            <a:r>
              <a:rPr/>
              <a:t>, </a:t>
            </a:r>
            <a:r>
              <a:rPr>
                <a:latin typeface="Courier"/>
              </a:rPr>
              <a:t>query</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Masques booléens — En Python</a:t>
            </a:r>
          </a:p>
        </p:txBody>
      </p:sp>
      <p:sp>
        <p:nvSpPr>
          <p:cNvPr id="3" name="Content Placeholder 2"/>
          <p:cNvSpPr>
            <a:spLocks noGrp="1"/>
          </p:cNvSpPr>
          <p:nvPr>
            <p:ph idx="1"/>
          </p:nvPr>
        </p:nvSpPr>
        <p:spPr/>
        <p:txBody>
          <a:bodyPr/>
          <a:lstStyle/>
          <a:p>
            <a:pPr lvl="0" indent="0">
              <a:buNone/>
            </a:pPr>
            <a:r>
              <a:rPr>
                <a:latin typeface="Courier"/>
              </a:rPr>
              <a:t>north </a:t>
            </a:r>
            <a:r>
              <a:rPr>
                <a:solidFill>
                  <a:srgbClr val="666666"/>
                </a:solidFill>
                <a:latin typeface="Courier"/>
              </a:rPr>
              <a:t>=</a:t>
            </a:r>
            <a:r>
              <a:rPr>
                <a:latin typeface="Courier"/>
              </a:rPr>
              <a:t> muac[</a:t>
            </a:r>
            <a:r>
              <a:rPr>
                <a:solidFill>
                  <a:srgbClr val="4070A0"/>
                </a:solidFill>
                <a:latin typeface="Courier"/>
              </a:rPr>
              <a:t>"commune"</a:t>
            </a:r>
            <a:r>
              <a:rPr>
                <a:latin typeface="Courier"/>
              </a:rPr>
              <a:t>].isin([</a:t>
            </a:r>
            <a:r>
              <a:rPr>
                <a:solidFill>
                  <a:srgbClr val="4070A0"/>
                </a:solidFill>
                <a:latin typeface="Courier"/>
              </a:rPr>
              <a:t>"Gonaives"</a:t>
            </a:r>
            <a:r>
              <a:rPr>
                <a:latin typeface="Courier"/>
              </a:rPr>
              <a:t>, </a:t>
            </a:r>
            <a:r>
              <a:rPr>
                <a:solidFill>
                  <a:srgbClr val="4070A0"/>
                </a:solidFill>
                <a:latin typeface="Courier"/>
              </a:rPr>
              <a:t>"Terre-Neuve"</a:t>
            </a:r>
            <a:r>
              <a:rPr>
                <a:latin typeface="Courier"/>
              </a:rPr>
              <a:t>, </a:t>
            </a:r>
            <a:r>
              <a:rPr>
                <a:solidFill>
                  <a:srgbClr val="4070A0"/>
                </a:solidFill>
                <a:latin typeface="Courier"/>
              </a:rPr>
              <a:t>"Anse-Rouge"</a:t>
            </a:r>
            <a:r>
              <a:rPr>
                <a:latin typeface="Courier"/>
              </a:rPr>
              <a:t>])</a:t>
            </a:r>
            <a:br/>
            <a:r>
              <a:rPr>
                <a:latin typeface="Courier"/>
              </a:rPr>
              <a:t>plausible </a:t>
            </a:r>
            <a:r>
              <a:rPr>
                <a:solidFill>
                  <a:srgbClr val="666666"/>
                </a:solidFill>
                <a:latin typeface="Courier"/>
              </a:rPr>
              <a:t>=</a:t>
            </a:r>
            <a:r>
              <a:rPr>
                <a:latin typeface="Courier"/>
              </a:rPr>
              <a:t> muac[</a:t>
            </a:r>
            <a:r>
              <a:rPr>
                <a:solidFill>
                  <a:srgbClr val="4070A0"/>
                </a:solidFill>
                <a:latin typeface="Courier"/>
              </a:rPr>
              <a:t>"muac_mm"</a:t>
            </a:r>
            <a:r>
              <a:rPr>
                <a:latin typeface="Courier"/>
              </a:rPr>
              <a:t>].between(</a:t>
            </a:r>
            <a:r>
              <a:rPr>
                <a:solidFill>
                  <a:srgbClr val="40A070"/>
                </a:solidFill>
                <a:latin typeface="Courier"/>
              </a:rPr>
              <a:t>80</a:t>
            </a:r>
            <a:r>
              <a:rPr>
                <a:latin typeface="Courier"/>
              </a:rPr>
              <a:t>, </a:t>
            </a:r>
            <a:r>
              <a:rPr>
                <a:solidFill>
                  <a:srgbClr val="40A070"/>
                </a:solidFill>
                <a:latin typeface="Courier"/>
              </a:rPr>
              <a:t>220</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Masques booléens — En Python</a:t>
            </a:r>
          </a:p>
        </p:txBody>
      </p:sp>
      <p:sp>
        <p:nvSpPr>
          <p:cNvPr id="3" name="Content Placeholder 2"/>
          <p:cNvSpPr>
            <a:spLocks noGrp="1"/>
          </p:cNvSpPr>
          <p:nvPr>
            <p:ph idx="1"/>
          </p:nvPr>
        </p:nvSpPr>
        <p:spPr/>
        <p:txBody>
          <a:bodyPr/>
          <a:lstStyle/>
          <a:p>
            <a:pPr lvl="0" indent="0">
              <a:buNone/>
            </a:pPr>
            <a:r>
              <a:rPr>
                <a:latin typeface="Courier"/>
              </a:rPr>
              <a:t>impossible </a:t>
            </a:r>
            <a:r>
              <a:rPr>
                <a:solidFill>
                  <a:srgbClr val="666666"/>
                </a:solidFill>
                <a:latin typeface="Courier"/>
              </a:rPr>
              <a:t>=</a:t>
            </a:r>
            <a:r>
              <a:rPr>
                <a:latin typeface="Courier"/>
              </a:rPr>
              <a:t> muac[</a:t>
            </a:r>
            <a:r>
              <a:rPr>
                <a:solidFill>
                  <a:srgbClr val="4070A0"/>
                </a:solidFill>
                <a:latin typeface="Courier"/>
              </a:rPr>
              <a:t>"muac_mm"</a:t>
            </a:r>
            <a:r>
              <a:rPr>
                <a:latin typeface="Courier"/>
              </a:rPr>
              <a:t>].notna() </a:t>
            </a:r>
            <a:r>
              <a:rPr>
                <a:solidFill>
                  <a:srgbClr val="666666"/>
                </a:solidFill>
                <a:latin typeface="Courier"/>
              </a:rPr>
              <a:t>&amp;</a:t>
            </a:r>
            <a:r>
              <a:rPr>
                <a:latin typeface="Courier"/>
              </a:rPr>
              <a:t> </a:t>
            </a:r>
            <a:r>
              <a:rPr>
                <a:solidFill>
                  <a:srgbClr val="666666"/>
                </a:solidFill>
                <a:latin typeface="Courier"/>
              </a:rPr>
              <a:t>~</a:t>
            </a:r>
            <a:r>
              <a:rPr>
                <a:latin typeface="Courier"/>
              </a:rPr>
              <a:t>muac[</a:t>
            </a:r>
            <a:r>
              <a:rPr>
                <a:solidFill>
                  <a:srgbClr val="4070A0"/>
                </a:solidFill>
                <a:latin typeface="Courier"/>
              </a:rPr>
              <a:t>"muac_mm"</a:t>
            </a:r>
            <a:r>
              <a:rPr>
                <a:latin typeface="Courier"/>
              </a:rPr>
              <a:t>].between(</a:t>
            </a:r>
            <a:r>
              <a:rPr>
                <a:solidFill>
                  <a:srgbClr val="40A070"/>
                </a:solidFill>
                <a:latin typeface="Courier"/>
              </a:rPr>
              <a:t>80</a:t>
            </a:r>
            <a:r>
              <a:rPr>
                <a:latin typeface="Courier"/>
              </a:rPr>
              <a:t>, </a:t>
            </a:r>
            <a:r>
              <a:rPr>
                <a:solidFill>
                  <a:srgbClr val="40A070"/>
                </a:solidFill>
                <a:latin typeface="Courier"/>
              </a:rPr>
              <a:t>220</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Masques booléens — En Python</a:t>
            </a:r>
          </a:p>
        </p:txBody>
      </p:sp>
      <p:sp>
        <p:nvSpPr>
          <p:cNvPr id="3" name="Content Placeholder 2"/>
          <p:cNvSpPr>
            <a:spLocks noGrp="1"/>
          </p:cNvSpPr>
          <p:nvPr>
            <p:ph idx="1"/>
          </p:nvPr>
        </p:nvSpPr>
        <p:spPr/>
        <p:txBody>
          <a:bodyPr/>
          <a:lstStyle/>
          <a:p>
            <a:pPr lvl="0" indent="0">
              <a:buNone/>
            </a:pPr>
            <a:r>
              <a:rPr>
                <a:latin typeface="Courier"/>
              </a:rPr>
              <a:t>muac.query(</a:t>
            </a:r>
            <a:r>
              <a:rPr>
                <a:solidFill>
                  <a:srgbClr val="4070A0"/>
                </a:solidFill>
                <a:latin typeface="Courier"/>
              </a:rPr>
              <a:t>"age_months &lt; 60 and muac_mm &lt; 125"</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L’avertissement devenu erreur — Exemple</a:t>
            </a:r>
          </a:p>
        </p:txBody>
      </p:sp>
      <p:sp>
        <p:nvSpPr>
          <p:cNvPr id="3" name="Content Placeholder 2"/>
          <p:cNvSpPr>
            <a:spLocks noGrp="1"/>
          </p:cNvSpPr>
          <p:nvPr>
            <p:ph idx="1"/>
          </p:nvPr>
        </p:nvSpPr>
        <p:spPr/>
        <p:txBody>
          <a:bodyPr/>
          <a:lstStyle/>
          <a:p>
            <a:pPr lvl="0" indent="0">
              <a:buNone/>
            </a:pPr>
            <a:r>
              <a:rPr>
                <a:latin typeface="Courier"/>
              </a:rPr>
              <a:t>SettingWithCopyWarning:
A value is trying to be set on a copy of a slice from a DataFrame.
Try using .loc[row_indexer, col_indexer] = value instead</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L’avertissement devenu erreur — En Python</a:t>
            </a:r>
          </a:p>
        </p:txBody>
      </p:sp>
      <p:sp>
        <p:nvSpPr>
          <p:cNvPr id="3" name="Content Placeholder 2"/>
          <p:cNvSpPr>
            <a:spLocks noGrp="1"/>
          </p:cNvSpPr>
          <p:nvPr>
            <p:ph idx="1"/>
          </p:nvPr>
        </p:nvSpPr>
        <p:spPr/>
        <p:txBody>
          <a:bodyPr/>
          <a:lstStyle/>
          <a:p>
            <a:pPr lvl="0" indent="0">
              <a:buNone/>
            </a:pPr>
            <a:r>
              <a:rPr>
                <a:latin typeface="Courier"/>
              </a:rPr>
              <a:t>muac[muac[</a:t>
            </a:r>
            <a:r>
              <a:rPr>
                <a:solidFill>
                  <a:srgbClr val="4070A0"/>
                </a:solidFill>
                <a:latin typeface="Courier"/>
              </a:rPr>
              <a:t>"commune"</a:t>
            </a:r>
            <a:r>
              <a:rPr>
                <a:latin typeface="Courier"/>
              </a:rPr>
              <a:t>] </a:t>
            </a:r>
            <a:r>
              <a:rPr>
                <a:solidFill>
                  <a:srgbClr val="666666"/>
                </a:solidFill>
                <a:latin typeface="Courier"/>
              </a:rPr>
              <a:t>==</a:t>
            </a:r>
            <a:r>
              <a:rPr>
                <a:latin typeface="Courier"/>
              </a:rPr>
              <a:t> </a:t>
            </a:r>
            <a:r>
              <a:rPr>
                <a:solidFill>
                  <a:srgbClr val="4070A0"/>
                </a:solidFill>
                <a:latin typeface="Courier"/>
              </a:rPr>
              <a:t>"Gonaives"</a:t>
            </a:r>
            <a:r>
              <a:rPr>
                <a:latin typeface="Courier"/>
              </a:rPr>
              <a:t>][</a:t>
            </a:r>
            <a:r>
              <a:rPr>
                <a:solidFill>
                  <a:srgbClr val="4070A0"/>
                </a:solidFill>
                <a:latin typeface="Courier"/>
              </a:rPr>
              <a:t>"muac_mm"</a:t>
            </a:r>
            <a:r>
              <a:rPr>
                <a:latin typeface="Courier"/>
              </a:rPr>
              <a:t>] </a:t>
            </a:r>
            <a:r>
              <a:rPr>
                <a:solidFill>
                  <a:srgbClr val="666666"/>
                </a:solidFill>
                <a:latin typeface="Courier"/>
              </a:rPr>
              <a:t>=</a:t>
            </a:r>
            <a:r>
              <a:rPr>
                <a:latin typeface="Courier"/>
              </a:rPr>
              <a:t> </a:t>
            </a:r>
            <a:r>
              <a:rPr>
                <a:solidFill>
                  <a:srgbClr val="40A070"/>
                </a:solidFill>
                <a:latin typeface="Courier"/>
              </a:rPr>
              <a:t>0</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L’avertissement devenu erreur</a:t>
            </a:r>
          </a:p>
        </p:txBody>
      </p:sp>
      <p:sp>
        <p:nvSpPr>
          <p:cNvPr id="3" name="Content Placeholder 2"/>
          <p:cNvSpPr>
            <a:spLocks noGrp="1"/>
          </p:cNvSpPr>
          <p:nvPr>
            <p:ph idx="1"/>
          </p:nvPr>
        </p:nvSpPr>
        <p:spPr/>
        <p:txBody>
          <a:bodyPr/>
          <a:lstStyle/>
          <a:p>
            <a:pPr lvl="0"/>
            <a:r>
              <a:rPr/>
              <a:t>Ce que fait pandas 3 à la place</a:t>
            </a:r>
          </a:p>
          <a:p>
            <a:pPr lvl="0"/>
            <a:r>
              <a:rPr/>
              <a:t>Le comportement est désormais défini — Une sélection n’écrit jamais dans son parent — non pas parfois, jamais</a:t>
            </a:r>
          </a:p>
          <a:p>
            <a:pPr lvl="0"/>
            <a:r>
              <a:rPr/>
              <a:t>L’affectation chaînée vous dit qu’elle n’a rien fait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L’avertissement devenu erreur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df </a:t>
            </a:r>
            <a:r>
              <a:rPr>
                <a:solidFill>
                  <a:srgbClr val="666666"/>
                </a:solidFill>
                <a:latin typeface="Courier"/>
              </a:rPr>
              <a:t>=</a:t>
            </a:r>
            <a:r>
              <a:rPr>
                <a:latin typeface="Courier"/>
              </a:rPr>
              <a:t> pd.DataFrame({</a:t>
            </a:r>
            <a:r>
              <a:rPr>
                <a:solidFill>
                  <a:srgbClr val="4070A0"/>
                </a:solidFill>
                <a:latin typeface="Courier"/>
              </a:rPr>
              <a:t>"a"</a:t>
            </a:r>
            <a:r>
              <a:rPr>
                <a:latin typeface="Courier"/>
              </a:rPr>
              <a:t>: [</a:t>
            </a:r>
            <a:r>
              <a:rPr>
                <a:solidFill>
                  <a:srgbClr val="40A070"/>
                </a:solidFill>
                <a:latin typeface="Courier"/>
              </a:rPr>
              <a:t>1</a:t>
            </a:r>
            <a:r>
              <a:rPr>
                <a:latin typeface="Courier"/>
              </a:rPr>
              <a:t>, </a:t>
            </a:r>
            <a:r>
              <a:rPr>
                <a:solidFill>
                  <a:srgbClr val="40A070"/>
                </a:solidFill>
                <a:latin typeface="Courier"/>
              </a:rPr>
              <a:t>2</a:t>
            </a:r>
            <a:r>
              <a:rPr>
                <a:latin typeface="Courier"/>
              </a:rPr>
              <a:t>, </a:t>
            </a:r>
            <a:r>
              <a:rPr>
                <a:solidFill>
                  <a:srgbClr val="40A070"/>
                </a:solidFill>
                <a:latin typeface="Courier"/>
              </a:rPr>
              <a:t>3</a:t>
            </a:r>
            <a:r>
              <a:rPr>
                <a:latin typeface="Courier"/>
              </a:rPr>
              <a:t>], </a:t>
            </a:r>
            <a:r>
              <a:rPr>
                <a:solidFill>
                  <a:srgbClr val="4070A0"/>
                </a:solidFill>
                <a:latin typeface="Courier"/>
              </a:rPr>
              <a:t>"b"</a:t>
            </a:r>
            <a:r>
              <a:rPr>
                <a:latin typeface="Courier"/>
              </a:rPr>
              <a:t>: [</a:t>
            </a:r>
            <a:r>
              <a:rPr>
                <a:solidFill>
                  <a:srgbClr val="40A070"/>
                </a:solidFill>
                <a:latin typeface="Courier"/>
              </a:rPr>
              <a:t>10</a:t>
            </a:r>
            <a:r>
              <a:rPr>
                <a:latin typeface="Courier"/>
              </a:rPr>
              <a:t>, </a:t>
            </a:r>
            <a:r>
              <a:rPr>
                <a:solidFill>
                  <a:srgbClr val="40A070"/>
                </a:solidFill>
                <a:latin typeface="Courier"/>
              </a:rPr>
              <a:t>20</a:t>
            </a:r>
            <a:r>
              <a:rPr>
                <a:latin typeface="Courier"/>
              </a:rPr>
              <a:t>, </a:t>
            </a:r>
            <a:r>
              <a:rPr>
                <a:solidFill>
                  <a:srgbClr val="40A070"/>
                </a:solidFill>
                <a:latin typeface="Courier"/>
              </a:rPr>
              <a:t>30</a:t>
            </a:r>
            <a:r>
              <a:rPr>
                <a:latin typeface="Courier"/>
              </a:rPr>
              <a:t>]})</a:t>
            </a:r>
            <a:br/>
            <a:r>
              <a:rPr>
                <a:latin typeface="Courier"/>
              </a:rPr>
              <a:t>df[df[</a:t>
            </a:r>
            <a:r>
              <a:rPr>
                <a:solidFill>
                  <a:srgbClr val="4070A0"/>
                </a:solidFill>
                <a:latin typeface="Courier"/>
              </a:rPr>
              <a:t>"a"</a:t>
            </a:r>
            <a:r>
              <a:rPr>
                <a:latin typeface="Courier"/>
              </a:rPr>
              <a:t>] </a:t>
            </a:r>
            <a:r>
              <a:rPr>
                <a:solidFill>
                  <a:srgbClr val="666666"/>
                </a:solidFill>
                <a:latin typeface="Courier"/>
              </a:rPr>
              <a:t>&gt;</a:t>
            </a:r>
            <a:r>
              <a:rPr>
                <a:latin typeface="Courier"/>
              </a:rPr>
              <a:t> </a:t>
            </a:r>
            <a:r>
              <a:rPr>
                <a:solidFill>
                  <a:srgbClr val="40A070"/>
                </a:solidFill>
                <a:latin typeface="Courier"/>
              </a:rPr>
              <a:t>1</a:t>
            </a:r>
            <a:r>
              <a:rPr>
                <a:latin typeface="Courier"/>
              </a:rPr>
              <a:t>][</a:t>
            </a:r>
            <a:r>
              <a:rPr>
                <a:solidFill>
                  <a:srgbClr val="4070A0"/>
                </a:solidFill>
                <a:latin typeface="Courier"/>
              </a:rPr>
              <a:t>"b"</a:t>
            </a:r>
            <a:r>
              <a:rPr>
                <a:latin typeface="Courier"/>
              </a:rPr>
              <a:t>] </a:t>
            </a:r>
            <a:r>
              <a:rPr>
                <a:solidFill>
                  <a:srgbClr val="666666"/>
                </a:solidFill>
                <a:latin typeface="Courier"/>
              </a:rPr>
              <a:t>=</a:t>
            </a:r>
            <a:r>
              <a:rPr>
                <a:latin typeface="Courier"/>
              </a:rPr>
              <a:t> </a:t>
            </a:r>
            <a:r>
              <a:rPr>
                <a:solidFill>
                  <a:srgbClr val="40A070"/>
                </a:solidFill>
                <a:latin typeface="Courier"/>
              </a:rPr>
              <a:t>0</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L’avertissement devenu erreur — Exemple</a:t>
            </a:r>
          </a:p>
        </p:txBody>
      </p:sp>
      <p:sp>
        <p:nvSpPr>
          <p:cNvPr id="3" name="Content Placeholder 2"/>
          <p:cNvSpPr>
            <a:spLocks noGrp="1"/>
          </p:cNvSpPr>
          <p:nvPr>
            <p:ph idx="1"/>
          </p:nvPr>
        </p:nvSpPr>
        <p:spPr/>
        <p:txBody>
          <a:bodyPr/>
          <a:lstStyle/>
          <a:p>
            <a:pPr lvl="0" indent="0">
              <a:buNone/>
            </a:pPr>
            <a:r>
              <a:rPr>
                <a:latin typeface="Courier"/>
              </a:rPr>
              <a:t>ChainedAssignmentError: A value is being set on a copy of a
DataFrame or Series through chained assignment. Such chained
assignment never works ...</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L’avertissement devenu erreur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warnings</a:t>
            </a:r>
            <a:br/>
            <a:br/>
            <a:r>
              <a:rPr>
                <a:latin typeface="Courier"/>
              </a:rPr>
              <a:t>warnings.simplefilter(</a:t>
            </a:r>
            <a:r>
              <a:rPr>
                <a:solidFill>
                  <a:srgbClr val="4070A0"/>
                </a:solidFill>
                <a:latin typeface="Courier"/>
              </a:rPr>
              <a:t>"error"</a:t>
            </a:r>
            <a:r>
              <a:rPr>
                <a:latin typeface="Courier"/>
              </a:rPr>
              <a:t>, pd.errors.ChainedAssignmentError)</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L’avertissement devenu erreur</a:t>
            </a:r>
          </a:p>
        </p:txBody>
      </p:sp>
      <p:sp>
        <p:nvSpPr>
          <p:cNvPr id="3" name="Content Placeholder 2"/>
          <p:cNvSpPr>
            <a:spLocks noGrp="1"/>
          </p:cNvSpPr>
          <p:nvPr>
            <p:ph idx="1"/>
          </p:nvPr>
        </p:nvSpPr>
        <p:spPr/>
        <p:txBody>
          <a:bodyPr/>
          <a:lstStyle/>
          <a:p>
            <a:pPr lvl="0"/>
            <a:r>
              <a:rPr/>
              <a:t>La forme correcte, et ce qui change pour le code existant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L’avertissement devenu erreur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Un seul .loc, les deux axes, une seule operation.</a:t>
            </a:r>
            <a:br/>
            <a:r>
              <a:rPr>
                <a:latin typeface="Courier"/>
              </a:rPr>
              <a:t>muac.loc[muac[</a:t>
            </a:r>
            <a:r>
              <a:rPr>
                <a:solidFill>
                  <a:srgbClr val="4070A0"/>
                </a:solidFill>
                <a:latin typeface="Courier"/>
              </a:rPr>
              <a:t>"commune"</a:t>
            </a:r>
            <a:r>
              <a:rPr>
                <a:latin typeface="Courier"/>
              </a:rPr>
              <a:t>] </a:t>
            </a:r>
            <a:r>
              <a:rPr>
                <a:solidFill>
                  <a:srgbClr val="666666"/>
                </a:solidFill>
                <a:latin typeface="Courier"/>
              </a:rPr>
              <a:t>==</a:t>
            </a:r>
            <a:r>
              <a:rPr>
                <a:latin typeface="Courier"/>
              </a:rPr>
              <a:t> </a:t>
            </a:r>
            <a:r>
              <a:rPr>
                <a:solidFill>
                  <a:srgbClr val="4070A0"/>
                </a:solidFill>
                <a:latin typeface="Courier"/>
              </a:rPr>
              <a:t>"Gonaives"</a:t>
            </a:r>
            <a:r>
              <a:rPr>
                <a:latin typeface="Courier"/>
              </a:rPr>
              <a:t>, </a:t>
            </a:r>
            <a:r>
              <a:rPr>
                <a:solidFill>
                  <a:srgbClr val="4070A0"/>
                </a:solidFill>
                <a:latin typeface="Courier"/>
              </a:rPr>
              <a:t>"muac_mm"</a:t>
            </a:r>
            <a:r>
              <a:rPr>
                <a:latin typeface="Courier"/>
              </a:rPr>
              <a:t>] </a:t>
            </a:r>
            <a:r>
              <a:rPr>
                <a:solidFill>
                  <a:srgbClr val="666666"/>
                </a:solidFill>
                <a:latin typeface="Courier"/>
              </a:rPr>
              <a:t>=</a:t>
            </a:r>
            <a:r>
              <a:rPr>
                <a:latin typeface="Courier"/>
              </a:rPr>
              <a:t> pd.NA</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L’avertissement devenu erreur</a:t>
            </a:r>
          </a:p>
        </p:txBody>
      </p:sp>
      <p:sp>
        <p:nvSpPr>
          <p:cNvPr id="3" name="Content Placeholder 2"/>
          <p:cNvSpPr>
            <a:spLocks noGrp="1"/>
          </p:cNvSpPr>
          <p:nvPr>
            <p:ph idx="1"/>
          </p:nvPr>
        </p:nvSpPr>
        <p:spPr/>
        <p:txBody>
          <a:bodyPr/>
          <a:lstStyle/>
          <a:p>
            <a:pPr lvl="0"/>
            <a:r>
              <a:rPr>
                <a:latin typeface="Courier"/>
              </a:rPr>
              <a:t>.copy()</a:t>
            </a:r>
            <a:r>
              <a:rPr/>
              <a:t> et les cas où vous le voulez encore</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L’avertissement devenu erreur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Ce sous-ensemble va etre modifie et n'est la vue de rien.</a:t>
            </a:r>
            <a:br/>
            <a:r>
              <a:rPr>
                <a:latin typeface="Courier"/>
              </a:rPr>
              <a:t>gonaives </a:t>
            </a:r>
            <a:r>
              <a:rPr>
                <a:solidFill>
                  <a:srgbClr val="666666"/>
                </a:solidFill>
                <a:latin typeface="Courier"/>
              </a:rPr>
              <a:t>=</a:t>
            </a:r>
            <a:r>
              <a:rPr>
                <a:latin typeface="Courier"/>
              </a:rPr>
              <a:t> muac.loc[muac[</a:t>
            </a:r>
            <a:r>
              <a:rPr>
                <a:solidFill>
                  <a:srgbClr val="4070A0"/>
                </a:solidFill>
                <a:latin typeface="Courier"/>
              </a:rPr>
              <a:t>"commune"</a:t>
            </a:r>
            <a:r>
              <a:rPr>
                <a:latin typeface="Courier"/>
              </a:rPr>
              <a:t>] </a:t>
            </a:r>
            <a:r>
              <a:rPr>
                <a:solidFill>
                  <a:srgbClr val="666666"/>
                </a:solidFill>
                <a:latin typeface="Courier"/>
              </a:rPr>
              <a:t>==</a:t>
            </a:r>
            <a:r>
              <a:rPr>
                <a:latin typeface="Courier"/>
              </a:rPr>
              <a:t> </a:t>
            </a:r>
            <a:r>
              <a:rPr>
                <a:solidFill>
                  <a:srgbClr val="4070A0"/>
                </a:solidFill>
                <a:latin typeface="Courier"/>
              </a:rPr>
              <a:t>"Gonaives"</a:t>
            </a:r>
            <a:r>
              <a:rPr>
                <a:latin typeface="Courier"/>
              </a:rPr>
              <a:t>].copy()</a:t>
            </a:r>
            <a:br/>
            <a:r>
              <a:rPr>
                <a:latin typeface="Courier"/>
              </a:rPr>
              <a:t>gonaives[</a:t>
            </a:r>
            <a:r>
              <a:rPr>
                <a:solidFill>
                  <a:srgbClr val="4070A0"/>
                </a:solidFill>
                <a:latin typeface="Courier"/>
              </a:rPr>
              <a:t>"flag"</a:t>
            </a:r>
            <a:r>
              <a:rPr>
                <a:latin typeface="Courier"/>
              </a:rPr>
              <a:t>] </a:t>
            </a:r>
            <a:r>
              <a:rPr>
                <a:solidFill>
                  <a:srgbClr val="666666"/>
                </a:solidFill>
                <a:latin typeface="Courier"/>
              </a:rPr>
              <a:t>=</a:t>
            </a:r>
            <a:r>
              <a:rPr>
                <a:latin typeface="Courier"/>
              </a:rPr>
              <a:t> gonaives[</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Ajouter et modifier des colonnes — En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a:t>
            </a:r>
            <a:br/>
            <a:r>
              <a:rPr>
                <a:latin typeface="Courier"/>
              </a:rPr>
              <a:t>    muac</a:t>
            </a:r>
            <a:br/>
            <a:r>
              <a:rPr>
                <a:latin typeface="Courier"/>
              </a:rPr>
              <a:t>    .loc[muac[</a:t>
            </a:r>
            <a:r>
              <a:rPr>
                <a:solidFill>
                  <a:srgbClr val="4070A0"/>
                </a:solidFill>
                <a:latin typeface="Courier"/>
              </a:rPr>
              <a:t>"muac_mm"</a:t>
            </a:r>
            <a:r>
              <a:rPr>
                <a:latin typeface="Courier"/>
              </a:rPr>
              <a:t>].notna()]</a:t>
            </a:r>
            <a:br/>
            <a:r>
              <a:rPr>
                <a:latin typeface="Courier"/>
              </a:rPr>
              <a:t>    .assign(</a:t>
            </a:r>
            <a:br/>
            <a:r>
              <a:rPr>
                <a:latin typeface="Courier"/>
              </a:rPr>
              <a:t>        gam</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r>
              <a:rPr>
                <a:latin typeface="Courier"/>
              </a:rPr>
              <a:t>        sam</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r>
              <a:rPr>
                <a:latin typeface="Courier"/>
              </a:rPr>
              <a:t>,</a:t>
            </a:r>
            <a:br/>
            <a:r>
              <a:rPr>
                <a:latin typeface="Courier"/>
              </a:rPr>
              <a:t>    )</a:t>
            </a:r>
            <a:br/>
            <a:r>
              <a:rPr>
                <a:latin typeface="Courier"/>
              </a:rPr>
              <a:t>)</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Ajouter et modifier des colonnes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muac[</a:t>
            </a:r>
            <a:r>
              <a:rPr>
                <a:solidFill>
                  <a:srgbClr val="4070A0"/>
                </a:solidFill>
                <a:latin typeface="Courier"/>
              </a:rPr>
              <a:t>"band"</a:t>
            </a:r>
            <a:r>
              <a:rPr>
                <a:latin typeface="Courier"/>
              </a:rPr>
              <a:t>] </a:t>
            </a:r>
            <a:r>
              <a:rPr>
                <a:solidFill>
                  <a:srgbClr val="666666"/>
                </a:solidFill>
                <a:latin typeface="Courier"/>
              </a:rPr>
              <a:t>=</a:t>
            </a:r>
            <a:r>
              <a:rPr>
                <a:latin typeface="Courier"/>
              </a:rPr>
              <a:t> np.select(</a:t>
            </a:r>
            <a:b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r>
              <a:rPr>
                <a:latin typeface="Courier"/>
              </a:rPr>
              <a:t>    [</a:t>
            </a:r>
            <a:r>
              <a:rPr>
                <a:solidFill>
                  <a:srgbClr val="4070A0"/>
                </a:solidFill>
                <a:latin typeface="Courier"/>
              </a:rPr>
              <a:t>"severe"</a:t>
            </a:r>
            <a:r>
              <a:rPr>
                <a:latin typeface="Courier"/>
              </a:rPr>
              <a:t>, </a:t>
            </a:r>
            <a:r>
              <a:rPr>
                <a:solidFill>
                  <a:srgbClr val="4070A0"/>
                </a:solidFill>
                <a:latin typeface="Courier"/>
              </a:rPr>
              <a:t>"moderate"</a:t>
            </a:r>
            <a:r>
              <a:rPr>
                <a:latin typeface="Courier"/>
              </a:rPr>
              <a:t>],</a:t>
            </a:r>
            <a:br/>
            <a:r>
              <a:rPr>
                <a:latin typeface="Courier"/>
              </a:rPr>
              <a:t>    default</a:t>
            </a:r>
            <a:r>
              <a:rPr>
                <a:solidFill>
                  <a:srgbClr val="666666"/>
                </a:solidFill>
                <a:latin typeface="Courier"/>
              </a:rPr>
              <a:t>=</a:t>
            </a:r>
            <a:r>
              <a:rPr>
                <a:solidFill>
                  <a:srgbClr val="4070A0"/>
                </a:solidFill>
                <a:latin typeface="Courier"/>
              </a:rPr>
              <a:t>"normal"</a:t>
            </a:r>
            <a:r>
              <a:rPr>
                <a:latin typeface="Courier"/>
              </a:rPr>
              <a:t>,</a:t>
            </a:r>
            <a:br/>
            <a:r>
              <a:rPr>
                <a:latin typeface="Courier"/>
              </a:rPr>
              <a:t>)</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Ajouter et modifier des colonnes — En Python</a:t>
            </a:r>
          </a:p>
        </p:txBody>
      </p:sp>
      <p:sp>
        <p:nvSpPr>
          <p:cNvPr id="3" name="Content Placeholder 2"/>
          <p:cNvSpPr>
            <a:spLocks noGrp="1"/>
          </p:cNvSpPr>
          <p:nvPr>
            <p:ph idx="1"/>
          </p:nvPr>
        </p:nvSpPr>
        <p:spPr/>
        <p:txBody>
          <a:bodyPr/>
          <a:lstStyle/>
          <a:p>
            <a:pPr lvl="0" indent="0">
              <a:buNone/>
            </a:pPr>
            <a:r>
              <a:rPr>
                <a:latin typeface="Courier"/>
              </a:rPr>
              <a:t>muac.loc[muac[</a:t>
            </a:r>
            <a:r>
              <a:rPr>
                <a:solidFill>
                  <a:srgbClr val="4070A0"/>
                </a:solidFill>
                <a:latin typeface="Courier"/>
              </a:rPr>
              <a:t>"muac_mm"</a:t>
            </a:r>
            <a:r>
              <a:rPr>
                <a:latin typeface="Courier"/>
              </a:rPr>
              <a:t>].isna(), </a:t>
            </a:r>
            <a:r>
              <a:rPr>
                <a:solidFill>
                  <a:srgbClr val="4070A0"/>
                </a:solidFill>
                <a:latin typeface="Courier"/>
              </a:rPr>
              <a:t>"band"</a:t>
            </a:r>
            <a:r>
              <a:rPr>
                <a:latin typeface="Courier"/>
              </a:rPr>
              <a:t>] </a:t>
            </a:r>
            <a:r>
              <a:rPr>
                <a:solidFill>
                  <a:srgbClr val="666666"/>
                </a:solidFill>
                <a:latin typeface="Courier"/>
              </a:rPr>
              <a:t>=</a:t>
            </a:r>
            <a:r>
              <a:rPr>
                <a:latin typeface="Courier"/>
              </a:rPr>
              <a:t> pd.NA</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Trier n’est pas classer — En Python</a:t>
            </a:r>
          </a:p>
        </p:txBody>
      </p:sp>
      <p:sp>
        <p:nvSpPr>
          <p:cNvPr id="3" name="Content Placeholder 2"/>
          <p:cNvSpPr>
            <a:spLocks noGrp="1"/>
          </p:cNvSpPr>
          <p:nvPr>
            <p:ph idx="1"/>
          </p:nvPr>
        </p:nvSpPr>
        <p:spPr/>
        <p:txBody>
          <a:bodyPr/>
          <a:lstStyle/>
          <a:p>
            <a:pPr lvl="0" indent="0">
              <a:buNone/>
            </a:pPr>
            <a:r>
              <a:rPr>
                <a:latin typeface="Courier"/>
              </a:rPr>
              <a:t>muac.sort_values([</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ascending</a:t>
            </a:r>
            <a:r>
              <a:rPr>
                <a:solidFill>
                  <a:srgbClr val="666666"/>
                </a:solidFill>
                <a:latin typeface="Courier"/>
              </a:rPr>
              <a:t>=</a:t>
            </a:r>
            <a:r>
              <a:rPr>
                <a:latin typeface="Courier"/>
              </a:rPr>
              <a:t>[</a:t>
            </a:r>
            <a:r>
              <a:rPr>
                <a:solidFill>
                  <a:srgbClr val="19177C"/>
                </a:solidFill>
                <a:latin typeface="Courier"/>
              </a:rPr>
              <a:t>True</a:t>
            </a:r>
            <a:r>
              <a:rPr>
                <a:latin typeface="Courier"/>
              </a:rPr>
              <a:t>, </a:t>
            </a:r>
            <a:r>
              <a:rPr>
                <a:solidFill>
                  <a:srgbClr val="19177C"/>
                </a:solidFill>
                <a:latin typeface="Courier"/>
              </a:rPr>
              <a:t>False</a:t>
            </a:r>
            <a:r>
              <a:rPr>
                <a:latin typeface="Courier"/>
              </a:rPr>
              <a:t>])</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Trier n’est pas classer — En Python</a:t>
            </a:r>
          </a:p>
        </p:txBody>
      </p:sp>
      <p:sp>
        <p:nvSpPr>
          <p:cNvPr id="3" name="Content Placeholder 2"/>
          <p:cNvSpPr>
            <a:spLocks noGrp="1"/>
          </p:cNvSpPr>
          <p:nvPr>
            <p:ph idx="1"/>
          </p:nvPr>
        </p:nvSpPr>
        <p:spPr/>
        <p:txBody>
          <a:bodyPr/>
          <a:lstStyle/>
          <a:p>
            <a:pPr lvl="0" indent="0">
              <a:buNone/>
            </a:pPr>
            <a:r>
              <a:rPr>
                <a:latin typeface="Courier"/>
              </a:rPr>
              <a:t>muac.groupby(</a:t>
            </a:r>
            <a:r>
              <a:rPr>
                <a:solidFill>
                  <a:srgbClr val="4070A0"/>
                </a:solidFill>
                <a:latin typeface="Courier"/>
              </a:rPr>
              <a:t>"commune"</a:t>
            </a:r>
            <a:r>
              <a:rPr>
                <a:latin typeface="Courier"/>
              </a:rPr>
              <a:t>)[</a:t>
            </a:r>
            <a:r>
              <a:rPr>
                <a:solidFill>
                  <a:srgbClr val="4070A0"/>
                </a:solidFill>
                <a:latin typeface="Courier"/>
              </a:rPr>
              <a:t>"muac_mm"</a:t>
            </a:r>
            <a:r>
              <a:rPr>
                <a:latin typeface="Courier"/>
              </a:rPr>
              <a:t>].mean().nsmallest(</a:t>
            </a:r>
            <a:r>
              <a:rPr>
                <a:solidFill>
                  <a:srgbClr val="40A070"/>
                </a:solidFill>
                <a:latin typeface="Courier"/>
              </a:rPr>
              <a:t>5</a:t>
            </a:r>
            <a:r>
              <a:rPr>
                <a:latin typeface="Courier"/>
              </a:rPr>
              <a:t>)</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Vous savez sélectionner un sous-ensemble et le modifier sans vous demander si la modification a eu lieu.</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https://data-analysis.cassion.dev/fr/cours/python-for-programme-data/python-05-selection-and-filtering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Sélectionner et filtrer, et l’avertissement devenu erreur</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loc, iloc et masques booléens utilisés délibérément — plus ce que signalait le SettingWithCopyWarning, pourquoi pandas 3 l’a remplacé par ChainedAssignmentError, et ce que cela change pour le code que vous avez déjà.</vt:lpwstr>
  </property>
</Properties>
</file>