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groupby, named aggregation, and the two defaults that silently change a denominator — dropped missing groups and unobserved categories. Producing both halves of an indicator in one operation so they cannot drift.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Almost every figure this sector reports is a numerator over a denominator, and almost every argument about a figure is an argument about the denominator. The practical consequence for your code: compute both in the same operation. Two separate calculations drift. One gets a filter the other does not, someone edits one line, and the ratio becomes a number nobody can reconstruct.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columns and every one of them is load-bearing. </a:t>
            </a:r>
            <a:r>
              <a:rPr>
                <a:latin typeface="Courier"/>
              </a:rPr>
              <a:t>screened</a:t>
            </a:r>
            <a:r>
              <a:rPr/>
              <a:t> is how many children came; </a:t>
            </a:r>
            <a:r>
              <a:rPr>
                <a:latin typeface="Courier"/>
              </a:rPr>
              <a:t>measured</a:t>
            </a:r>
            <a:r>
              <a:rPr/>
              <a:t> is how many produced a usable MUAC and is the denominator; </a:t>
            </a:r>
            <a:r>
              <a:rPr>
                <a:latin typeface="Courier"/>
              </a:rPr>
              <a:t>gam_cases</a:t>
            </a:r>
            <a:r>
              <a:rPr/>
              <a:t> is the numerator. Publishing the rate without the denominator beside it is how the argument starts. Note that </a:t>
            </a:r>
            <a:r>
              <a:rPr>
                <a:latin typeface="Courier"/>
              </a:rPr>
              <a:t>screened</a:t>
            </a:r>
            <a:r>
              <a:rPr/>
              <a:t> and </a:t>
            </a:r>
            <a:r>
              <a:rPr>
                <a:latin typeface="Courier"/>
              </a:rPr>
              <a:t>measured</a:t>
            </a:r>
            <a:r>
              <a:rPr/>
              <a:t> differ — 4,218 children were screened and 4,146 have a MUAC. Dividing by the wrong one shifts the district rate by enough to matter and by too little to notice.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form used above is the one to standardise on: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names the output column at the point the aggregation is defined, so there is no second step renaming </a:t>
            </a:r>
            <a:r>
              <a:rPr>
                <a:latin typeface="Courier"/>
              </a:rPr>
              <a:t>muac_mm_mean</a:t>
            </a:r>
            <a:r>
              <a:rPr/>
              <a:t> to something a reader understands, and no multi-level column index to flatten. The older forms still work and are worth recognising in someone else’s code: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second produces columns like </a:t>
            </a:r>
            <a:r>
              <a:rPr>
                <a:latin typeface="Courier"/>
              </a:rPr>
              <a:t>("muac_mm", "mean")</a:t>
            </a:r>
            <a:r>
              <a:rPr/>
              <a:t>, which then need flattening. Named aggregation avoids the problem rather than solving it. Functions can be your own: </a:t>
            </a:r>
            <a:r>
              <a:rPr>
                <a:latin typeface="Courier"/>
              </a:rPr>
              <a:t>count</a:t>
            </a:r>
            <a:r>
              <a:rPr/>
              <a:t> excludes missing; </a:t>
            </a:r>
            <a:r>
              <a:rPr>
                <a:latin typeface="Courier"/>
              </a:rPr>
              <a:t>size</a:t>
            </a:r>
            <a:r>
              <a:rPr/>
              <a:t> includes them. That single distinction is the difference between the two denominators above, and it is worth saying out loud every time you use one.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Both bars in each pair come from the same </a:t>
            </a:r>
            <a:r>
              <a:rPr>
                <a:latin typeface="Courier"/>
              </a:rPr>
              <a:t>groupby</a:t>
            </a:r>
            <a:r>
              <a:rPr/>
              <a:t>. The only difference is which rows the numerator counts — and it moves the answer by twenty to thirty points in every district. That is what “the denominator is the point” means in practice.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By default </a:t>
            </a:r>
            <a:r>
              <a:rPr>
                <a:latin typeface="Courier"/>
              </a:rPr>
              <a:t>groupby</a:t>
            </a:r>
            <a:r>
              <a:rPr/>
              <a:t> discards rows whose group key is missing. They vanish from the table and from the total, so the parts no longer sum to the whole and nothing says why. In this sector the missing key is usually the interesting one: a facility with no district recorded, a household with no site code, a child with no commune. Use </a:t>
            </a:r>
            <a:r>
              <a:rPr>
                <a:latin typeface="Courier"/>
              </a:rPr>
              <a:t>dropna=False</a:t>
            </a:r>
            <a:r>
              <a:rPr/>
              <a:t> and decide deliberately, or assert the key is complete: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the group key is categorical, the default is now to return only observed categories: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Both are right for different questions. Reporting on facilities that submitted data wants </a:t>
            </a:r>
            <a:r>
              <a:rPr>
                <a:latin typeface="Courier"/>
              </a:rPr>
              <a:t>observed=True</a:t>
            </a:r>
            <a:r>
              <a:rPr/>
              <a:t>; reporting coverage against a list of facilities that </a:t>
            </a:r>
            <a:r>
              <a:rPr i="1"/>
              <a:t>should</a:t>
            </a:r>
            <a:r>
              <a:rPr/>
              <a:t> have submitted wants </a:t>
            </a:r>
            <a:r>
              <a:rPr>
                <a:latin typeface="Courier"/>
              </a:rPr>
              <a:t>observed=False</a:t>
            </a:r>
            <a:r>
              <a:rPr/>
              <a:t>, because a facility with zero rows is the finding. Pass it explicitly. The default changed between pandas versions, and a script that relies on it produces a different table on a colleague’s machine.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result has a MultiIndex. Two ways to work with it: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reset_index()</a:t>
            </a:r>
            <a:r>
              <a:rPr/>
              <a:t> before writing to CSV, always — otherwise the index columns either disappear or arrive unnamed. To turn the long result into the wide table a report wants: </a:t>
            </a:r>
            <a:r>
              <a:rPr>
                <a:latin typeface="Courier"/>
              </a:rPr>
              <a:t>fill_value=0</a:t>
            </a:r>
            <a:r>
              <a:rPr/>
              <a:t> is safe here because a commune-month with no cases genuinely had zero. It would be wrong for a rate, where the absence means “not computed”, not “zero percent” — a distinction worth checking every time you reach for it.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agg</a:t>
            </a:r>
            <a:r>
              <a:rPr/>
              <a:t> collapses; </a:t>
            </a:r>
            <a:r>
              <a:rPr>
                <a:latin typeface="Courier"/>
              </a:rPr>
              <a:t>transform</a:t>
            </a:r>
            <a:r>
              <a:rPr/>
              <a:t> returns a value per original row. This is how you compare a row against its own group without a join: Useful for flagging a site whose measurements sit systematically away from the rest — which is exactly the check the </a:t>
            </a:r>
            <a:r>
              <a:rPr i="1"/>
              <a:t>SMART survey analysis</a:t>
            </a:r>
            <a:r>
              <a:rPr/>
              <a:t> project uses to find a team measuring 0.5 kg light.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apply</a:t>
            </a:r>
            <a:r>
              <a:rPr/>
              <a:t> runs a Python function per group and is the slowest thing in pandas by a wide margin. It is also the most flexible, so it is what people reach for first. Prefer a named aggregation. Reach for </a:t>
            </a:r>
            <a:r>
              <a:rPr>
                <a:latin typeface="Courier"/>
              </a:rPr>
              <a:t>apply</a:t>
            </a:r>
            <a:r>
              <a:rPr/>
              <a:t> when the operation genuinely needs the whole group frame — a per-group regression, a per-group ranking with ties broken on a second column — and pass </a:t>
            </a:r>
            <a:r>
              <a:rPr>
                <a:latin typeface="Courier"/>
              </a:rPr>
              <a:t>include_groups=False</a:t>
            </a:r>
            <a:r>
              <a:rPr/>
              <a:t>, which is now required to avoid the grouping columns being handed to your function.</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pivot_table</a:t>
            </a:r>
            <a:r>
              <a:rPr/>
              <a:t> is </a:t>
            </a:r>
            <a:r>
              <a:rPr>
                <a:latin typeface="Courier"/>
              </a:rPr>
              <a:t>groupby</a:t>
            </a:r>
            <a:r>
              <a:rPr/>
              <a:t> plus </a:t>
            </a:r>
            <a:r>
              <a:rPr>
                <a:latin typeface="Courier"/>
              </a:rPr>
              <a:t>unstack</a:t>
            </a:r>
            <a:r>
              <a:rPr/>
              <a:t> with a friendlier signature: </a:t>
            </a:r>
            <a:r>
              <a:rPr>
                <a:latin typeface="Courier"/>
              </a:rPr>
              <a:t>crosstab</a:t>
            </a:r>
            <a:r>
              <a:rPr/>
              <a:t> with </a:t>
            </a:r>
            <a:r>
              <a:rPr>
                <a:latin typeface="Courier"/>
              </a:rPr>
              <a:t>normalize="index"</a:t>
            </a:r>
            <a:r>
              <a:rPr/>
              <a:t> gives row proportions, which is usually what a referral table should show. Keep the counts beside them: a 50% referral rate on four children is a different fact from 50% on four hundred, and only the count distinguishes them.</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index=False</a:t>
            </a:r>
            <a:r>
              <a:rPr/>
              <a:t> after </a:t>
            </a:r>
            <a:r>
              <a:rPr>
                <a:latin typeface="Courier"/>
              </a:rPr>
              <a:t>reset_index()</a:t>
            </a:r>
            <a:r>
              <a:rPr/>
              <a:t> — otherwise you get an unnamed integer column that someone will later open in Excel and sort by. For a table someone will read rather than compute on, write the definition with it: A number and its definition travel together, or the monthly argument about the denominator starts again.</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table aggregates correctly and both halves of every rate come from one operation. The next unit gets the last piece right — dates, ages and reporting periods, where an age in months decides which growth standard applies — and then wraps the whole thing in a script that runs on someone else’s machine.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ython-for-programme-data/python-06-grouping-and-aggregat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Grouping to a numerator and a denominator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groupby, named aggregation, and the two defaults that silently change a denominator — dropped missing groups and unobserved categories. Producing both halves of an indicator in one operation so they cannot drift.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An indicator is two numbers</a:t>
            </a:r>
          </a:p>
          <a:p>
            <a:pPr lvl="0"/>
            <a:r>
              <a:rPr/>
              <a:t>Named aggregation</a:t>
            </a:r>
          </a:p>
          <a:p>
            <a:pPr lvl="0"/>
            <a:r>
              <a:rPr/>
              <a:t>Two defaults that change a denominator</a:t>
            </a:r>
          </a:p>
          <a:p>
            <a:pPr lvl="0"/>
            <a:r>
              <a:rPr/>
              <a:t>Grouping by more than one key</a:t>
            </a:r>
          </a:p>
          <a:p>
            <a:pPr lvl="0"/>
            <a:r>
              <a:rPr/>
              <a:t>transform: a group statistic on every row</a:t>
            </a:r>
          </a:p>
          <a:p>
            <a:pPr lvl="0"/>
            <a:r>
              <a:rPr/>
              <a:t>apply, and why to avoid it</a:t>
            </a:r>
          </a:p>
          <a:p>
            <a:pPr lvl="0"/>
            <a:r>
              <a:rPr/>
              <a:t>Pivot tables read better for a report</a:t>
            </a:r>
          </a:p>
          <a:p>
            <a:pPr lvl="0"/>
            <a:r>
              <a:rPr/>
              <a:t>Writing the result out</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indicator is two numbers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muac </a:t>
            </a:r>
            <a:r>
              <a:rPr>
                <a:solidFill>
                  <a:srgbClr val="666666"/>
                </a:solidFill>
                <a:latin typeface="Courier"/>
              </a:rPr>
              <a:t>=</a:t>
            </a:r>
            <a:r>
              <a:rPr>
                <a:latin typeface="Courier"/>
              </a:rPr>
              <a:t> read_register(RAW </a:t>
            </a:r>
            <a:r>
              <a:rPr>
                <a:solidFill>
                  <a:srgbClr val="666666"/>
                </a:solidFill>
                <a:latin typeface="Courier"/>
              </a:rPr>
              <a:t>/</a:t>
            </a:r>
            <a:r>
              <a:rPr>
                <a:latin typeface="Courier"/>
              </a:rPr>
              <a:t> </a:t>
            </a:r>
            <a:r>
              <a:rPr>
                <a:solidFill>
                  <a:srgbClr val="4070A0"/>
                </a:solidFill>
                <a:latin typeface="Courier"/>
              </a:rPr>
              <a:t>"muac-screening-artibonite-2024.v1.csv"</a:t>
            </a:r>
            <a:r>
              <a:rPr>
                <a:latin typeface="Courier"/>
              </a:rPr>
              <a:t>)</a:t>
            </a:r>
            <a:br/>
            <a:br/>
            <a:r>
              <a:rPr>
                <a:latin typeface="Courier"/>
              </a:rPr>
              <a:t>measured </a:t>
            </a:r>
            <a:r>
              <a:rPr>
                <a:solidFill>
                  <a:srgbClr val="666666"/>
                </a:solidFill>
                <a:latin typeface="Courier"/>
              </a:rPr>
              <a:t>=</a:t>
            </a:r>
            <a:r>
              <a:rPr>
                <a:latin typeface="Courier"/>
              </a:rPr>
              <a:t> muac[</a:t>
            </a:r>
            <a:r>
              <a:rPr>
                <a:solidFill>
                  <a:srgbClr val="4070A0"/>
                </a:solidFill>
                <a:latin typeface="Courier"/>
              </a:rPr>
              <a:t>"muac_mm"</a:t>
            </a:r>
            <a:r>
              <a:rPr>
                <a:latin typeface="Courier"/>
              </a:rPr>
              <a:t>].notna()</a:t>
            </a:r>
            <a:br/>
            <a:r>
              <a:rPr>
                <a:latin typeface="Courier"/>
              </a:rPr>
              <a:t>gam </a:t>
            </a:r>
            <a:r>
              <a:rPr>
                <a:solidFill>
                  <a:srgbClr val="666666"/>
                </a:solidFill>
                <a:latin typeface="Courier"/>
              </a:rPr>
              <a:t>=</a:t>
            </a:r>
            <a:r>
              <a:rPr>
                <a:latin typeface="Courier"/>
              </a:rPr>
              <a:t> measured </a:t>
            </a:r>
            <a:r>
              <a:rPr>
                <a:solidFill>
                  <a:srgbClr val="666666"/>
                </a:solidFill>
                <a:latin typeface="Courier"/>
              </a:rPr>
              <a:t>&amp;</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br/>
            <a:r>
              <a:rPr>
                <a:latin typeface="Courier"/>
              </a:rPr>
              <a:t>by_commune </a:t>
            </a:r>
            <a:r>
              <a:rPr>
                <a:solidFill>
                  <a:srgbClr val="666666"/>
                </a:solidFill>
                <a:latin typeface="Courier"/>
              </a:rPr>
              <a:t>=</a:t>
            </a:r>
            <a:r>
              <a:rPr>
                <a:latin typeface="Courier"/>
              </a:rPr>
              <a:t> (</a:t>
            </a:r>
            <a:br/>
            <a:r>
              <a:rPr>
                <a:latin typeface="Courier"/>
              </a:rPr>
              <a:t>    muac.assign(measured</a:t>
            </a:r>
            <a:r>
              <a:rPr>
                <a:solidFill>
                  <a:srgbClr val="666666"/>
                </a:solidFill>
                <a:latin typeface="Courier"/>
              </a:rPr>
              <a:t>=</a:t>
            </a:r>
            <a:r>
              <a:rPr>
                <a:latin typeface="Courier"/>
              </a:rPr>
              <a:t>measured, gam</a:t>
            </a:r>
            <a:r>
              <a:rPr>
                <a:solidFill>
                  <a:srgbClr val="666666"/>
                </a:solidFill>
                <a:latin typeface="Courier"/>
              </a:rPr>
              <a:t>=</a:t>
            </a:r>
            <a:r>
              <a:rPr>
                <a:latin typeface="Courier"/>
              </a:rPr>
              <a:t>gam)</a:t>
            </a:r>
            <a:br/>
            <a:r>
              <a:rPr>
                <a:latin typeface="Courier"/>
              </a:rPr>
              <a:t>    .groupby(</a:t>
            </a:r>
            <a:r>
              <a:rPr>
                <a:solidFill>
                  <a:srgbClr val="4070A0"/>
                </a:solidFill>
                <a:latin typeface="Courier"/>
              </a:rPr>
              <a:t>"commune"</a:t>
            </a:r>
            <a:r>
              <a:rPr>
                <a:latin typeface="Courier"/>
              </a:rPr>
              <a:t>)</a:t>
            </a:r>
            <a:br/>
            <a:r>
              <a:rPr>
                <a:latin typeface="Courier"/>
              </a:rPr>
              <a:t>    .agg(</a:t>
            </a:r>
            <a:br/>
            <a:r>
              <a:rPr>
                <a:latin typeface="Courier"/>
              </a:rPr>
              <a:t>        screened</a:t>
            </a:r>
            <a:r>
              <a:rPr>
                <a:solidFill>
                  <a:srgbClr val="666666"/>
                </a:solidFill>
                <a:latin typeface="Courier"/>
              </a:rPr>
              <a:t>=</a:t>
            </a:r>
            <a:r>
              <a:rPr>
                <a:latin typeface="Courier"/>
              </a:rPr>
              <a:t>(</a:t>
            </a:r>
            <a:r>
              <a:rPr>
                <a:solidFill>
                  <a:srgbClr val="4070A0"/>
                </a:solidFill>
                <a:latin typeface="Courier"/>
              </a:rPr>
              <a:t>"child_id"</a:t>
            </a:r>
            <a:r>
              <a:rPr>
                <a:latin typeface="Courier"/>
              </a:rPr>
              <a:t>, </a:t>
            </a:r>
            <a:r>
              <a:rPr>
                <a:solidFill>
                  <a:srgbClr val="4070A0"/>
                </a:solidFill>
                <a:latin typeface="Courier"/>
              </a:rPr>
              <a:t>"size"</a:t>
            </a:r>
            <a:r>
              <a:rPr>
                <a:latin typeface="Courier"/>
              </a:rPr>
              <a:t>),</a:t>
            </a:r>
            <a:br/>
            <a:r>
              <a:rPr>
                <a:latin typeface="Courier"/>
              </a:rPr>
              <a:t>        measured</a:t>
            </a:r>
            <a:r>
              <a:rPr>
                <a:solidFill>
                  <a:srgbClr val="666666"/>
                </a:solidFill>
                <a:latin typeface="Courier"/>
              </a:rPr>
              <a:t>=</a:t>
            </a:r>
            <a:r>
              <a:rPr>
                <a:latin typeface="Courier"/>
              </a:rPr>
              <a:t>(</a:t>
            </a:r>
            <a:r>
              <a:rPr>
                <a:solidFill>
                  <a:srgbClr val="4070A0"/>
                </a:solidFill>
                <a:latin typeface="Courier"/>
              </a:rPr>
              <a:t>"measured"</a:t>
            </a:r>
            <a:r>
              <a:rPr>
                <a:latin typeface="Courier"/>
              </a:rPr>
              <a:t>, </a:t>
            </a:r>
            <a:r>
              <a:rPr>
                <a:solidFill>
                  <a:srgbClr val="4070A0"/>
                </a:solidFill>
                <a:latin typeface="Courier"/>
              </a:rPr>
              <a:t>"sum"</a:t>
            </a:r>
            <a:r>
              <a:rPr>
                <a:latin typeface="Courier"/>
              </a:rPr>
              <a:t>),</a:t>
            </a:r>
            <a:br/>
            <a:r>
              <a:rPr>
                <a:latin typeface="Courier"/>
              </a:rPr>
              <a:t>        gam_cases</a:t>
            </a:r>
            <a:r>
              <a:rPr>
                <a:solidFill>
                  <a:srgbClr val="666666"/>
                </a:solidFill>
                <a:latin typeface="Courier"/>
              </a:rPr>
              <a:t>=</a:t>
            </a:r>
            <a:r>
              <a:rPr>
                <a:latin typeface="Courier"/>
              </a:rPr>
              <a:t>(</a:t>
            </a:r>
            <a:r>
              <a:rPr>
                <a:solidFill>
                  <a:srgbClr val="4070A0"/>
                </a:solidFill>
                <a:latin typeface="Courier"/>
              </a:rPr>
              <a:t>"gam"</a:t>
            </a:r>
            <a:r>
              <a:rPr>
                <a:latin typeface="Courier"/>
              </a:rPr>
              <a:t>, </a:t>
            </a:r>
            <a:r>
              <a:rPr>
                <a:solidFill>
                  <a:srgbClr val="4070A0"/>
                </a:solidFill>
                <a:latin typeface="Courier"/>
              </a:rPr>
              <a:t>"sum"</a:t>
            </a:r>
            <a:r>
              <a:rPr>
                <a:latin typeface="Courier"/>
              </a:rPr>
              <a:t>),</a:t>
            </a:r>
            <a:br/>
            <a:r>
              <a:rPr>
                <a:latin typeface="Courier"/>
              </a:rPr>
              <a:t>    )</a:t>
            </a:r>
            <a:b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indicator is two numbers — In Python (cont.)</a:t>
            </a:r>
          </a:p>
        </p:txBody>
      </p:sp>
      <p:sp>
        <p:nvSpPr>
          <p:cNvPr id="3" name="Content Placeholder 2"/>
          <p:cNvSpPr>
            <a:spLocks noGrp="1"/>
          </p:cNvSpPr>
          <p:nvPr>
            <p:ph idx="1"/>
          </p:nvPr>
        </p:nvSpPr>
        <p:spPr/>
        <p:txBody>
          <a:bodyPr/>
          <a:lstStyle/>
          <a:p>
            <a:pPr lvl="0" indent="0">
              <a:buNone/>
            </a:pPr>
            <a:r>
              <a:rPr>
                <a:latin typeface="Courier"/>
              </a:rPr>
              <a:t>by_commune[</a:t>
            </a:r>
            <a:r>
              <a:rPr>
                <a:solidFill>
                  <a:srgbClr val="4070A0"/>
                </a:solidFill>
                <a:latin typeface="Courier"/>
              </a:rPr>
              <a:t>"gam_rate"</a:t>
            </a:r>
            <a:r>
              <a:rPr>
                <a:latin typeface="Courier"/>
              </a:rPr>
              <a:t>] </a:t>
            </a:r>
            <a:r>
              <a:rPr>
                <a:solidFill>
                  <a:srgbClr val="666666"/>
                </a:solidFill>
                <a:latin typeface="Courier"/>
              </a:rPr>
              <a:t>=</a:t>
            </a:r>
            <a:r>
              <a:rPr>
                <a:latin typeface="Courier"/>
              </a:rPr>
              <a:t> (by_commune[</a:t>
            </a:r>
            <a:r>
              <a:rPr>
                <a:solidFill>
                  <a:srgbClr val="4070A0"/>
                </a:solidFill>
                <a:latin typeface="Courier"/>
              </a:rPr>
              <a:t>"gam_cases"</a:t>
            </a:r>
            <a:r>
              <a:rPr>
                <a:latin typeface="Courier"/>
              </a:rPr>
              <a:t>] </a:t>
            </a:r>
            <a:r>
              <a:rPr>
                <a:solidFill>
                  <a:srgbClr val="666666"/>
                </a:solidFill>
                <a:latin typeface="Courier"/>
              </a:rPr>
              <a:t>/</a:t>
            </a:r>
            <a:r>
              <a:rPr>
                <a:latin typeface="Courier"/>
              </a:rPr>
              <a:t> by_commune[</a:t>
            </a:r>
            <a:r>
              <a:rPr>
                <a:solidFill>
                  <a:srgbClr val="4070A0"/>
                </a:solidFill>
                <a:latin typeface="Courier"/>
              </a:rPr>
              <a:t>"measured"</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indicator is two numbers — Example</a:t>
            </a:r>
          </a:p>
        </p:txBody>
      </p:sp>
      <p:sp>
        <p:nvSpPr>
          <p:cNvPr id="3" name="Content Placeholder 2"/>
          <p:cNvSpPr>
            <a:spLocks noGrp="1"/>
          </p:cNvSpPr>
          <p:nvPr>
            <p:ph idx="1"/>
          </p:nvPr>
        </p:nvSpPr>
        <p:spPr/>
        <p:txBody>
          <a:bodyPr/>
          <a:lstStyle/>
          <a:p>
            <a:pPr lvl="0" indent="0">
              <a:buNone/>
            </a:pPr>
            <a:r>
              <a:rPr>
                <a:latin typeface="Courier"/>
              </a:rPr>
              <a:t>             screened  measured  gam_cases  gam_rate
commune
Gros-Morne        361       351         48     0.137
Anse-Rouge        229       223         30     0.135
L-Estere          189       187         18     0.096
Terre-Neuve       241       235         21     0.089</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Named aggregation — In Python</a:t>
            </a:r>
          </a:p>
        </p:txBody>
      </p:sp>
      <p:sp>
        <p:nvSpPr>
          <p:cNvPr id="3" name="Content Placeholder 2"/>
          <p:cNvSpPr>
            <a:spLocks noGrp="1"/>
          </p:cNvSpPr>
          <p:nvPr>
            <p:ph idx="1"/>
          </p:nvPr>
        </p:nvSpPr>
        <p:spPr/>
        <p:txBody>
          <a:bodyPr/>
          <a:lstStyle/>
          <a:p>
            <a:pPr lvl="0" indent="0">
              <a:buNone/>
            </a:pPr>
            <a:r>
              <a:rPr>
                <a:latin typeface="Courier"/>
              </a:rPr>
              <a:t>.agg(</a:t>
            </a:r>
            <a:br/>
            <a:r>
              <a:rPr>
                <a:latin typeface="Courier"/>
              </a:rPr>
              <a:t>    output_name</a:t>
            </a:r>
            <a:r>
              <a:rPr>
                <a:solidFill>
                  <a:srgbClr val="666666"/>
                </a:solidFill>
                <a:latin typeface="Courier"/>
              </a:rPr>
              <a:t>=</a:t>
            </a:r>
            <a:r>
              <a:rPr>
                <a:latin typeface="Courier"/>
              </a:rPr>
              <a:t>(</a:t>
            </a:r>
            <a:r>
              <a:rPr>
                <a:solidFill>
                  <a:srgbClr val="4070A0"/>
                </a:solidFill>
                <a:latin typeface="Courier"/>
              </a:rPr>
              <a:t>"input_column"</a:t>
            </a:r>
            <a:r>
              <a:rPr>
                <a:latin typeface="Courier"/>
              </a:rPr>
              <a:t>, </a:t>
            </a:r>
            <a:r>
              <a:rPr>
                <a:solidFill>
                  <a:srgbClr val="4070A0"/>
                </a:solidFill>
                <a:latin typeface="Courier"/>
              </a:rPr>
              <a:t>"function"</a:t>
            </a:r>
            <a:r>
              <a:rPr>
                <a:latin typeface="Courier"/>
              </a:rPr>
              <a:t>),</a:t>
            </a:r>
            <a:br/>
            <a:r>
              <a:rPr>
                <a:latin typeface="Courier"/>
              </a:rPr>
              <a:t>    ...</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Named aggregation — In Python</a:t>
            </a:r>
          </a:p>
        </p:txBody>
      </p:sp>
      <p:sp>
        <p:nvSpPr>
          <p:cNvPr id="3" name="Content Placeholder 2"/>
          <p:cNvSpPr>
            <a:spLocks noGrp="1"/>
          </p:cNvSpPr>
          <p:nvPr>
            <p:ph idx="1"/>
          </p:nvPr>
        </p:nvSpPr>
        <p:spPr/>
        <p:txBody>
          <a:bodyPr/>
          <a:lstStyle/>
          <a:p>
            <a:pPr lvl="0" indent="0">
              <a:buNone/>
            </a:pPr>
            <a:r>
              <a:rPr>
                <a:latin typeface="Courier"/>
              </a:rPr>
              <a:t>muac.groupby(</a:t>
            </a:r>
            <a:r>
              <a:rPr>
                <a:solidFill>
                  <a:srgbClr val="4070A0"/>
                </a:solidFill>
                <a:latin typeface="Courier"/>
              </a:rPr>
              <a:t>"commune"</a:t>
            </a:r>
            <a:r>
              <a:rPr>
                <a:latin typeface="Courier"/>
              </a:rPr>
              <a:t>)[</a:t>
            </a:r>
            <a:r>
              <a:rPr>
                <a:solidFill>
                  <a:srgbClr val="4070A0"/>
                </a:solidFill>
                <a:latin typeface="Courier"/>
              </a:rPr>
              <a:t>"muac_mm"</a:t>
            </a:r>
            <a:r>
              <a:rPr>
                <a:latin typeface="Courier"/>
              </a:rPr>
              <a:t>].mean()               </a:t>
            </a:r>
            <a:r>
              <a:rPr i="1">
                <a:solidFill>
                  <a:srgbClr val="60A0B0"/>
                </a:solidFill>
                <a:latin typeface="Courier"/>
              </a:rPr>
              <a:t># one column, one function</a:t>
            </a:r>
            <a:br/>
            <a:r>
              <a:rPr>
                <a:latin typeface="Courier"/>
              </a:rPr>
              <a:t>muac.groupby(</a:t>
            </a:r>
            <a:r>
              <a:rPr>
                <a:solidFill>
                  <a:srgbClr val="4070A0"/>
                </a:solidFill>
                <a:latin typeface="Courier"/>
              </a:rPr>
              <a:t>"commune"</a:t>
            </a:r>
            <a:r>
              <a:rPr>
                <a:latin typeface="Courier"/>
              </a:rPr>
              <a:t>).agg({</a:t>
            </a:r>
            <a:r>
              <a:rPr>
                <a:solidFill>
                  <a:srgbClr val="4070A0"/>
                </a:solidFill>
                <a:latin typeface="Courier"/>
              </a:rPr>
              <a:t>"muac_mm"</a:t>
            </a:r>
            <a:r>
              <a:rPr>
                <a:latin typeface="Courier"/>
              </a:rPr>
              <a:t>: [</a:t>
            </a:r>
            <a:r>
              <a:rPr>
                <a:solidFill>
                  <a:srgbClr val="4070A0"/>
                </a:solidFill>
                <a:latin typeface="Courier"/>
              </a:rPr>
              <a:t>"mean"</a:t>
            </a:r>
            <a:r>
              <a:rPr>
                <a:latin typeface="Courier"/>
              </a:rPr>
              <a:t>, </a:t>
            </a:r>
            <a:r>
              <a:rPr>
                <a:solidFill>
                  <a:srgbClr val="4070A0"/>
                </a:solidFill>
                <a:latin typeface="Courier"/>
              </a:rPr>
              <a:t>"std"</a:t>
            </a:r>
            <a:r>
              <a:rPr>
                <a:latin typeface="Courier"/>
              </a:rPr>
              <a:t>]})  </a:t>
            </a:r>
            <a:r>
              <a:rPr i="1">
                <a:solidFill>
                  <a:srgbClr val="60A0B0"/>
                </a:solidFill>
                <a:latin typeface="Courier"/>
              </a:rPr>
              <a:t># MultiIndex columns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Named aggregation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share_below(series, threshold</a:t>
            </a:r>
            <a:r>
              <a:rPr>
                <a:solidFill>
                  <a:srgbClr val="666666"/>
                </a:solidFill>
                <a:latin typeface="Courier"/>
              </a:rPr>
              <a:t>=</a:t>
            </a:r>
            <a:r>
              <a:rPr>
                <a:solidFill>
                  <a:srgbClr val="40A070"/>
                </a:solidFill>
                <a:latin typeface="Courier"/>
              </a:rPr>
              <a:t>125</a:t>
            </a:r>
            <a:r>
              <a:rPr>
                <a:latin typeface="Courier"/>
              </a:rPr>
              <a:t>):</a:t>
            </a:r>
            <a:br/>
            <a:r>
              <a:rPr>
                <a:latin typeface="Courier"/>
              </a:rPr>
              <a:t>    valid </a:t>
            </a:r>
            <a:r>
              <a:rPr>
                <a:solidFill>
                  <a:srgbClr val="666666"/>
                </a:solidFill>
                <a:latin typeface="Courier"/>
              </a:rPr>
              <a:t>=</a:t>
            </a:r>
            <a:r>
              <a:rPr>
                <a:latin typeface="Courier"/>
              </a:rPr>
              <a:t> series.dropna()</a:t>
            </a:r>
            <a:br/>
            <a:r>
              <a:rPr>
                <a:latin typeface="Courier"/>
              </a:rPr>
              <a:t>    </a:t>
            </a:r>
            <a:r>
              <a:rPr b="1">
                <a:solidFill>
                  <a:srgbClr val="007020"/>
                </a:solidFill>
                <a:latin typeface="Courier"/>
              </a:rPr>
              <a:t>return</a:t>
            </a:r>
            <a:r>
              <a:rPr>
                <a:latin typeface="Courier"/>
              </a:rPr>
              <a:t> (valid </a:t>
            </a:r>
            <a:r>
              <a:rPr>
                <a:solidFill>
                  <a:srgbClr val="666666"/>
                </a:solidFill>
                <a:latin typeface="Courier"/>
              </a:rPr>
              <a:t>&lt;</a:t>
            </a:r>
            <a:r>
              <a:rPr>
                <a:latin typeface="Courier"/>
              </a:rPr>
              <a:t> threshold).mean() </a:t>
            </a:r>
            <a:r>
              <a:rPr b="1">
                <a:solidFill>
                  <a:srgbClr val="007020"/>
                </a:solidFill>
                <a:latin typeface="Courier"/>
              </a:rPr>
              <a:t>if</a:t>
            </a:r>
            <a:r>
              <a:rPr>
                <a:latin typeface="Courier"/>
              </a:rPr>
              <a:t> </a:t>
            </a:r>
            <a:r>
              <a:rPr>
                <a:solidFill>
                  <a:srgbClr val="008000"/>
                </a:solidFill>
                <a:latin typeface="Courier"/>
              </a:rPr>
              <a:t>len</a:t>
            </a:r>
            <a:r>
              <a:rPr>
                <a:latin typeface="Courier"/>
              </a:rPr>
              <a:t>(valid) </a:t>
            </a:r>
            <a:r>
              <a:rPr b="1">
                <a:solidFill>
                  <a:srgbClr val="007020"/>
                </a:solidFill>
                <a:latin typeface="Courier"/>
              </a:rPr>
              <a:t>else</a:t>
            </a:r>
            <a:r>
              <a:rPr>
                <a:latin typeface="Courier"/>
              </a:rPr>
              <a:t> </a:t>
            </a:r>
            <a:r>
              <a:rPr>
                <a:solidFill>
                  <a:srgbClr val="008000"/>
                </a:solidFill>
                <a:latin typeface="Courier"/>
              </a:rPr>
              <a:t>float</a:t>
            </a:r>
            <a:r>
              <a:rPr>
                <a:latin typeface="Courier"/>
              </a:rPr>
              <a:t>(</a:t>
            </a:r>
            <a:r>
              <a:rPr>
                <a:solidFill>
                  <a:srgbClr val="4070A0"/>
                </a:solidFill>
                <a:latin typeface="Courier"/>
              </a:rPr>
              <a:t>"nan"</a:t>
            </a:r>
            <a:r>
              <a:rPr>
                <a:latin typeface="Courier"/>
              </a:rPr>
              <a:t>)</a:t>
            </a:r>
            <a:br/>
            <a:br/>
            <a:r>
              <a:rPr>
                <a:latin typeface="Courier"/>
              </a:rPr>
              <a:t>muac.groupby(</a:t>
            </a:r>
            <a:r>
              <a:rPr>
                <a:solidFill>
                  <a:srgbClr val="4070A0"/>
                </a:solidFill>
                <a:latin typeface="Courier"/>
              </a:rPr>
              <a:t>"commune"</a:t>
            </a:r>
            <a:r>
              <a:rPr>
                <a:latin typeface="Courier"/>
              </a:rPr>
              <a:t>).agg(</a:t>
            </a:r>
            <a:br/>
            <a:r>
              <a:rPr>
                <a:latin typeface="Courier"/>
              </a:rPr>
              <a:t>    gam_rate</a:t>
            </a:r>
            <a:r>
              <a:rPr>
                <a:solidFill>
                  <a:srgbClr val="666666"/>
                </a:solidFill>
                <a:latin typeface="Courier"/>
              </a:rPr>
              <a:t>=</a:t>
            </a:r>
            <a:r>
              <a:rPr>
                <a:latin typeface="Courier"/>
              </a:rPr>
              <a:t>(</a:t>
            </a:r>
            <a:r>
              <a:rPr>
                <a:solidFill>
                  <a:srgbClr val="4070A0"/>
                </a:solidFill>
                <a:latin typeface="Courier"/>
              </a:rPr>
              <a:t>"muac_mm"</a:t>
            </a:r>
            <a:r>
              <a:rPr>
                <a:latin typeface="Courier"/>
              </a:rPr>
              <a:t>, share_below),</a:t>
            </a:r>
            <a:br/>
            <a:r>
              <a:rPr>
                <a:latin typeface="Courier"/>
              </a:rPr>
              <a:t>    n</a:t>
            </a:r>
            <a:r>
              <a:rPr>
                <a:solidFill>
                  <a:srgbClr val="666666"/>
                </a:solidFill>
                <a:latin typeface="Courier"/>
              </a:rPr>
              <a:t>=</a:t>
            </a:r>
            <a:r>
              <a:rPr>
                <a:latin typeface="Courier"/>
              </a:rPr>
              <a:t>(</a:t>
            </a:r>
            <a:r>
              <a:rPr>
                <a:solidFill>
                  <a:srgbClr val="4070A0"/>
                </a:solidFill>
                <a:latin typeface="Courier"/>
              </a:rPr>
              <a:t>"muac_mm"</a:t>
            </a:r>
            <a:r>
              <a:rPr>
                <a:latin typeface="Courier"/>
              </a:rPr>
              <a:t>, </a:t>
            </a:r>
            <a:r>
              <a:rPr>
                <a:solidFill>
                  <a:srgbClr val="4070A0"/>
                </a:solidFill>
                <a:latin typeface="Courier"/>
              </a:rPr>
              <a:t>"count"</a:t>
            </a:r>
            <a:r>
              <a:rPr>
                <a:latin typeface="Courier"/>
              </a:rPr>
              <a:t>),</a:t>
            </a:r>
            <a:b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defaults that change a denominator</a:t>
            </a:r>
          </a:p>
        </p:txBody>
      </p:sp>
      <p:sp>
        <p:nvSpPr>
          <p:cNvPr id="3" name="Content Placeholder 2"/>
          <p:cNvSpPr>
            <a:spLocks noGrp="1"/>
          </p:cNvSpPr>
          <p:nvPr>
            <p:ph idx="1"/>
          </p:nvPr>
        </p:nvSpPr>
        <p:spPr/>
        <p:txBody>
          <a:bodyPr/>
          <a:lstStyle/>
          <a:p>
            <a:pPr lvl="0" indent="0" marL="1270000">
              <a:buNone/>
            </a:pPr>
            <a:r>
              <a:rPr sz="2000"/>
              <a:t>Improved water source against basic service, by district. Counting sources overstates coverage everywhere; the gap is households whose source is improved and more than thirty minutes away.</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defaults that change a denominator</a:t>
            </a:r>
          </a:p>
        </p:txBody>
      </p:sp>
      <p:sp>
        <p:nvSpPr>
          <p:cNvPr id="3" name="Content Placeholder 2"/>
          <p:cNvSpPr>
            <a:spLocks noGrp="1"/>
          </p:cNvSpPr>
          <p:nvPr>
            <p:ph idx="1"/>
          </p:nvPr>
        </p:nvSpPr>
        <p:spPr/>
        <p:txBody>
          <a:bodyPr/>
          <a:lstStyle/>
          <a:p>
            <a:pPr lvl="0"/>
            <a:r>
              <a:rPr/>
              <a:t>Missing group keys are dropped</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defaults that change a denominator — In Python</a:t>
            </a:r>
          </a:p>
        </p:txBody>
      </p:sp>
      <p:sp>
        <p:nvSpPr>
          <p:cNvPr id="3" name="Content Placeholder 2"/>
          <p:cNvSpPr>
            <a:spLocks noGrp="1"/>
          </p:cNvSpPr>
          <p:nvPr>
            <p:ph idx="1"/>
          </p:nvPr>
        </p:nvSpPr>
        <p:spPr/>
        <p:txBody>
          <a:bodyPr/>
          <a:lstStyle/>
          <a:p>
            <a:pPr lvl="0" indent="0">
              <a:buNone/>
            </a:pPr>
            <a:r>
              <a:rPr>
                <a:latin typeface="Courier"/>
              </a:rPr>
              <a:t>d </a:t>
            </a:r>
            <a:r>
              <a:rPr>
                <a:solidFill>
                  <a:srgbClr val="666666"/>
                </a:solidFill>
                <a:latin typeface="Courier"/>
              </a:rPr>
              <a:t>=</a:t>
            </a:r>
            <a:r>
              <a:rPr>
                <a:latin typeface="Courier"/>
              </a:rPr>
              <a:t> pd.DataFrame({</a:t>
            </a:r>
            <a:r>
              <a:rPr>
                <a:solidFill>
                  <a:srgbClr val="4070A0"/>
                </a:solidFill>
                <a:latin typeface="Courier"/>
              </a:rPr>
              <a:t>"g"</a:t>
            </a:r>
            <a:r>
              <a:rPr>
                <a:latin typeface="Courier"/>
              </a:rPr>
              <a:t>: [</a:t>
            </a:r>
            <a:r>
              <a:rPr>
                <a:solidFill>
                  <a:srgbClr val="4070A0"/>
                </a:solidFill>
                <a:latin typeface="Courier"/>
              </a:rPr>
              <a:t>"a"</a:t>
            </a:r>
            <a:r>
              <a:rPr>
                <a:latin typeface="Courier"/>
              </a:rPr>
              <a:t>, </a:t>
            </a:r>
            <a:r>
              <a:rPr>
                <a:solidFill>
                  <a:srgbClr val="19177C"/>
                </a:solidFill>
                <a:latin typeface="Courier"/>
              </a:rPr>
              <a:t>None</a:t>
            </a:r>
            <a:r>
              <a:rPr>
                <a:latin typeface="Courier"/>
              </a:rPr>
              <a:t>, </a:t>
            </a:r>
            <a:r>
              <a:rPr>
                <a:solidFill>
                  <a:srgbClr val="4070A0"/>
                </a:solidFill>
                <a:latin typeface="Courier"/>
              </a:rPr>
              <a:t>"a"</a:t>
            </a:r>
            <a:r>
              <a:rPr>
                <a:latin typeface="Courier"/>
              </a:rPr>
              <a:t>], </a:t>
            </a:r>
            <a:r>
              <a:rPr>
                <a:solidFill>
                  <a:srgbClr val="4070A0"/>
                </a:solidFill>
                <a:latin typeface="Courier"/>
              </a:rPr>
              <a:t>"v"</a:t>
            </a:r>
            <a:r>
              <a:rPr>
                <a:latin typeface="Courier"/>
              </a:rPr>
              <a:t>: [</a:t>
            </a:r>
            <a:r>
              <a:rPr>
                <a:solidFill>
                  <a:srgbClr val="40A070"/>
                </a:solidFill>
                <a:latin typeface="Courier"/>
              </a:rPr>
              <a:t>1</a:t>
            </a:r>
            <a:r>
              <a:rPr>
                <a:latin typeface="Courier"/>
              </a:rPr>
              <a:t>, </a:t>
            </a:r>
            <a:r>
              <a:rPr>
                <a:solidFill>
                  <a:srgbClr val="40A070"/>
                </a:solidFill>
                <a:latin typeface="Courier"/>
              </a:rPr>
              <a:t>2</a:t>
            </a:r>
            <a:r>
              <a:rPr>
                <a:latin typeface="Courier"/>
              </a:rPr>
              <a:t>, </a:t>
            </a:r>
            <a:r>
              <a:rPr>
                <a:solidFill>
                  <a:srgbClr val="40A070"/>
                </a:solidFill>
                <a:latin typeface="Courier"/>
              </a:rPr>
              <a:t>3</a:t>
            </a:r>
            <a:r>
              <a:rPr>
                <a:latin typeface="Courier"/>
              </a:rPr>
              <a:t>]})</a:t>
            </a:r>
            <a:br/>
            <a:br/>
            <a:r>
              <a:rPr>
                <a:latin typeface="Courier"/>
              </a:rPr>
              <a:t>d.groupby(</a:t>
            </a:r>
            <a:r>
              <a:rPr>
                <a:solidFill>
                  <a:srgbClr val="4070A0"/>
                </a:solidFill>
                <a:latin typeface="Courier"/>
              </a:rPr>
              <a:t>"g"</a:t>
            </a:r>
            <a:r>
              <a:rPr>
                <a:latin typeface="Courier"/>
              </a:rPr>
              <a:t>)[</a:t>
            </a:r>
            <a:r>
              <a:rPr>
                <a:solidFill>
                  <a:srgbClr val="4070A0"/>
                </a:solidFill>
                <a:latin typeface="Courier"/>
              </a:rPr>
              <a:t>"v"</a:t>
            </a:r>
            <a:r>
              <a:rPr>
                <a:latin typeface="Courier"/>
              </a:rPr>
              <a:t>].</a:t>
            </a:r>
            <a:r>
              <a:rPr>
                <a:solidFill>
                  <a:srgbClr val="008000"/>
                </a:solidFill>
                <a:latin typeface="Courier"/>
              </a:rPr>
              <a:t>sum</a:t>
            </a:r>
            <a:r>
              <a:rPr>
                <a:latin typeface="Courier"/>
              </a:rPr>
              <a:t>()                  </a:t>
            </a:r>
            <a:r>
              <a:rPr i="1">
                <a:solidFill>
                  <a:srgbClr val="60A0B0"/>
                </a:solidFill>
                <a:latin typeface="Courier"/>
              </a:rPr>
              <a:t># {'a': 4}</a:t>
            </a:r>
            <a:br/>
            <a:r>
              <a:rPr>
                <a:latin typeface="Courier"/>
              </a:rPr>
              <a:t>d.groupby(</a:t>
            </a:r>
            <a:r>
              <a:rPr>
                <a:solidFill>
                  <a:srgbClr val="4070A0"/>
                </a:solidFill>
                <a:latin typeface="Courier"/>
              </a:rPr>
              <a:t>"g"</a:t>
            </a:r>
            <a:r>
              <a:rPr>
                <a:latin typeface="Courier"/>
              </a:rPr>
              <a:t>, dropna</a:t>
            </a:r>
            <a:r>
              <a:rPr>
                <a:solidFill>
                  <a:srgbClr val="666666"/>
                </a:solidFill>
                <a:latin typeface="Courier"/>
              </a:rPr>
              <a:t>=</a:t>
            </a:r>
            <a:r>
              <a:rPr>
                <a:solidFill>
                  <a:srgbClr val="19177C"/>
                </a:solidFill>
                <a:latin typeface="Courier"/>
              </a:rPr>
              <a:t>False</a:t>
            </a:r>
            <a:r>
              <a:rPr>
                <a:latin typeface="Courier"/>
              </a:rPr>
              <a:t>)[</a:t>
            </a:r>
            <a:r>
              <a:rPr>
                <a:solidFill>
                  <a:srgbClr val="4070A0"/>
                </a:solidFill>
                <a:latin typeface="Courier"/>
              </a:rPr>
              <a:t>"v"</a:t>
            </a:r>
            <a:r>
              <a:rPr>
                <a:latin typeface="Courier"/>
              </a:rPr>
              <a:t>].</a:t>
            </a:r>
            <a:r>
              <a:rPr>
                <a:solidFill>
                  <a:srgbClr val="008000"/>
                </a:solidFill>
                <a:latin typeface="Courier"/>
              </a:rPr>
              <a:t>sum</a:t>
            </a:r>
            <a:r>
              <a:rPr>
                <a:latin typeface="Courier"/>
              </a:rPr>
              <a:t>()    </a:t>
            </a:r>
            <a:r>
              <a:rPr i="1">
                <a:solidFill>
                  <a:srgbClr val="60A0B0"/>
                </a:solidFill>
                <a:latin typeface="Courier"/>
              </a:rPr>
              <a:t># {'a': 4, nan: 2}</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defaults that change a denominator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assert</a:t>
            </a:r>
            <a:r>
              <a:rPr>
                <a:latin typeface="Courier"/>
              </a:rPr>
              <a:t> muac[</a:t>
            </a:r>
            <a:r>
              <a:rPr>
                <a:solidFill>
                  <a:srgbClr val="4070A0"/>
                </a:solidFill>
                <a:latin typeface="Courier"/>
              </a:rPr>
              <a:t>"commune"</a:t>
            </a:r>
            <a:r>
              <a:rPr>
                <a:latin typeface="Courier"/>
              </a:rPr>
              <a:t>].notna().</a:t>
            </a:r>
            <a:r>
              <a:rPr>
                <a:solidFill>
                  <a:srgbClr val="008000"/>
                </a:solidFill>
                <a:latin typeface="Courier"/>
              </a:rPr>
              <a:t>all</a:t>
            </a:r>
            <a:r>
              <a:rPr>
                <a:latin typeface="Courier"/>
              </a:rPr>
              <a:t>(), </a:t>
            </a:r>
            <a:r>
              <a:rPr>
                <a:solidFill>
                  <a:srgbClr val="4070A0"/>
                </a:solidFill>
                <a:latin typeface="Courier"/>
              </a:rPr>
              <a:t>"rows with no commune would be dropped"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defaults that change a denominator</a:t>
            </a:r>
          </a:p>
        </p:txBody>
      </p:sp>
      <p:sp>
        <p:nvSpPr>
          <p:cNvPr id="3" name="Content Placeholder 2"/>
          <p:cNvSpPr>
            <a:spLocks noGrp="1"/>
          </p:cNvSpPr>
          <p:nvPr>
            <p:ph idx="1"/>
          </p:nvPr>
        </p:nvSpPr>
        <p:spPr/>
        <p:txBody>
          <a:bodyPr/>
          <a:lstStyle/>
          <a:p>
            <a:pPr lvl="0"/>
            <a:r>
              <a:rPr/>
              <a:t>Unobserved categories reappear as empty rows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defaults that change a denominator — In Python</a:t>
            </a:r>
          </a:p>
        </p:txBody>
      </p:sp>
      <p:sp>
        <p:nvSpPr>
          <p:cNvPr id="3" name="Content Placeholder 2"/>
          <p:cNvSpPr>
            <a:spLocks noGrp="1"/>
          </p:cNvSpPr>
          <p:nvPr>
            <p:ph idx="1"/>
          </p:nvPr>
        </p:nvSpPr>
        <p:spPr/>
        <p:txBody>
          <a:bodyPr/>
          <a:lstStyle/>
          <a:p>
            <a:pPr lvl="0" indent="0">
              <a:buNone/>
            </a:pPr>
            <a:r>
              <a:rPr>
                <a:latin typeface="Courier"/>
              </a:rPr>
              <a:t>c </a:t>
            </a:r>
            <a:r>
              <a:rPr>
                <a:solidFill>
                  <a:srgbClr val="666666"/>
                </a:solidFill>
                <a:latin typeface="Courier"/>
              </a:rPr>
              <a:t>=</a:t>
            </a:r>
            <a:r>
              <a:rPr>
                <a:latin typeface="Courier"/>
              </a:rPr>
              <a:t> pd.DataFrame({</a:t>
            </a:r>
            <a:r>
              <a:rPr>
                <a:solidFill>
                  <a:srgbClr val="4070A0"/>
                </a:solidFill>
                <a:latin typeface="Courier"/>
              </a:rPr>
              <a:t>"k"</a:t>
            </a:r>
            <a:r>
              <a:rPr>
                <a:latin typeface="Courier"/>
              </a:rPr>
              <a:t>: pd.Categorical([</a:t>
            </a:r>
            <a:r>
              <a:rPr>
                <a:solidFill>
                  <a:srgbClr val="4070A0"/>
                </a:solidFill>
                <a:latin typeface="Courier"/>
              </a:rPr>
              <a:t>"x"</a:t>
            </a:r>
            <a:r>
              <a:rPr>
                <a:latin typeface="Courier"/>
              </a:rPr>
              <a:t>, </a:t>
            </a:r>
            <a:r>
              <a:rPr>
                <a:solidFill>
                  <a:srgbClr val="4070A0"/>
                </a:solidFill>
                <a:latin typeface="Courier"/>
              </a:rPr>
              <a:t>"y"</a:t>
            </a:r>
            <a:r>
              <a:rPr>
                <a:latin typeface="Courier"/>
              </a:rPr>
              <a:t>], categories</a:t>
            </a:r>
            <a:r>
              <a:rPr>
                <a:solidFill>
                  <a:srgbClr val="666666"/>
                </a:solidFill>
                <a:latin typeface="Courier"/>
              </a:rPr>
              <a:t>=</a:t>
            </a:r>
            <a:r>
              <a:rPr>
                <a:latin typeface="Courier"/>
              </a:rPr>
              <a:t>[</a:t>
            </a:r>
            <a:r>
              <a:rPr>
                <a:solidFill>
                  <a:srgbClr val="4070A0"/>
                </a:solidFill>
                <a:latin typeface="Courier"/>
              </a:rPr>
              <a:t>"x"</a:t>
            </a:r>
            <a:r>
              <a:rPr>
                <a:latin typeface="Courier"/>
              </a:rPr>
              <a:t>, </a:t>
            </a:r>
            <a:r>
              <a:rPr>
                <a:solidFill>
                  <a:srgbClr val="4070A0"/>
                </a:solidFill>
                <a:latin typeface="Courier"/>
              </a:rPr>
              <a:t>"y"</a:t>
            </a:r>
            <a:r>
              <a:rPr>
                <a:latin typeface="Courier"/>
              </a:rPr>
              <a:t>, </a:t>
            </a:r>
            <a:r>
              <a:rPr>
                <a:solidFill>
                  <a:srgbClr val="4070A0"/>
                </a:solidFill>
                <a:latin typeface="Courier"/>
              </a:rPr>
              <a:t>"z"</a:t>
            </a:r>
            <a:r>
              <a:rPr>
                <a:latin typeface="Courier"/>
              </a:rPr>
              <a:t>]),</a:t>
            </a:r>
            <a:br/>
            <a:r>
              <a:rPr>
                <a:latin typeface="Courier"/>
              </a:rPr>
              <a:t>                  </a:t>
            </a:r>
            <a:r>
              <a:rPr>
                <a:solidFill>
                  <a:srgbClr val="4070A0"/>
                </a:solidFill>
                <a:latin typeface="Courier"/>
              </a:rPr>
              <a:t>"v"</a:t>
            </a:r>
            <a:r>
              <a:rPr>
                <a:latin typeface="Courier"/>
              </a:rPr>
              <a:t>: [</a:t>
            </a:r>
            <a:r>
              <a:rPr>
                <a:solidFill>
                  <a:srgbClr val="40A070"/>
                </a:solidFill>
                <a:latin typeface="Courier"/>
              </a:rPr>
              <a:t>1</a:t>
            </a:r>
            <a:r>
              <a:rPr>
                <a:latin typeface="Courier"/>
              </a:rPr>
              <a:t>, </a:t>
            </a:r>
            <a:r>
              <a:rPr>
                <a:solidFill>
                  <a:srgbClr val="40A070"/>
                </a:solidFill>
                <a:latin typeface="Courier"/>
              </a:rPr>
              <a:t>2</a:t>
            </a:r>
            <a:r>
              <a:rPr>
                <a:latin typeface="Courier"/>
              </a:rPr>
              <a:t>]})</a:t>
            </a:r>
            <a:br/>
            <a:br/>
            <a:r>
              <a:rPr>
                <a:solidFill>
                  <a:srgbClr val="008000"/>
                </a:solidFill>
                <a:latin typeface="Courier"/>
              </a:rPr>
              <a:t>len</a:t>
            </a:r>
            <a:r>
              <a:rPr>
                <a:latin typeface="Courier"/>
              </a:rPr>
              <a:t>(c.groupby(</a:t>
            </a:r>
            <a:r>
              <a:rPr>
                <a:solidFill>
                  <a:srgbClr val="4070A0"/>
                </a:solidFill>
                <a:latin typeface="Courier"/>
              </a:rPr>
              <a:t>"k"</a:t>
            </a:r>
            <a:r>
              <a:rPr>
                <a:latin typeface="Courier"/>
              </a:rPr>
              <a:t>, observed</a:t>
            </a:r>
            <a:r>
              <a:rPr>
                <a:solidFill>
                  <a:srgbClr val="666666"/>
                </a:solidFill>
                <a:latin typeface="Courier"/>
              </a:rPr>
              <a:t>=</a:t>
            </a:r>
            <a:r>
              <a:rPr>
                <a:solidFill>
                  <a:srgbClr val="19177C"/>
                </a:solidFill>
                <a:latin typeface="Courier"/>
              </a:rPr>
              <a:t>True</a:t>
            </a:r>
            <a:r>
              <a:rPr>
                <a:latin typeface="Courier"/>
              </a:rPr>
              <a:t>)[</a:t>
            </a:r>
            <a:r>
              <a:rPr>
                <a:solidFill>
                  <a:srgbClr val="4070A0"/>
                </a:solidFill>
                <a:latin typeface="Courier"/>
              </a:rPr>
              <a:t>"v"</a:t>
            </a:r>
            <a:r>
              <a:rPr>
                <a:latin typeface="Courier"/>
              </a:rPr>
              <a:t>].</a:t>
            </a:r>
            <a:r>
              <a:rPr>
                <a:solidFill>
                  <a:srgbClr val="008000"/>
                </a:solidFill>
                <a:latin typeface="Courier"/>
              </a:rPr>
              <a:t>sum</a:t>
            </a:r>
            <a:r>
              <a:rPr>
                <a:latin typeface="Courier"/>
              </a:rPr>
              <a:t>())    </a:t>
            </a:r>
            <a:r>
              <a:rPr i="1">
                <a:solidFill>
                  <a:srgbClr val="60A0B0"/>
                </a:solidFill>
                <a:latin typeface="Courier"/>
              </a:rPr>
              <a:t># 2</a:t>
            </a:r>
            <a:br/>
            <a:r>
              <a:rPr>
                <a:solidFill>
                  <a:srgbClr val="008000"/>
                </a:solidFill>
                <a:latin typeface="Courier"/>
              </a:rPr>
              <a:t>len</a:t>
            </a:r>
            <a:r>
              <a:rPr>
                <a:latin typeface="Courier"/>
              </a:rPr>
              <a:t>(c.groupby(</a:t>
            </a:r>
            <a:r>
              <a:rPr>
                <a:solidFill>
                  <a:srgbClr val="4070A0"/>
                </a:solidFill>
                <a:latin typeface="Courier"/>
              </a:rPr>
              <a:t>"k"</a:t>
            </a:r>
            <a:r>
              <a:rPr>
                <a:latin typeface="Courier"/>
              </a:rPr>
              <a:t>, observed</a:t>
            </a:r>
            <a:r>
              <a:rPr>
                <a:solidFill>
                  <a:srgbClr val="666666"/>
                </a:solidFill>
                <a:latin typeface="Courier"/>
              </a:rPr>
              <a:t>=</a:t>
            </a:r>
            <a:r>
              <a:rPr>
                <a:solidFill>
                  <a:srgbClr val="19177C"/>
                </a:solidFill>
                <a:latin typeface="Courier"/>
              </a:rPr>
              <a:t>False</a:t>
            </a:r>
            <a:r>
              <a:rPr>
                <a:latin typeface="Courier"/>
              </a:rPr>
              <a:t>)[</a:t>
            </a:r>
            <a:r>
              <a:rPr>
                <a:solidFill>
                  <a:srgbClr val="4070A0"/>
                </a:solidFill>
                <a:latin typeface="Courier"/>
              </a:rPr>
              <a:t>"v"</a:t>
            </a:r>
            <a:r>
              <a:rPr>
                <a:latin typeface="Courier"/>
              </a:rPr>
              <a:t>].</a:t>
            </a:r>
            <a:r>
              <a:rPr>
                <a:solidFill>
                  <a:srgbClr val="008000"/>
                </a:solidFill>
                <a:latin typeface="Courier"/>
              </a:rPr>
              <a:t>sum</a:t>
            </a:r>
            <a:r>
              <a:rPr>
                <a:latin typeface="Courier"/>
              </a:rPr>
              <a:t>())   </a:t>
            </a:r>
            <a:r>
              <a:rPr i="1">
                <a:solidFill>
                  <a:srgbClr val="60A0B0"/>
                </a:solidFill>
                <a:latin typeface="Courier"/>
              </a:rPr>
              <a:t># 3 — includes an empty "z"</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defaults that change a denominator</a:t>
            </a:r>
          </a:p>
        </p:txBody>
      </p:sp>
      <p:sp>
        <p:nvSpPr>
          <p:cNvPr id="3" name="Content Placeholder 2"/>
          <p:cNvSpPr>
            <a:spLocks noGrp="1"/>
          </p:cNvSpPr>
          <p:nvPr>
            <p:ph idx="1"/>
          </p:nvPr>
        </p:nvSpPr>
        <p:spPr/>
        <p:txBody>
          <a:bodyPr/>
          <a:lstStyle/>
          <a:p>
            <a:pPr lvl="0"/>
            <a:r>
              <a:rPr/>
              <a:t>Pass it explicitly — The default changed between pandas versions, and a script that relies on it produces a different…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Grouping by more than one key — In Python</a:t>
            </a:r>
          </a:p>
        </p:txBody>
      </p:sp>
      <p:sp>
        <p:nvSpPr>
          <p:cNvPr id="3" name="Content Placeholder 2"/>
          <p:cNvSpPr>
            <a:spLocks noGrp="1"/>
          </p:cNvSpPr>
          <p:nvPr>
            <p:ph idx="1"/>
          </p:nvPr>
        </p:nvSpPr>
        <p:spPr/>
        <p:txBody>
          <a:bodyPr/>
          <a:lstStyle/>
          <a:p>
            <a:pPr lvl="0" indent="0">
              <a:buNone/>
            </a:pPr>
            <a:r>
              <a:rPr>
                <a:latin typeface="Courier"/>
              </a:rPr>
              <a:t>by_commune_month </a:t>
            </a:r>
            <a:r>
              <a:rPr>
                <a:solidFill>
                  <a:srgbClr val="666666"/>
                </a:solidFill>
                <a:latin typeface="Courier"/>
              </a:rPr>
              <a:t>=</a:t>
            </a:r>
            <a:r>
              <a:rPr>
                <a:latin typeface="Courier"/>
              </a:rPr>
              <a:t> (</a:t>
            </a:r>
            <a:br/>
            <a:r>
              <a:rPr>
                <a:latin typeface="Courier"/>
              </a:rPr>
              <a:t>    muac.assign(month</a:t>
            </a:r>
            <a:r>
              <a:rPr>
                <a:solidFill>
                  <a:srgbClr val="666666"/>
                </a:solidFill>
                <a:latin typeface="Courier"/>
              </a:rPr>
              <a:t>=</a:t>
            </a:r>
            <a:r>
              <a:rPr>
                <a:latin typeface="Courier"/>
              </a:rPr>
              <a:t>muac[</a:t>
            </a:r>
            <a:r>
              <a:rPr>
                <a:solidFill>
                  <a:srgbClr val="4070A0"/>
                </a:solidFill>
                <a:latin typeface="Courier"/>
              </a:rPr>
              <a:t>"screening_date"</a:t>
            </a:r>
            <a:r>
              <a:rPr>
                <a:latin typeface="Courier"/>
              </a:rPr>
              <a:t>].dt.to_period(</a:t>
            </a:r>
            <a:r>
              <a:rPr>
                <a:solidFill>
                  <a:srgbClr val="4070A0"/>
                </a:solidFill>
                <a:latin typeface="Courier"/>
              </a:rPr>
              <a:t>"M"</a:t>
            </a:r>
            <a:r>
              <a:rPr>
                <a:latin typeface="Courier"/>
              </a:rPr>
              <a:t>), gam</a:t>
            </a:r>
            <a:r>
              <a:rPr>
                <a:solidFill>
                  <a:srgbClr val="666666"/>
                </a:solidFill>
                <a:latin typeface="Courier"/>
              </a:rPr>
              <a:t>=</a:t>
            </a:r>
            <a:r>
              <a:rPr>
                <a:latin typeface="Courier"/>
              </a:rPr>
              <a:t>gam)</a:t>
            </a:r>
            <a:br/>
            <a:r>
              <a:rPr>
                <a:latin typeface="Courier"/>
              </a:rPr>
              <a:t>    .groupby([</a:t>
            </a:r>
            <a:r>
              <a:rPr>
                <a:solidFill>
                  <a:srgbClr val="4070A0"/>
                </a:solidFill>
                <a:latin typeface="Courier"/>
              </a:rPr>
              <a:t>"commune"</a:t>
            </a:r>
            <a:r>
              <a:rPr>
                <a:latin typeface="Courier"/>
              </a:rPr>
              <a:t>, </a:t>
            </a:r>
            <a:r>
              <a:rPr>
                <a:solidFill>
                  <a:srgbClr val="4070A0"/>
                </a:solidFill>
                <a:latin typeface="Courier"/>
              </a:rPr>
              <a:t>"month"</a:t>
            </a:r>
            <a:r>
              <a:rPr>
                <a:latin typeface="Courier"/>
              </a:rPr>
              <a:t>], observed</a:t>
            </a:r>
            <a:r>
              <a:rPr>
                <a:solidFill>
                  <a:srgbClr val="666666"/>
                </a:solidFill>
                <a:latin typeface="Courier"/>
              </a:rPr>
              <a:t>=</a:t>
            </a:r>
            <a:r>
              <a:rPr>
                <a:solidFill>
                  <a:srgbClr val="19177C"/>
                </a:solidFill>
                <a:latin typeface="Courier"/>
              </a:rPr>
              <a:t>True</a:t>
            </a:r>
            <a:r>
              <a:rPr>
                <a:latin typeface="Courier"/>
              </a:rPr>
              <a:t>)</a:t>
            </a:r>
            <a:br/>
            <a:r>
              <a:rPr>
                <a:latin typeface="Courier"/>
              </a:rPr>
              <a:t>    .agg(measured</a:t>
            </a:r>
            <a:r>
              <a:rPr>
                <a:solidFill>
                  <a:srgbClr val="666666"/>
                </a:solidFill>
                <a:latin typeface="Courier"/>
              </a:rPr>
              <a:t>=</a:t>
            </a:r>
            <a:r>
              <a:rPr>
                <a:latin typeface="Courier"/>
              </a:rPr>
              <a:t>(</a:t>
            </a:r>
            <a:r>
              <a:rPr>
                <a:solidFill>
                  <a:srgbClr val="4070A0"/>
                </a:solidFill>
                <a:latin typeface="Courier"/>
              </a:rPr>
              <a:t>"muac_mm"</a:t>
            </a:r>
            <a:r>
              <a:rPr>
                <a:latin typeface="Courier"/>
              </a:rPr>
              <a:t>, </a:t>
            </a:r>
            <a:r>
              <a:rPr>
                <a:solidFill>
                  <a:srgbClr val="4070A0"/>
                </a:solidFill>
                <a:latin typeface="Courier"/>
              </a:rPr>
              <a:t>"count"</a:t>
            </a:r>
            <a:r>
              <a:rPr>
                <a:latin typeface="Courier"/>
              </a:rPr>
              <a:t>), gam_cases</a:t>
            </a:r>
            <a:r>
              <a:rPr>
                <a:solidFill>
                  <a:srgbClr val="666666"/>
                </a:solidFill>
                <a:latin typeface="Courier"/>
              </a:rPr>
              <a:t>=</a:t>
            </a:r>
            <a:r>
              <a:rPr>
                <a:latin typeface="Courier"/>
              </a:rPr>
              <a:t>(</a:t>
            </a:r>
            <a:r>
              <a:rPr>
                <a:solidFill>
                  <a:srgbClr val="4070A0"/>
                </a:solidFill>
                <a:latin typeface="Courier"/>
              </a:rPr>
              <a:t>"gam"</a:t>
            </a:r>
            <a:r>
              <a:rPr>
                <a:latin typeface="Courier"/>
              </a:rPr>
              <a:t>, </a:t>
            </a:r>
            <a:r>
              <a:rPr>
                <a:solidFill>
                  <a:srgbClr val="4070A0"/>
                </a:solidFill>
                <a:latin typeface="Courier"/>
              </a:rPr>
              <a:t>"sum"</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Grouping by more than one key — In Python</a:t>
            </a:r>
          </a:p>
        </p:txBody>
      </p:sp>
      <p:sp>
        <p:nvSpPr>
          <p:cNvPr id="3" name="Content Placeholder 2"/>
          <p:cNvSpPr>
            <a:spLocks noGrp="1"/>
          </p:cNvSpPr>
          <p:nvPr>
            <p:ph idx="1"/>
          </p:nvPr>
        </p:nvSpPr>
        <p:spPr/>
        <p:txBody>
          <a:bodyPr/>
          <a:lstStyle/>
          <a:p>
            <a:pPr lvl="0" indent="0">
              <a:buNone/>
            </a:pPr>
            <a:r>
              <a:rPr>
                <a:latin typeface="Courier"/>
              </a:rPr>
              <a:t>by_commune_month.loc[</a:t>
            </a:r>
            <a:r>
              <a:rPr>
                <a:solidFill>
                  <a:srgbClr val="4070A0"/>
                </a:solidFill>
                <a:latin typeface="Courier"/>
              </a:rPr>
              <a:t>"Gonaives"</a:t>
            </a:r>
            <a:r>
              <a:rPr>
                <a:latin typeface="Courier"/>
              </a:rPr>
              <a:t>]                      </a:t>
            </a:r>
            <a:r>
              <a:rPr i="1">
                <a:solidFill>
                  <a:srgbClr val="60A0B0"/>
                </a:solidFill>
                <a:latin typeface="Courier"/>
              </a:rPr>
              <a:t># one commune, all months</a:t>
            </a:r>
            <a:br/>
            <a:r>
              <a:rPr>
                <a:latin typeface="Courier"/>
              </a:rPr>
              <a:t>by_commune_month.reset_index()                        </a:t>
            </a:r>
            <a:r>
              <a:rPr i="1">
                <a:solidFill>
                  <a:srgbClr val="60A0B0"/>
                </a:solidFill>
                <a:latin typeface="Courier"/>
              </a:rPr>
              <a:t># back to flat columns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Grouping by more than one key — In Python</a:t>
            </a:r>
          </a:p>
        </p:txBody>
      </p:sp>
      <p:sp>
        <p:nvSpPr>
          <p:cNvPr id="3" name="Content Placeholder 2"/>
          <p:cNvSpPr>
            <a:spLocks noGrp="1"/>
          </p:cNvSpPr>
          <p:nvPr>
            <p:ph idx="1"/>
          </p:nvPr>
        </p:nvSpPr>
        <p:spPr/>
        <p:txBody>
          <a:bodyPr/>
          <a:lstStyle/>
          <a:p>
            <a:pPr lvl="0" indent="0">
              <a:buNone/>
            </a:pPr>
            <a:r>
              <a:rPr>
                <a:latin typeface="Courier"/>
              </a:rPr>
              <a:t>wide </a:t>
            </a:r>
            <a:r>
              <a:rPr>
                <a:solidFill>
                  <a:srgbClr val="666666"/>
                </a:solidFill>
                <a:latin typeface="Courier"/>
              </a:rPr>
              <a:t>=</a:t>
            </a:r>
            <a:r>
              <a:rPr>
                <a:latin typeface="Courier"/>
              </a:rPr>
              <a:t> by_commune_month[</a:t>
            </a:r>
            <a:r>
              <a:rPr>
                <a:solidFill>
                  <a:srgbClr val="4070A0"/>
                </a:solidFill>
                <a:latin typeface="Courier"/>
              </a:rPr>
              <a:t>"gam_cases"</a:t>
            </a:r>
            <a:r>
              <a:rPr>
                <a:latin typeface="Courier"/>
              </a:rPr>
              <a:t>].unstack(</a:t>
            </a:r>
            <a:r>
              <a:rPr>
                <a:solidFill>
                  <a:srgbClr val="4070A0"/>
                </a:solidFill>
                <a:latin typeface="Courier"/>
              </a:rPr>
              <a:t>"month"</a:t>
            </a:r>
            <a:r>
              <a:rPr>
                <a:latin typeface="Courier"/>
              </a:rPr>
              <a:t>, fill_value</a:t>
            </a:r>
            <a:r>
              <a:rPr>
                <a:solidFill>
                  <a:srgbClr val="666666"/>
                </a:solidFill>
                <a:latin typeface="Courier"/>
              </a:rPr>
              <a:t>=</a:t>
            </a:r>
            <a:r>
              <a:rPr>
                <a:solidFill>
                  <a:srgbClr val="40A070"/>
                </a:solidFill>
                <a:latin typeface="Courier"/>
              </a:rPr>
              <a:t>0</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transform: a group statistic on every row — In Python</a:t>
            </a:r>
          </a:p>
        </p:txBody>
      </p:sp>
      <p:sp>
        <p:nvSpPr>
          <p:cNvPr id="3" name="Content Placeholder 2"/>
          <p:cNvSpPr>
            <a:spLocks noGrp="1"/>
          </p:cNvSpPr>
          <p:nvPr>
            <p:ph idx="1"/>
          </p:nvPr>
        </p:nvSpPr>
        <p:spPr/>
        <p:txBody>
          <a:bodyPr/>
          <a:lstStyle/>
          <a:p>
            <a:pPr lvl="0" indent="0">
              <a:buNone/>
            </a:pPr>
            <a:r>
              <a:rPr>
                <a:latin typeface="Courier"/>
              </a:rPr>
              <a:t>muac[</a:t>
            </a:r>
            <a:r>
              <a:rPr>
                <a:solidFill>
                  <a:srgbClr val="4070A0"/>
                </a:solidFill>
                <a:latin typeface="Courier"/>
              </a:rPr>
              <a:t>"commune_mean"</a:t>
            </a:r>
            <a:r>
              <a:rPr>
                <a:latin typeface="Courier"/>
              </a:rPr>
              <a:t>] </a:t>
            </a:r>
            <a:r>
              <a:rPr>
                <a:solidFill>
                  <a:srgbClr val="666666"/>
                </a:solidFill>
                <a:latin typeface="Courier"/>
              </a:rPr>
              <a:t>=</a:t>
            </a:r>
            <a:r>
              <a:rPr>
                <a:latin typeface="Courier"/>
              </a:rPr>
              <a:t> muac.groupby(</a:t>
            </a:r>
            <a:r>
              <a:rPr>
                <a:solidFill>
                  <a:srgbClr val="4070A0"/>
                </a:solidFill>
                <a:latin typeface="Courier"/>
              </a:rPr>
              <a:t>"commune"</a:t>
            </a:r>
            <a:r>
              <a:rPr>
                <a:latin typeface="Courier"/>
              </a:rPr>
              <a:t>)[</a:t>
            </a:r>
            <a:r>
              <a:rPr>
                <a:solidFill>
                  <a:srgbClr val="4070A0"/>
                </a:solidFill>
                <a:latin typeface="Courier"/>
              </a:rPr>
              <a:t>"muac_mm"</a:t>
            </a:r>
            <a:r>
              <a:rPr>
                <a:latin typeface="Courier"/>
              </a:rPr>
              <a:t>].transform(</a:t>
            </a:r>
            <a:r>
              <a:rPr>
                <a:solidFill>
                  <a:srgbClr val="4070A0"/>
                </a:solidFill>
                <a:latin typeface="Courier"/>
              </a:rPr>
              <a:t>"mean"</a:t>
            </a:r>
            <a:r>
              <a:rPr>
                <a:latin typeface="Courier"/>
              </a:rPr>
              <a:t>)</a:t>
            </a:r>
            <a:br/>
            <a:r>
              <a:rPr>
                <a:latin typeface="Courier"/>
              </a:rPr>
              <a:t>muac[</a:t>
            </a:r>
            <a:r>
              <a:rPr>
                <a:solidFill>
                  <a:srgbClr val="4070A0"/>
                </a:solidFill>
                <a:latin typeface="Courier"/>
              </a:rPr>
              <a:t>"vs_commune"</a:t>
            </a:r>
            <a:r>
              <a:rPr>
                <a:latin typeface="Courier"/>
              </a:rPr>
              <a:t>] </a:t>
            </a:r>
            <a:r>
              <a:rPr>
                <a:solidFill>
                  <a:srgbClr val="666666"/>
                </a:solidFill>
                <a:latin typeface="Courier"/>
              </a:rPr>
              <a:t>=</a:t>
            </a:r>
            <a:r>
              <a:rPr>
                <a:latin typeface="Courier"/>
              </a:rPr>
              <a:t> muac[</a:t>
            </a:r>
            <a:r>
              <a:rPr>
                <a:solidFill>
                  <a:srgbClr val="4070A0"/>
                </a:solidFill>
                <a:latin typeface="Courier"/>
              </a:rPr>
              <a:t>"muac_mm"</a:t>
            </a:r>
            <a:r>
              <a:rPr>
                <a:latin typeface="Courier"/>
              </a:rPr>
              <a:t>] </a:t>
            </a:r>
            <a:r>
              <a:rPr>
                <a:solidFill>
                  <a:srgbClr val="666666"/>
                </a:solidFill>
                <a:latin typeface="Courier"/>
              </a:rPr>
              <a:t>-</a:t>
            </a:r>
            <a:r>
              <a:rPr>
                <a:latin typeface="Courier"/>
              </a:rPr>
              <a:t> muac[</a:t>
            </a:r>
            <a:r>
              <a:rPr>
                <a:solidFill>
                  <a:srgbClr val="4070A0"/>
                </a:solidFill>
                <a:latin typeface="Courier"/>
              </a:rPr>
              <a:t>"commune_mean"</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apply, and why to avoid it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Works, but slow, and returns something whose shape depends on the function.</a:t>
            </a:r>
            <a:br/>
            <a:r>
              <a:rPr>
                <a:latin typeface="Courier"/>
              </a:rPr>
              <a:t>muac.groupby(</a:t>
            </a:r>
            <a:r>
              <a:rPr>
                <a:solidFill>
                  <a:srgbClr val="4070A0"/>
                </a:solidFill>
                <a:latin typeface="Courier"/>
              </a:rPr>
              <a:t>"commune"</a:t>
            </a:r>
            <a:r>
              <a:rPr>
                <a:latin typeface="Courier"/>
              </a:rPr>
              <a:t>).</a:t>
            </a:r>
            <a:r>
              <a:rPr>
                <a:solidFill>
                  <a:srgbClr val="008000"/>
                </a:solidFill>
                <a:latin typeface="Courier"/>
              </a:rPr>
              <a:t>apply</a:t>
            </a:r>
            <a:r>
              <a:rPr>
                <a:latin typeface="Courier"/>
              </a:rPr>
              <a:t>(</a:t>
            </a:r>
            <a:r>
              <a:rPr b="1">
                <a:solidFill>
                  <a:srgbClr val="007020"/>
                </a:solidFill>
                <a:latin typeface="Courier"/>
              </a:rPr>
              <a:t>lambda</a:t>
            </a:r>
            <a:r>
              <a:rPr>
                <a:latin typeface="Courier"/>
              </a:rPr>
              <a:t> g: g[</a:t>
            </a:r>
            <a:r>
              <a:rPr>
                <a:solidFill>
                  <a:srgbClr val="4070A0"/>
                </a:solidFill>
                <a:latin typeface="Courier"/>
              </a:rPr>
              <a:t>"muac_mm"</a:t>
            </a:r>
            <a:r>
              <a:rPr>
                <a:latin typeface="Courier"/>
              </a:rPr>
              <a:t>].mean(), include_groups</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Pivot tables read better for a report — In Python</a:t>
            </a:r>
          </a:p>
        </p:txBody>
      </p:sp>
      <p:sp>
        <p:nvSpPr>
          <p:cNvPr id="3" name="Content Placeholder 2"/>
          <p:cNvSpPr>
            <a:spLocks noGrp="1"/>
          </p:cNvSpPr>
          <p:nvPr>
            <p:ph idx="1"/>
          </p:nvPr>
        </p:nvSpPr>
        <p:spPr/>
        <p:txBody>
          <a:bodyPr/>
          <a:lstStyle/>
          <a:p>
            <a:pPr lvl="0" indent="0">
              <a:buNone/>
            </a:pPr>
            <a:r>
              <a:rPr>
                <a:latin typeface="Courier"/>
              </a:rPr>
              <a:t>pd.crosstab(muac[</a:t>
            </a:r>
            <a:r>
              <a:rPr>
                <a:solidFill>
                  <a:srgbClr val="4070A0"/>
                </a:solidFill>
                <a:latin typeface="Courier"/>
              </a:rPr>
              <a:t>"commune"</a:t>
            </a:r>
            <a:r>
              <a:rPr>
                <a:latin typeface="Courier"/>
              </a:rPr>
              <a:t>], muac[</a:t>
            </a:r>
            <a:r>
              <a:rPr>
                <a:solidFill>
                  <a:srgbClr val="4070A0"/>
                </a:solidFill>
                <a:latin typeface="Courier"/>
              </a:rPr>
              <a:t>"outcome"</a:t>
            </a:r>
            <a:r>
              <a:rPr>
                <a:latin typeface="Courier"/>
              </a:rPr>
              <a:t>])</a:t>
            </a:r>
            <a:br/>
            <a:br/>
            <a:r>
              <a:rPr>
                <a:latin typeface="Courier"/>
              </a:rPr>
              <a:t>pd.crosstab(</a:t>
            </a:r>
            <a:br/>
            <a:r>
              <a:rPr>
                <a:latin typeface="Courier"/>
              </a:rPr>
              <a:t>    muac[</a:t>
            </a:r>
            <a:r>
              <a:rPr>
                <a:solidFill>
                  <a:srgbClr val="4070A0"/>
                </a:solidFill>
                <a:latin typeface="Courier"/>
              </a:rPr>
              <a:t>"commune"</a:t>
            </a:r>
            <a:r>
              <a:rPr>
                <a:latin typeface="Courier"/>
              </a:rPr>
              <a:t>], muac[</a:t>
            </a:r>
            <a:r>
              <a:rPr>
                <a:solidFill>
                  <a:srgbClr val="4070A0"/>
                </a:solidFill>
                <a:latin typeface="Courier"/>
              </a:rPr>
              <a:t>"outcome"</a:t>
            </a:r>
            <a:r>
              <a:rPr>
                <a:latin typeface="Courier"/>
              </a:rPr>
              <a:t>],</a:t>
            </a:r>
            <a:br/>
            <a:r>
              <a:rPr>
                <a:latin typeface="Courier"/>
              </a:rPr>
              <a:t>    values</a:t>
            </a:r>
            <a:r>
              <a:rPr>
                <a:solidFill>
                  <a:srgbClr val="666666"/>
                </a:solidFill>
                <a:latin typeface="Courier"/>
              </a:rPr>
              <a:t>=</a:t>
            </a:r>
            <a:r>
              <a:rPr>
                <a:latin typeface="Courier"/>
              </a:rPr>
              <a:t>muac[</a:t>
            </a:r>
            <a:r>
              <a:rPr>
                <a:solidFill>
                  <a:srgbClr val="4070A0"/>
                </a:solidFill>
                <a:latin typeface="Courier"/>
              </a:rPr>
              <a:t>"muac_mm"</a:t>
            </a:r>
            <a:r>
              <a:rPr>
                <a:latin typeface="Courier"/>
              </a:rPr>
              <a:t>], aggfunc</a:t>
            </a:r>
            <a:r>
              <a:rPr>
                <a:solidFill>
                  <a:srgbClr val="666666"/>
                </a:solidFill>
                <a:latin typeface="Courier"/>
              </a:rPr>
              <a:t>=</a:t>
            </a:r>
            <a:r>
              <a:rPr>
                <a:solidFill>
                  <a:srgbClr val="4070A0"/>
                </a:solidFill>
                <a:latin typeface="Courier"/>
              </a:rPr>
              <a:t>"mean"</a:t>
            </a:r>
            <a:r>
              <a:rPr>
                <a:latin typeface="Courier"/>
              </a:rPr>
              <a:t>,</a:t>
            </a:r>
            <a:b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Writing the result out — In Python</a:t>
            </a:r>
          </a:p>
        </p:txBody>
      </p:sp>
      <p:sp>
        <p:nvSpPr>
          <p:cNvPr id="3" name="Content Placeholder 2"/>
          <p:cNvSpPr>
            <a:spLocks noGrp="1"/>
          </p:cNvSpPr>
          <p:nvPr>
            <p:ph idx="1"/>
          </p:nvPr>
        </p:nvSpPr>
        <p:spPr/>
        <p:txBody>
          <a:bodyPr/>
          <a:lstStyle/>
          <a:p>
            <a:pPr lvl="0" indent="0">
              <a:buNone/>
            </a:pPr>
            <a:r>
              <a:rPr>
                <a:latin typeface="Courier"/>
              </a:rPr>
              <a:t>OUTPUTS </a:t>
            </a:r>
            <a:r>
              <a:rPr>
                <a:solidFill>
                  <a:srgbClr val="666666"/>
                </a:solidFill>
                <a:latin typeface="Courier"/>
              </a:rPr>
              <a:t>=</a:t>
            </a:r>
            <a:r>
              <a:rPr>
                <a:latin typeface="Courier"/>
              </a:rPr>
              <a:t> PROJECT </a:t>
            </a:r>
            <a:r>
              <a:rPr>
                <a:solidFill>
                  <a:srgbClr val="666666"/>
                </a:solidFill>
                <a:latin typeface="Courier"/>
              </a:rPr>
              <a:t>/</a:t>
            </a:r>
            <a:r>
              <a:rPr>
                <a:latin typeface="Courier"/>
              </a:rPr>
              <a:t> </a:t>
            </a:r>
            <a:r>
              <a:rPr>
                <a:solidFill>
                  <a:srgbClr val="4070A0"/>
                </a:solidFill>
                <a:latin typeface="Courier"/>
              </a:rPr>
              <a:t>"outputs"</a:t>
            </a:r>
            <a:r>
              <a:rPr>
                <a:latin typeface="Courier"/>
              </a:rPr>
              <a:t> </a:t>
            </a:r>
            <a:r>
              <a:rPr>
                <a:solidFill>
                  <a:srgbClr val="666666"/>
                </a:solidFill>
                <a:latin typeface="Courier"/>
              </a:rPr>
              <a:t>/</a:t>
            </a:r>
            <a:r>
              <a:rPr>
                <a:latin typeface="Courier"/>
              </a:rPr>
              <a:t> </a:t>
            </a:r>
            <a:r>
              <a:rPr>
                <a:solidFill>
                  <a:srgbClr val="4070A0"/>
                </a:solidFill>
                <a:latin typeface="Courier"/>
              </a:rPr>
              <a:t>"tables"</a:t>
            </a:r>
            <a:br/>
            <a:r>
              <a:rPr>
                <a:latin typeface="Courier"/>
              </a:rPr>
              <a:t>OUTPUTS.mkdir(parents</a:t>
            </a:r>
            <a:r>
              <a:rPr>
                <a:solidFill>
                  <a:srgbClr val="666666"/>
                </a:solidFill>
                <a:latin typeface="Courier"/>
              </a:rPr>
              <a:t>=</a:t>
            </a:r>
            <a:r>
              <a:rPr>
                <a:solidFill>
                  <a:srgbClr val="19177C"/>
                </a:solidFill>
                <a:latin typeface="Courier"/>
              </a:rPr>
              <a:t>True</a:t>
            </a:r>
            <a:r>
              <a:rPr>
                <a:latin typeface="Courier"/>
              </a:rPr>
              <a:t>, exist_ok</a:t>
            </a:r>
            <a:r>
              <a:rPr>
                <a:solidFill>
                  <a:srgbClr val="666666"/>
                </a:solidFill>
                <a:latin typeface="Courier"/>
              </a:rPr>
              <a:t>=</a:t>
            </a:r>
            <a:r>
              <a:rPr>
                <a:solidFill>
                  <a:srgbClr val="19177C"/>
                </a:solidFill>
                <a:latin typeface="Courier"/>
              </a:rPr>
              <a:t>True</a:t>
            </a:r>
            <a:r>
              <a:rPr>
                <a:latin typeface="Courier"/>
              </a:rPr>
              <a:t>)</a:t>
            </a:r>
            <a:br/>
            <a:br/>
            <a:r>
              <a:rPr>
                <a:latin typeface="Courier"/>
              </a:rPr>
              <a:t>by_commune.reset_index().to_csv(OUTPUTS </a:t>
            </a:r>
            <a:r>
              <a:rPr>
                <a:solidFill>
                  <a:srgbClr val="666666"/>
                </a:solidFill>
                <a:latin typeface="Courier"/>
              </a:rPr>
              <a:t>/</a:t>
            </a:r>
            <a:r>
              <a:rPr>
                <a:latin typeface="Courier"/>
              </a:rPr>
              <a:t> </a:t>
            </a:r>
            <a:r>
              <a:rPr>
                <a:solidFill>
                  <a:srgbClr val="4070A0"/>
                </a:solidFill>
                <a:latin typeface="Courier"/>
              </a:rPr>
              <a:t>"gam_by_commune.csv"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Writing the result out — In Python</a:t>
            </a:r>
          </a:p>
        </p:txBody>
      </p:sp>
      <p:sp>
        <p:nvSpPr>
          <p:cNvPr id="3" name="Content Placeholder 2"/>
          <p:cNvSpPr>
            <a:spLocks noGrp="1"/>
          </p:cNvSpPr>
          <p:nvPr>
            <p:ph idx="1"/>
          </p:nvPr>
        </p:nvSpPr>
        <p:spPr/>
        <p:txBody>
          <a:bodyPr/>
          <a:lstStyle/>
          <a:p>
            <a:pPr lvl="0" indent="0">
              <a:buNone/>
            </a:pPr>
            <a:r>
              <a:rPr>
                <a:latin typeface="Courier"/>
              </a:rPr>
              <a:t>definitions </a:t>
            </a:r>
            <a:r>
              <a:rPr>
                <a:solidFill>
                  <a:srgbClr val="666666"/>
                </a:solidFill>
                <a:latin typeface="Courier"/>
              </a:rPr>
              <a:t>=</a:t>
            </a:r>
            <a:r>
              <a:rPr>
                <a:latin typeface="Courier"/>
              </a:rPr>
              <a:t> pd.DataFrame([</a:t>
            </a:r>
            <a:br/>
            <a:r>
              <a:rPr>
                <a:latin typeface="Courier"/>
              </a:rPr>
              <a:t>    (</a:t>
            </a:r>
            <a:r>
              <a:rPr>
                <a:solidFill>
                  <a:srgbClr val="4070A0"/>
                </a:solidFill>
                <a:latin typeface="Courier"/>
              </a:rPr>
              <a:t>"GAM"</a:t>
            </a:r>
            <a:r>
              <a:rPr>
                <a:latin typeface="Courier"/>
              </a:rPr>
              <a:t>, </a:t>
            </a:r>
            <a:r>
              <a:rPr>
                <a:solidFill>
                  <a:srgbClr val="4070A0"/>
                </a:solidFill>
                <a:latin typeface="Courier"/>
              </a:rPr>
              <a:t>"MUAC &lt; 125 mm or bilateral pitting oedema"</a:t>
            </a:r>
            <a:r>
              <a:rPr>
                <a:latin typeface="Courier"/>
              </a:rPr>
              <a:t>,</a:t>
            </a:r>
            <a:br/>
            <a:r>
              <a:rPr>
                <a:latin typeface="Courier"/>
              </a:rPr>
              <a:t>     </a:t>
            </a:r>
            <a:r>
              <a:rPr>
                <a:solidFill>
                  <a:srgbClr val="4070A0"/>
                </a:solidFill>
                <a:latin typeface="Courier"/>
              </a:rPr>
              <a:t>"children with a MUAC measurement or a recorded oedema assessment"</a:t>
            </a:r>
            <a:r>
              <a:rPr>
                <a:latin typeface="Courier"/>
              </a:rPr>
              <a:t>),</a:t>
            </a:r>
            <a:br/>
            <a:r>
              <a:rPr>
                <a:latin typeface="Courier"/>
              </a:rPr>
              <a:t>], columns</a:t>
            </a:r>
            <a:r>
              <a:rPr>
                <a:solidFill>
                  <a:srgbClr val="666666"/>
                </a:solidFill>
                <a:latin typeface="Courier"/>
              </a:rPr>
              <a:t>=</a:t>
            </a:r>
            <a:r>
              <a:rPr>
                <a:latin typeface="Courier"/>
              </a:rPr>
              <a:t>[</a:t>
            </a:r>
            <a:r>
              <a:rPr>
                <a:solidFill>
                  <a:srgbClr val="4070A0"/>
                </a:solidFill>
                <a:latin typeface="Courier"/>
              </a:rPr>
              <a:t>"indicator"</a:t>
            </a:r>
            <a:r>
              <a:rPr>
                <a:latin typeface="Courier"/>
              </a:rPr>
              <a:t>, </a:t>
            </a:r>
            <a:r>
              <a:rPr>
                <a:solidFill>
                  <a:srgbClr val="4070A0"/>
                </a:solidFill>
                <a:latin typeface="Courier"/>
              </a:rPr>
              <a:t>"numerator"</a:t>
            </a:r>
            <a:r>
              <a:rPr>
                <a:latin typeface="Courier"/>
              </a:rPr>
              <a:t>, </a:t>
            </a:r>
            <a:r>
              <a:rPr>
                <a:solidFill>
                  <a:srgbClr val="4070A0"/>
                </a:solidFill>
                <a:latin typeface="Courier"/>
              </a:rPr>
              <a:t>"denominator"</a:t>
            </a:r>
            <a:r>
              <a:rPr>
                <a:latin typeface="Courier"/>
              </a:rPr>
              <a:t>])</a:t>
            </a:r>
            <a:br/>
            <a:br/>
            <a:r>
              <a:rPr>
                <a:latin typeface="Courier"/>
              </a:rPr>
              <a:t>definitions.to_csv(OUTPUTS </a:t>
            </a:r>
            <a:r>
              <a:rPr>
                <a:solidFill>
                  <a:srgbClr val="666666"/>
                </a:solidFill>
                <a:latin typeface="Courier"/>
              </a:rPr>
              <a:t>/</a:t>
            </a:r>
            <a:r>
              <a:rPr>
                <a:latin typeface="Courier"/>
              </a:rPr>
              <a:t> </a:t>
            </a:r>
            <a:r>
              <a:rPr>
                <a:solidFill>
                  <a:srgbClr val="4070A0"/>
                </a:solidFill>
                <a:latin typeface="Courier"/>
              </a:rPr>
              <a:t>"definitions.csv"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table aggregates correctly and both halves of every rate come from one operation.</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https://data-analysis.cassion.dev/courses/python-for-programme-data/python-06-grouping-and-aggregation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Grouping to a numerator and a denominator</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groupby, named aggregation, and the two defaults that silently change a denominator — dropped missing groups and unobserved categories. Producing both halves of an indicator in one operation so they cannot drift.</vt:lpwstr>
  </property>
</Properties>
</file>