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notesMaster" Target="notesMasters/notesMaster1.xml" /><Relationship Id="rId29" Type="http://schemas.openxmlformats.org/officeDocument/2006/relationships/viewProps" Target="viewProps.xml" /><Relationship Id="rId28" Type="http://schemas.openxmlformats.org/officeDocument/2006/relationships/presProps" Target="presProps.xml" /><Relationship Id="rId1" Type="http://schemas.openxmlformats.org/officeDocument/2006/relationships/slideMaster" Target="slideMasters/slideMaster1.xml" /><Relationship Id="rId31" Type="http://schemas.openxmlformats.org/officeDocument/2006/relationships/tableStyles" Target="tableStyles.xml" /><Relationship Id="rId30"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4.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15.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6.xml.rels><?xml version="1.0" encoding="UTF-8"?><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_rels/notesSlide17.xml.rels><?xml version="1.0" encoding="UTF-8"?><Relationships xmlns="http://schemas.openxmlformats.org/package/2006/relationships"><Relationship Id="rId2" Type="http://schemas.openxmlformats.org/officeDocument/2006/relationships/slide" Target="../slides/slide24.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groupby, agrégation nommée, et les deux réglages par défaut qui changent silencieusement un dénominateur — groupes manquants écartés et catégories non observées. Produire les deux moitiés d’un indicateur en une seule opération pour qu’elles ne puissent pas diverger.</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Presque tout chiffre rapporté dans ce secteur est un numérateur sur un dénominateur, et presque toute dispute sur un chiffre est une dispute sur le dénominateur. La conséquence pratique pour votre code : calculez les deux dans la même opération. Deux calculs séparés divergent. L’un reçoit un filtre que l’autre n’a pas, quelqu’un modifie une ligne, et le rapport devient un chiffre que personne ne peut reconstituer.</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Trois colonnes, et chacune porte quelque chose. </a:t>
            </a:r>
            <a:r>
              <a:rPr>
                <a:latin typeface="Courier"/>
              </a:rPr>
              <a:t>screened</a:t>
            </a:r>
            <a:r>
              <a:rPr/>
              <a:t> est le nombre d’enfants venus ; </a:t>
            </a:r>
            <a:r>
              <a:rPr>
                <a:latin typeface="Courier"/>
              </a:rPr>
              <a:t>measured</a:t>
            </a:r>
            <a:r>
              <a:rPr/>
              <a:t> le nombre ayant produit un PB exploitable, et c’est le dénominateur ; </a:t>
            </a:r>
            <a:r>
              <a:rPr>
                <a:latin typeface="Courier"/>
              </a:rPr>
              <a:t>gam_cases</a:t>
            </a:r>
            <a:r>
              <a:rPr/>
              <a:t> est le numérateur. Publier le taux sans le dénominateur à côté, c’est ainsi que la dispute commence. Noter que </a:t>
            </a:r>
            <a:r>
              <a:rPr>
                <a:latin typeface="Courier"/>
              </a:rPr>
              <a:t>screened</a:t>
            </a:r>
            <a:r>
              <a:rPr/>
              <a:t> et </a:t>
            </a:r>
            <a:r>
              <a:rPr>
                <a:latin typeface="Courier"/>
              </a:rPr>
              <a:t>measured</a:t>
            </a:r>
            <a:r>
              <a:rPr/>
              <a:t> diffèrent — 4 218 enfants ont été dépistés et 4 146 ont un PB. Diviser par le mauvais décale le taux du district assez pour compter et trop peu pour se voir.</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forme employée ci-dessus est celle à standardiser :</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Elle nomme la colonne de sortie à l’endroit où l’agrégation est définie : plus de seconde étape pour renommer </a:t>
            </a:r>
            <a:r>
              <a:rPr>
                <a:latin typeface="Courier"/>
              </a:rPr>
              <a:t>muac_mm_mean</a:t>
            </a:r>
            <a:r>
              <a:rPr/>
              <a:t> en quelque chose de compréhensible, et pas d’index de colonnes à plusieurs niveaux à aplatir. Les formes plus anciennes fonctionnent encore et méritent d’être reconnues dans le code d’autrui :</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seconde produit des colonnes comme </a:t>
            </a:r>
            <a:r>
              <a:rPr>
                <a:latin typeface="Courier"/>
              </a:rPr>
              <a:t>("muac_mm", "mean")</a:t>
            </a:r>
            <a:r>
              <a:rPr/>
              <a:t>, qu’il faut ensuite aplatir. L’agrégation nommée évite le problème plutôt que de le résoudre. Les fonctions peuvent être les vôtres : </a:t>
            </a:r>
            <a:r>
              <a:rPr>
                <a:latin typeface="Courier"/>
              </a:rPr>
              <a:t>count</a:t>
            </a:r>
            <a:r>
              <a:rPr/>
              <a:t> exclut les manquants ; </a:t>
            </a:r>
            <a:r>
              <a:rPr>
                <a:latin typeface="Courier"/>
              </a:rPr>
              <a:t>size</a:t>
            </a:r>
            <a:r>
              <a:rPr/>
              <a:t> les inclut. Cette seule distinction fait la différence entre les deux dénominateurs ci-dessus, et mérite d’être énoncée à voix haute chaque fois que vous employez l’un des deux.</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deux barres de chaque paire proviennent du même </a:t>
            </a:r>
            <a:r>
              <a:rPr>
                <a:latin typeface="Courier"/>
              </a:rPr>
              <a:t>groupby</a:t>
            </a:r>
            <a:r>
              <a:rPr/>
              <a:t>. La seule différence tient aux lignes que compte le numérateur — et elle déplace la réponse de vingt à trente points dans chaque district. Voilà ce que signifie en pratique « le dénominateur est tout l’enjeu ».</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Par défaut, </a:t>
            </a:r>
            <a:r>
              <a:rPr>
                <a:latin typeface="Courier"/>
              </a:rPr>
              <a:t>groupby</a:t>
            </a:r>
            <a:r>
              <a:rPr/>
              <a:t> écarte les lignes dont la clé de groupe est manquante. Elles disparaissent du tableau et du total : les parties ne font plus le tout, et rien ne dit pourquoi. Dans ce secteur, la clé manquante est généralement la plus intéressante : une formation sanitaire sans district saisi, un ménage sans code de site, un enfant sans commune. Utilisez </a:t>
            </a:r>
            <a:r>
              <a:rPr>
                <a:latin typeface="Courier"/>
              </a:rPr>
              <a:t>dropna=False</a:t>
            </a:r>
            <a:r>
              <a:rPr/>
              <a:t> et décidez délibérément, ou vérifiez que la clé est complète :</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Si la clé de groupe est catégorielle, le comportement par défaut est désormais de ne renvoyer que les catégories observées :</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deux sont justes, pour des questions différentes. Rapporter sur les formations ayant transmis des données appelle </a:t>
            </a:r>
            <a:r>
              <a:rPr>
                <a:latin typeface="Courier"/>
              </a:rPr>
              <a:t>observed=True</a:t>
            </a:r>
            <a:r>
              <a:rPr/>
              <a:t> ; rapporter la couverture face à une liste de formations qui </a:t>
            </a:r>
            <a:r>
              <a:rPr i="1"/>
              <a:t>auraient dû</a:t>
            </a:r>
            <a:r>
              <a:rPr/>
              <a:t> transmettre appelle </a:t>
            </a:r>
            <a:r>
              <a:rPr>
                <a:latin typeface="Courier"/>
              </a:rPr>
              <a:t>observed=False</a:t>
            </a:r>
            <a:r>
              <a:rPr/>
              <a:t>, car une formation à zéro ligne est justement le constat. Passez-le explicitement. Le comportement par défaut a changé d’une version de pandas à l’autre, et un script qui s’y fie produit un autre tableau sur la machine d’un collègue.</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résultat porte un MultiIndex. Deux façons de travailler avec :</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reset_index()</a:t>
            </a:r>
            <a:r>
              <a:rPr/>
              <a:t> avant toute écriture en CSV, systématiquement — sinon les colonnes d’index disparaissent ou arrivent sans nom. Pour transformer le résultat long en tableau large attendu par un rapport : </a:t>
            </a:r>
            <a:r>
              <a:rPr>
                <a:latin typeface="Courier"/>
              </a:rPr>
              <a:t>fill_value=0</a:t>
            </a:r>
            <a:r>
              <a:rPr/>
              <a:t> est sans risque ici, car une commune-mois sans cas en avait réellement zéro. Ce serait faux pour un taux, où l’absence signifie « non calculé » et non « zéro pour cent » — distinction à vérifier chaque fois que vous y recourez.</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agg</a:t>
            </a:r>
            <a:r>
              <a:rPr/>
              <a:t> réduit ; </a:t>
            </a:r>
            <a:r>
              <a:rPr>
                <a:latin typeface="Courier"/>
              </a:rPr>
              <a:t>transform</a:t>
            </a:r>
            <a:r>
              <a:rPr/>
              <a:t> renvoie une valeur par ligne d’origine. C’est ainsi qu’on compare une ligne à son propre groupe sans jointure : Utile pour signaler un site dont les mesures s’écartent systématiquement du reste — c’est exactement le contrôle qu’emploie le projet </a:t>
            </a:r>
            <a:r>
              <a:rPr i="1"/>
              <a:t>Analyse d’enquête SMART</a:t>
            </a:r>
            <a:r>
              <a:rPr/>
              <a:t> pour repérer une équipe mesurant 0,5 kg trop léger.</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apply</a:t>
            </a:r>
            <a:r>
              <a:rPr/>
              <a:t> exécute une fonction Python par groupe et constitue de loin l’opération la plus lente de pandas. C’est aussi la plus souple, donc celle vers laquelle on se tourne d’abord. Préférez une agrégation nommée. Réservez </a:t>
            </a:r>
            <a:r>
              <a:rPr>
                <a:latin typeface="Courier"/>
              </a:rPr>
              <a:t>apply</a:t>
            </a:r>
            <a:r>
              <a:rPr/>
              <a:t> aux opérations exigeant réellement le tableau du groupe entier — une régression par groupe, un classement par groupe avec égalités départagées sur une seconde colonne — et passez </a:t>
            </a:r>
            <a:r>
              <a:rPr>
                <a:latin typeface="Courier"/>
              </a:rPr>
              <a:t>include_groups=False</a:t>
            </a:r>
            <a:r>
              <a:rPr/>
              <a:t>, désormais nécessaire pour éviter que les colonnes de regroupement ne soient transmises à votre fonction.</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pivot_table</a:t>
            </a:r>
            <a:r>
              <a:rPr/>
              <a:t> est un </a:t>
            </a:r>
            <a:r>
              <a:rPr>
                <a:latin typeface="Courier"/>
              </a:rPr>
              <a:t>groupby</a:t>
            </a:r>
            <a:r>
              <a:rPr/>
              <a:t> suivi d’un </a:t>
            </a:r>
            <a:r>
              <a:rPr>
                <a:latin typeface="Courier"/>
              </a:rPr>
              <a:t>unstack</a:t>
            </a:r>
            <a:r>
              <a:rPr/>
              <a:t>, avec une signature plus agréable : </a:t>
            </a:r>
            <a:r>
              <a:rPr>
                <a:latin typeface="Courier"/>
              </a:rPr>
              <a:t>crosstab</a:t>
            </a:r>
            <a:r>
              <a:rPr/>
              <a:t> avec </a:t>
            </a:r>
            <a:r>
              <a:rPr>
                <a:latin typeface="Courier"/>
              </a:rPr>
              <a:t>normalize="index"</a:t>
            </a:r>
            <a:r>
              <a:rPr/>
              <a:t> donne les proportions par ligne, ce qu’un tableau de référencement doit généralement montrer. Gardez les effectifs à côté : un taux de référencement de 50 % sur quatre enfants n’est pas le même fait que 50 % sur quatre cents, et seul l’effectif les distingue.</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index=False</a:t>
            </a:r>
            <a:r>
              <a:rPr/>
              <a:t> après </a:t>
            </a:r>
            <a:r>
              <a:rPr>
                <a:latin typeface="Courier"/>
              </a:rPr>
              <a:t>reset_index()</a:t>
            </a:r>
            <a:r>
              <a:rPr/>
              <a:t> — sinon vous obtenez une colonne d’entiers sans nom que quelqu’un ouvrira plus tard dans Excel et utilisera pour trier. Pour un tableau destiné à être lu plutôt que calculé, écrivez la définition avec lui : Un nombre et sa définition voyagent ensemble, sinon la dispute mensuelle sur le dénominateur recommence.</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tableau agrège correctement et les deux moitiés de chaque taux proviennent d’une seule opération. L’unité suivante règle la dernière pièce — dates, âges et périodes de rapportage, où un âge en mois décide du standard de croissance applicable — puis enveloppe l’ensemble dans un script qui s’exécute sur la machine de quelqu’un d’autre.</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5.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6.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7.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python-for-programme-data/python-06-grouping-and-aggregation"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Regrouper jusqu’à un numérateur et un dénominateur</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groupby, agrégation nommée, et les deux réglages par défaut qui changent silencieusement un dénominateur — groupes manquants écartés et catégories non observées. Produire les deux moitiés d’un indicateur en une seule opération pour qu’elles ne puissent pas diverger.</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6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Un indicateur, ce sont deux nombres</a:t>
            </a:r>
          </a:p>
          <a:p>
            <a:pPr lvl="0"/>
            <a:r>
              <a:rPr/>
              <a:t>L’agrégation nommée</a:t>
            </a:r>
          </a:p>
          <a:p>
            <a:pPr lvl="0"/>
            <a:r>
              <a:rPr/>
              <a:t>Deux réglages par défaut qui changent un dénominateur</a:t>
            </a:r>
          </a:p>
          <a:p>
            <a:pPr lvl="0"/>
            <a:r>
              <a:rPr/>
              <a:t>Regrouper sur plusieurs clés</a:t>
            </a:r>
          </a:p>
          <a:p>
            <a:pPr lvl="0"/>
            <a:r>
              <a:rPr/>
              <a:t>transform : une statistique de groupe sur chaque ligne</a:t>
            </a:r>
          </a:p>
          <a:p>
            <a:pPr lvl="0"/>
            <a:r>
              <a:rPr/>
              <a:t>apply, et pourquoi l’éviter</a:t>
            </a:r>
          </a:p>
          <a:p>
            <a:pPr lvl="0"/>
            <a:r>
              <a:rPr/>
              <a:t>Les tableaux croisés se lisent mieux dans un rapport</a:t>
            </a:r>
          </a:p>
          <a:p>
            <a:pPr lvl="0"/>
            <a:r>
              <a:rPr/>
              <a:t>Écrire le résultat</a:t>
            </a:r>
          </a:p>
          <a:p>
            <a:pPr lvl="0"/>
            <a:r>
              <a:rPr/>
              <a:t>Ce qui vient ensuite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 indicateur, ce sont deux nombres — En Python (suite)</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muac </a:t>
            </a:r>
            <a:r>
              <a:rPr>
                <a:solidFill>
                  <a:srgbClr val="666666"/>
                </a:solidFill>
                <a:latin typeface="Courier"/>
              </a:rPr>
              <a:t>=</a:t>
            </a:r>
            <a:r>
              <a:rPr>
                <a:latin typeface="Courier"/>
              </a:rPr>
              <a:t> read_register(RAW </a:t>
            </a:r>
            <a:r>
              <a:rPr>
                <a:solidFill>
                  <a:srgbClr val="666666"/>
                </a:solidFill>
                <a:latin typeface="Courier"/>
              </a:rPr>
              <a:t>/</a:t>
            </a:r>
            <a:r>
              <a:rPr>
                <a:latin typeface="Courier"/>
              </a:rPr>
              <a:t> </a:t>
            </a:r>
            <a:r>
              <a:rPr>
                <a:solidFill>
                  <a:srgbClr val="4070A0"/>
                </a:solidFill>
                <a:latin typeface="Courier"/>
              </a:rPr>
              <a:t>"muac-screening-artibonite-2024.v1.csv"</a:t>
            </a:r>
            <a:r>
              <a:rPr>
                <a:latin typeface="Courier"/>
              </a:rPr>
              <a:t>)</a:t>
            </a:r>
            <a:br/>
            <a:br/>
            <a:r>
              <a:rPr>
                <a:latin typeface="Courier"/>
              </a:rPr>
              <a:t>measured </a:t>
            </a:r>
            <a:r>
              <a:rPr>
                <a:solidFill>
                  <a:srgbClr val="666666"/>
                </a:solidFill>
                <a:latin typeface="Courier"/>
              </a:rPr>
              <a:t>=</a:t>
            </a:r>
            <a:r>
              <a:rPr>
                <a:latin typeface="Courier"/>
              </a:rPr>
              <a:t> muac[</a:t>
            </a:r>
            <a:r>
              <a:rPr>
                <a:solidFill>
                  <a:srgbClr val="4070A0"/>
                </a:solidFill>
                <a:latin typeface="Courier"/>
              </a:rPr>
              <a:t>"muac_mm"</a:t>
            </a:r>
            <a:r>
              <a:rPr>
                <a:latin typeface="Courier"/>
              </a:rPr>
              <a:t>].notna()</a:t>
            </a:r>
            <a:br/>
            <a:r>
              <a:rPr>
                <a:latin typeface="Courier"/>
              </a:rPr>
              <a:t>gam </a:t>
            </a:r>
            <a:r>
              <a:rPr>
                <a:solidFill>
                  <a:srgbClr val="666666"/>
                </a:solidFill>
                <a:latin typeface="Courier"/>
              </a:rPr>
              <a:t>=</a:t>
            </a:r>
            <a:r>
              <a:rPr>
                <a:latin typeface="Courier"/>
              </a:rPr>
              <a:t> measured </a:t>
            </a:r>
            <a:r>
              <a:rPr>
                <a:solidFill>
                  <a:srgbClr val="666666"/>
                </a:solidFill>
                <a:latin typeface="Courier"/>
              </a:rPr>
              <a:t>&amp;</a:t>
            </a:r>
            <a:r>
              <a:rPr>
                <a:latin typeface="Courier"/>
              </a:rPr>
              <a:t> (muac[</a:t>
            </a:r>
            <a:r>
              <a:rPr>
                <a:solidFill>
                  <a:srgbClr val="4070A0"/>
                </a:solidFill>
                <a:latin typeface="Courier"/>
              </a:rPr>
              <a:t>"muac_mm"</a:t>
            </a:r>
            <a:r>
              <a:rPr>
                <a:latin typeface="Courier"/>
              </a:rPr>
              <a:t>] </a:t>
            </a:r>
            <a:r>
              <a:rPr>
                <a:solidFill>
                  <a:srgbClr val="666666"/>
                </a:solidFill>
                <a:latin typeface="Courier"/>
              </a:rPr>
              <a:t>&lt;</a:t>
            </a:r>
            <a:r>
              <a:rPr>
                <a:latin typeface="Courier"/>
              </a:rPr>
              <a:t> </a:t>
            </a:r>
            <a:r>
              <a:rPr>
                <a:solidFill>
                  <a:srgbClr val="40A070"/>
                </a:solidFill>
                <a:latin typeface="Courier"/>
              </a:rPr>
              <a:t>125</a:t>
            </a:r>
            <a:r>
              <a:rPr>
                <a:latin typeface="Courier"/>
              </a:rPr>
              <a:t>)</a:t>
            </a:r>
            <a:br/>
            <a:br/>
            <a:r>
              <a:rPr>
                <a:latin typeface="Courier"/>
              </a:rPr>
              <a:t>by_commune </a:t>
            </a:r>
            <a:r>
              <a:rPr>
                <a:solidFill>
                  <a:srgbClr val="666666"/>
                </a:solidFill>
                <a:latin typeface="Courier"/>
              </a:rPr>
              <a:t>=</a:t>
            </a:r>
            <a:r>
              <a:rPr>
                <a:latin typeface="Courier"/>
              </a:rPr>
              <a:t> (</a:t>
            </a:r>
            <a:br/>
            <a:r>
              <a:rPr>
                <a:latin typeface="Courier"/>
              </a:rPr>
              <a:t>    muac.assign(measured</a:t>
            </a:r>
            <a:r>
              <a:rPr>
                <a:solidFill>
                  <a:srgbClr val="666666"/>
                </a:solidFill>
                <a:latin typeface="Courier"/>
              </a:rPr>
              <a:t>=</a:t>
            </a:r>
            <a:r>
              <a:rPr>
                <a:latin typeface="Courier"/>
              </a:rPr>
              <a:t>measured, gam</a:t>
            </a:r>
            <a:r>
              <a:rPr>
                <a:solidFill>
                  <a:srgbClr val="666666"/>
                </a:solidFill>
                <a:latin typeface="Courier"/>
              </a:rPr>
              <a:t>=</a:t>
            </a:r>
            <a:r>
              <a:rPr>
                <a:latin typeface="Courier"/>
              </a:rPr>
              <a:t>gam)</a:t>
            </a:r>
            <a:br/>
            <a:r>
              <a:rPr>
                <a:latin typeface="Courier"/>
              </a:rPr>
              <a:t>    .groupby(</a:t>
            </a:r>
            <a:r>
              <a:rPr>
                <a:solidFill>
                  <a:srgbClr val="4070A0"/>
                </a:solidFill>
                <a:latin typeface="Courier"/>
              </a:rPr>
              <a:t>"commune"</a:t>
            </a:r>
            <a:r>
              <a:rPr>
                <a:latin typeface="Courier"/>
              </a:rPr>
              <a:t>)</a:t>
            </a:r>
            <a:br/>
            <a:r>
              <a:rPr>
                <a:latin typeface="Courier"/>
              </a:rPr>
              <a:t>    .agg(</a:t>
            </a:r>
            <a:br/>
            <a:r>
              <a:rPr>
                <a:latin typeface="Courier"/>
              </a:rPr>
              <a:t>        screened</a:t>
            </a:r>
            <a:r>
              <a:rPr>
                <a:solidFill>
                  <a:srgbClr val="666666"/>
                </a:solidFill>
                <a:latin typeface="Courier"/>
              </a:rPr>
              <a:t>=</a:t>
            </a:r>
            <a:r>
              <a:rPr>
                <a:latin typeface="Courier"/>
              </a:rPr>
              <a:t>(</a:t>
            </a:r>
            <a:r>
              <a:rPr>
                <a:solidFill>
                  <a:srgbClr val="4070A0"/>
                </a:solidFill>
                <a:latin typeface="Courier"/>
              </a:rPr>
              <a:t>"child_id"</a:t>
            </a:r>
            <a:r>
              <a:rPr>
                <a:latin typeface="Courier"/>
              </a:rPr>
              <a:t>, </a:t>
            </a:r>
            <a:r>
              <a:rPr>
                <a:solidFill>
                  <a:srgbClr val="4070A0"/>
                </a:solidFill>
                <a:latin typeface="Courier"/>
              </a:rPr>
              <a:t>"size"</a:t>
            </a:r>
            <a:r>
              <a:rPr>
                <a:latin typeface="Courier"/>
              </a:rPr>
              <a:t>),</a:t>
            </a:r>
            <a:br/>
            <a:r>
              <a:rPr>
                <a:latin typeface="Courier"/>
              </a:rPr>
              <a:t>        measured</a:t>
            </a:r>
            <a:r>
              <a:rPr>
                <a:solidFill>
                  <a:srgbClr val="666666"/>
                </a:solidFill>
                <a:latin typeface="Courier"/>
              </a:rPr>
              <a:t>=</a:t>
            </a:r>
            <a:r>
              <a:rPr>
                <a:latin typeface="Courier"/>
              </a:rPr>
              <a:t>(</a:t>
            </a:r>
            <a:r>
              <a:rPr>
                <a:solidFill>
                  <a:srgbClr val="4070A0"/>
                </a:solidFill>
                <a:latin typeface="Courier"/>
              </a:rPr>
              <a:t>"measured"</a:t>
            </a:r>
            <a:r>
              <a:rPr>
                <a:latin typeface="Courier"/>
              </a:rPr>
              <a:t>, </a:t>
            </a:r>
            <a:r>
              <a:rPr>
                <a:solidFill>
                  <a:srgbClr val="4070A0"/>
                </a:solidFill>
                <a:latin typeface="Courier"/>
              </a:rPr>
              <a:t>"sum"</a:t>
            </a:r>
            <a:r>
              <a:rPr>
                <a:latin typeface="Courier"/>
              </a:rPr>
              <a:t>),</a:t>
            </a:r>
            <a:br/>
            <a:r>
              <a:rPr>
                <a:latin typeface="Courier"/>
              </a:rPr>
              <a:t>        gam_cases</a:t>
            </a:r>
            <a:r>
              <a:rPr>
                <a:solidFill>
                  <a:srgbClr val="666666"/>
                </a:solidFill>
                <a:latin typeface="Courier"/>
              </a:rPr>
              <a:t>=</a:t>
            </a:r>
            <a:r>
              <a:rPr>
                <a:latin typeface="Courier"/>
              </a:rPr>
              <a:t>(</a:t>
            </a:r>
            <a:r>
              <a:rPr>
                <a:solidFill>
                  <a:srgbClr val="4070A0"/>
                </a:solidFill>
                <a:latin typeface="Courier"/>
              </a:rPr>
              <a:t>"gam"</a:t>
            </a:r>
            <a:r>
              <a:rPr>
                <a:latin typeface="Courier"/>
              </a:rPr>
              <a:t>, </a:t>
            </a:r>
            <a:r>
              <a:rPr>
                <a:solidFill>
                  <a:srgbClr val="4070A0"/>
                </a:solidFill>
                <a:latin typeface="Courier"/>
              </a:rPr>
              <a:t>"sum"</a:t>
            </a:r>
            <a:r>
              <a:rPr>
                <a:latin typeface="Courier"/>
              </a:rPr>
              <a:t>),</a:t>
            </a:r>
            <a:br/>
            <a:r>
              <a:rPr>
                <a:latin typeface="Courier"/>
              </a:rPr>
              <a:t>    )</a:t>
            </a:r>
            <a:br/>
            <a:r>
              <a:rPr>
                <a:latin typeface="Courier"/>
              </a:rPr>
              <a:t>)</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 indicateur, ce sont deux nombres — En Python (suite)</a:t>
            </a:r>
          </a:p>
        </p:txBody>
      </p:sp>
      <p:sp>
        <p:nvSpPr>
          <p:cNvPr id="3" name="Content Placeholder 2"/>
          <p:cNvSpPr>
            <a:spLocks noGrp="1"/>
          </p:cNvSpPr>
          <p:nvPr>
            <p:ph idx="1"/>
          </p:nvPr>
        </p:nvSpPr>
        <p:spPr/>
        <p:txBody>
          <a:bodyPr/>
          <a:lstStyle/>
          <a:p>
            <a:pPr lvl="0" indent="0">
              <a:buNone/>
            </a:pPr>
            <a:r>
              <a:rPr>
                <a:latin typeface="Courier"/>
              </a:rPr>
              <a:t>by_commune[</a:t>
            </a:r>
            <a:r>
              <a:rPr>
                <a:solidFill>
                  <a:srgbClr val="4070A0"/>
                </a:solidFill>
                <a:latin typeface="Courier"/>
              </a:rPr>
              <a:t>"gam_rate"</a:t>
            </a:r>
            <a:r>
              <a:rPr>
                <a:latin typeface="Courier"/>
              </a:rPr>
              <a:t>] </a:t>
            </a:r>
            <a:r>
              <a:rPr>
                <a:solidFill>
                  <a:srgbClr val="666666"/>
                </a:solidFill>
                <a:latin typeface="Courier"/>
              </a:rPr>
              <a:t>=</a:t>
            </a:r>
            <a:r>
              <a:rPr>
                <a:latin typeface="Courier"/>
              </a:rPr>
              <a:t> (by_commune[</a:t>
            </a:r>
            <a:r>
              <a:rPr>
                <a:solidFill>
                  <a:srgbClr val="4070A0"/>
                </a:solidFill>
                <a:latin typeface="Courier"/>
              </a:rPr>
              <a:t>"gam_cases"</a:t>
            </a:r>
            <a:r>
              <a:rPr>
                <a:latin typeface="Courier"/>
              </a:rPr>
              <a:t>] </a:t>
            </a:r>
            <a:r>
              <a:rPr>
                <a:solidFill>
                  <a:srgbClr val="666666"/>
                </a:solidFill>
                <a:latin typeface="Courier"/>
              </a:rPr>
              <a:t>/</a:t>
            </a:r>
            <a:r>
              <a:rPr>
                <a:latin typeface="Courier"/>
              </a:rPr>
              <a:t> by_commune[</a:t>
            </a:r>
            <a:r>
              <a:rPr>
                <a:solidFill>
                  <a:srgbClr val="4070A0"/>
                </a:solidFill>
                <a:latin typeface="Courier"/>
              </a:rPr>
              <a:t>"measured"</a:t>
            </a:r>
            <a:r>
              <a:rPr>
                <a:latin typeface="Courier"/>
              </a:rPr>
              <a:t>]).</a:t>
            </a:r>
            <a:r>
              <a:rPr>
                <a:solidFill>
                  <a:srgbClr val="008000"/>
                </a:solidFill>
                <a:latin typeface="Courier"/>
              </a:rPr>
              <a:t>round</a:t>
            </a:r>
            <a:r>
              <a:rPr>
                <a:latin typeface="Courier"/>
              </a:rPr>
              <a:t>(</a:t>
            </a:r>
            <a:r>
              <a:rPr>
                <a:solidFill>
                  <a:srgbClr val="40A070"/>
                </a:solidFill>
                <a:latin typeface="Courier"/>
              </a:rPr>
              <a:t>3</a:t>
            </a: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 indicateur, ce sont deux nombres — Exemple</a:t>
            </a:r>
          </a:p>
        </p:txBody>
      </p:sp>
      <p:sp>
        <p:nvSpPr>
          <p:cNvPr id="3" name="Content Placeholder 2"/>
          <p:cNvSpPr>
            <a:spLocks noGrp="1"/>
          </p:cNvSpPr>
          <p:nvPr>
            <p:ph idx="1"/>
          </p:nvPr>
        </p:nvSpPr>
        <p:spPr/>
        <p:txBody>
          <a:bodyPr/>
          <a:lstStyle/>
          <a:p>
            <a:pPr lvl="0" indent="0">
              <a:buNone/>
            </a:pPr>
            <a:r>
              <a:rPr>
                <a:latin typeface="Courier"/>
              </a:rPr>
              <a:t>             screened  measured  gam_cases  gam_rate
commune
Gros-Morne        361       351         48     0.137
Anse-Rouge        229       223         30     0.135
L-Estere          189       187         18     0.096
Terre-Neuve       241       235         21     0.089</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L’agrégation nommée — En Python</a:t>
            </a:r>
          </a:p>
        </p:txBody>
      </p:sp>
      <p:sp>
        <p:nvSpPr>
          <p:cNvPr id="3" name="Content Placeholder 2"/>
          <p:cNvSpPr>
            <a:spLocks noGrp="1"/>
          </p:cNvSpPr>
          <p:nvPr>
            <p:ph idx="1"/>
          </p:nvPr>
        </p:nvSpPr>
        <p:spPr/>
        <p:txBody>
          <a:bodyPr/>
          <a:lstStyle/>
          <a:p>
            <a:pPr lvl="0" indent="0">
              <a:buNone/>
            </a:pPr>
            <a:r>
              <a:rPr>
                <a:latin typeface="Courier"/>
              </a:rPr>
              <a:t>.agg(</a:t>
            </a:r>
            <a:br/>
            <a:r>
              <a:rPr>
                <a:latin typeface="Courier"/>
              </a:rPr>
              <a:t>    nom_de_sortie</a:t>
            </a:r>
            <a:r>
              <a:rPr>
                <a:solidFill>
                  <a:srgbClr val="666666"/>
                </a:solidFill>
                <a:latin typeface="Courier"/>
              </a:rPr>
              <a:t>=</a:t>
            </a:r>
            <a:r>
              <a:rPr>
                <a:latin typeface="Courier"/>
              </a:rPr>
              <a:t>(</a:t>
            </a:r>
            <a:r>
              <a:rPr>
                <a:solidFill>
                  <a:srgbClr val="4070A0"/>
                </a:solidFill>
                <a:latin typeface="Courier"/>
              </a:rPr>
              <a:t>"colonne_d_entree"</a:t>
            </a:r>
            <a:r>
              <a:rPr>
                <a:latin typeface="Courier"/>
              </a:rPr>
              <a:t>, </a:t>
            </a:r>
            <a:r>
              <a:rPr>
                <a:solidFill>
                  <a:srgbClr val="4070A0"/>
                </a:solidFill>
                <a:latin typeface="Courier"/>
              </a:rPr>
              <a:t>"fonction"</a:t>
            </a:r>
            <a:r>
              <a:rPr>
                <a:latin typeface="Courier"/>
              </a:rPr>
              <a:t>),</a:t>
            </a:r>
            <a:br/>
            <a:r>
              <a:rPr>
                <a:latin typeface="Courier"/>
              </a:rPr>
              <a:t>    ...</a:t>
            </a:r>
            <a:br/>
            <a:r>
              <a:rPr>
                <a:latin typeface="Courier"/>
              </a:rPr>
              <a:t>)</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L’agrégation nommée — En Python</a:t>
            </a:r>
          </a:p>
        </p:txBody>
      </p:sp>
      <p:sp>
        <p:nvSpPr>
          <p:cNvPr id="3" name="Content Placeholder 2"/>
          <p:cNvSpPr>
            <a:spLocks noGrp="1"/>
          </p:cNvSpPr>
          <p:nvPr>
            <p:ph idx="1"/>
          </p:nvPr>
        </p:nvSpPr>
        <p:spPr/>
        <p:txBody>
          <a:bodyPr/>
          <a:lstStyle/>
          <a:p>
            <a:pPr lvl="0" indent="0">
              <a:buNone/>
            </a:pPr>
            <a:r>
              <a:rPr>
                <a:latin typeface="Courier"/>
              </a:rPr>
              <a:t>muac.groupby(</a:t>
            </a:r>
            <a:r>
              <a:rPr>
                <a:solidFill>
                  <a:srgbClr val="4070A0"/>
                </a:solidFill>
                <a:latin typeface="Courier"/>
              </a:rPr>
              <a:t>"commune"</a:t>
            </a:r>
            <a:r>
              <a:rPr>
                <a:latin typeface="Courier"/>
              </a:rPr>
              <a:t>)[</a:t>
            </a:r>
            <a:r>
              <a:rPr>
                <a:solidFill>
                  <a:srgbClr val="4070A0"/>
                </a:solidFill>
                <a:latin typeface="Courier"/>
              </a:rPr>
              <a:t>"muac_mm"</a:t>
            </a:r>
            <a:r>
              <a:rPr>
                <a:latin typeface="Courier"/>
              </a:rPr>
              <a:t>].mean()               </a:t>
            </a:r>
            <a:r>
              <a:rPr i="1">
                <a:solidFill>
                  <a:srgbClr val="60A0B0"/>
                </a:solidFill>
                <a:latin typeface="Courier"/>
              </a:rPr>
              <a:t># une colonne, une fonction</a:t>
            </a:r>
            <a:br/>
            <a:r>
              <a:rPr>
                <a:latin typeface="Courier"/>
              </a:rPr>
              <a:t>muac.groupby(</a:t>
            </a:r>
            <a:r>
              <a:rPr>
                <a:solidFill>
                  <a:srgbClr val="4070A0"/>
                </a:solidFill>
                <a:latin typeface="Courier"/>
              </a:rPr>
              <a:t>"commune"</a:t>
            </a:r>
            <a:r>
              <a:rPr>
                <a:latin typeface="Courier"/>
              </a:rPr>
              <a:t>).agg({</a:t>
            </a:r>
            <a:r>
              <a:rPr>
                <a:solidFill>
                  <a:srgbClr val="4070A0"/>
                </a:solidFill>
                <a:latin typeface="Courier"/>
              </a:rPr>
              <a:t>"muac_mm"</a:t>
            </a:r>
            <a:r>
              <a:rPr>
                <a:latin typeface="Courier"/>
              </a:rPr>
              <a:t>: [</a:t>
            </a:r>
            <a:r>
              <a:rPr>
                <a:solidFill>
                  <a:srgbClr val="4070A0"/>
                </a:solidFill>
                <a:latin typeface="Courier"/>
              </a:rPr>
              <a:t>"mean"</a:t>
            </a:r>
            <a:r>
              <a:rPr>
                <a:latin typeface="Courier"/>
              </a:rPr>
              <a:t>, </a:t>
            </a:r>
            <a:r>
              <a:rPr>
                <a:solidFill>
                  <a:srgbClr val="4070A0"/>
                </a:solidFill>
                <a:latin typeface="Courier"/>
              </a:rPr>
              <a:t>"std"</a:t>
            </a:r>
            <a:r>
              <a:rPr>
                <a:latin typeface="Courier"/>
              </a:rPr>
              <a:t>]})  </a:t>
            </a:r>
            <a:r>
              <a:rPr i="1">
                <a:solidFill>
                  <a:srgbClr val="60A0B0"/>
                </a:solidFill>
                <a:latin typeface="Courier"/>
              </a:rPr>
              <a:t># colonnes MultiIndex</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L’agrégation nommée — En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def</a:t>
            </a:r>
            <a:r>
              <a:rPr>
                <a:latin typeface="Courier"/>
              </a:rPr>
              <a:t> share_below(series, threshold</a:t>
            </a:r>
            <a:r>
              <a:rPr>
                <a:solidFill>
                  <a:srgbClr val="666666"/>
                </a:solidFill>
                <a:latin typeface="Courier"/>
              </a:rPr>
              <a:t>=</a:t>
            </a:r>
            <a:r>
              <a:rPr>
                <a:solidFill>
                  <a:srgbClr val="40A070"/>
                </a:solidFill>
                <a:latin typeface="Courier"/>
              </a:rPr>
              <a:t>125</a:t>
            </a:r>
            <a:r>
              <a:rPr>
                <a:latin typeface="Courier"/>
              </a:rPr>
              <a:t>):</a:t>
            </a:r>
            <a:br/>
            <a:r>
              <a:rPr>
                <a:latin typeface="Courier"/>
              </a:rPr>
              <a:t>    valid </a:t>
            </a:r>
            <a:r>
              <a:rPr>
                <a:solidFill>
                  <a:srgbClr val="666666"/>
                </a:solidFill>
                <a:latin typeface="Courier"/>
              </a:rPr>
              <a:t>=</a:t>
            </a:r>
            <a:r>
              <a:rPr>
                <a:latin typeface="Courier"/>
              </a:rPr>
              <a:t> series.dropna()</a:t>
            </a:r>
            <a:br/>
            <a:r>
              <a:rPr>
                <a:latin typeface="Courier"/>
              </a:rPr>
              <a:t>    </a:t>
            </a:r>
            <a:r>
              <a:rPr b="1">
                <a:solidFill>
                  <a:srgbClr val="007020"/>
                </a:solidFill>
                <a:latin typeface="Courier"/>
              </a:rPr>
              <a:t>return</a:t>
            </a:r>
            <a:r>
              <a:rPr>
                <a:latin typeface="Courier"/>
              </a:rPr>
              <a:t> (valid </a:t>
            </a:r>
            <a:r>
              <a:rPr>
                <a:solidFill>
                  <a:srgbClr val="666666"/>
                </a:solidFill>
                <a:latin typeface="Courier"/>
              </a:rPr>
              <a:t>&lt;</a:t>
            </a:r>
            <a:r>
              <a:rPr>
                <a:latin typeface="Courier"/>
              </a:rPr>
              <a:t> threshold).mean() </a:t>
            </a:r>
            <a:r>
              <a:rPr b="1">
                <a:solidFill>
                  <a:srgbClr val="007020"/>
                </a:solidFill>
                <a:latin typeface="Courier"/>
              </a:rPr>
              <a:t>if</a:t>
            </a:r>
            <a:r>
              <a:rPr>
                <a:latin typeface="Courier"/>
              </a:rPr>
              <a:t> </a:t>
            </a:r>
            <a:r>
              <a:rPr>
                <a:solidFill>
                  <a:srgbClr val="008000"/>
                </a:solidFill>
                <a:latin typeface="Courier"/>
              </a:rPr>
              <a:t>len</a:t>
            </a:r>
            <a:r>
              <a:rPr>
                <a:latin typeface="Courier"/>
              </a:rPr>
              <a:t>(valid) </a:t>
            </a:r>
            <a:r>
              <a:rPr b="1">
                <a:solidFill>
                  <a:srgbClr val="007020"/>
                </a:solidFill>
                <a:latin typeface="Courier"/>
              </a:rPr>
              <a:t>else</a:t>
            </a:r>
            <a:r>
              <a:rPr>
                <a:latin typeface="Courier"/>
              </a:rPr>
              <a:t> </a:t>
            </a:r>
            <a:r>
              <a:rPr>
                <a:solidFill>
                  <a:srgbClr val="008000"/>
                </a:solidFill>
                <a:latin typeface="Courier"/>
              </a:rPr>
              <a:t>float</a:t>
            </a:r>
            <a:r>
              <a:rPr>
                <a:latin typeface="Courier"/>
              </a:rPr>
              <a:t>(</a:t>
            </a:r>
            <a:r>
              <a:rPr>
                <a:solidFill>
                  <a:srgbClr val="4070A0"/>
                </a:solidFill>
                <a:latin typeface="Courier"/>
              </a:rPr>
              <a:t>"nan"</a:t>
            </a:r>
            <a:r>
              <a:rPr>
                <a:latin typeface="Courier"/>
              </a:rPr>
              <a:t>)</a:t>
            </a:r>
            <a:br/>
            <a:br/>
            <a:r>
              <a:rPr>
                <a:latin typeface="Courier"/>
              </a:rPr>
              <a:t>muac.groupby(</a:t>
            </a:r>
            <a:r>
              <a:rPr>
                <a:solidFill>
                  <a:srgbClr val="4070A0"/>
                </a:solidFill>
                <a:latin typeface="Courier"/>
              </a:rPr>
              <a:t>"commune"</a:t>
            </a:r>
            <a:r>
              <a:rPr>
                <a:latin typeface="Courier"/>
              </a:rPr>
              <a:t>).agg(</a:t>
            </a:r>
            <a:br/>
            <a:r>
              <a:rPr>
                <a:latin typeface="Courier"/>
              </a:rPr>
              <a:t>    gam_rate</a:t>
            </a:r>
            <a:r>
              <a:rPr>
                <a:solidFill>
                  <a:srgbClr val="666666"/>
                </a:solidFill>
                <a:latin typeface="Courier"/>
              </a:rPr>
              <a:t>=</a:t>
            </a:r>
            <a:r>
              <a:rPr>
                <a:latin typeface="Courier"/>
              </a:rPr>
              <a:t>(</a:t>
            </a:r>
            <a:r>
              <a:rPr>
                <a:solidFill>
                  <a:srgbClr val="4070A0"/>
                </a:solidFill>
                <a:latin typeface="Courier"/>
              </a:rPr>
              <a:t>"muac_mm"</a:t>
            </a:r>
            <a:r>
              <a:rPr>
                <a:latin typeface="Courier"/>
              </a:rPr>
              <a:t>, share_below),</a:t>
            </a:r>
            <a:br/>
            <a:r>
              <a:rPr>
                <a:latin typeface="Courier"/>
              </a:rPr>
              <a:t>    n</a:t>
            </a:r>
            <a:r>
              <a:rPr>
                <a:solidFill>
                  <a:srgbClr val="666666"/>
                </a:solidFill>
                <a:latin typeface="Courier"/>
              </a:rPr>
              <a:t>=</a:t>
            </a:r>
            <a:r>
              <a:rPr>
                <a:latin typeface="Courier"/>
              </a:rPr>
              <a:t>(</a:t>
            </a:r>
            <a:r>
              <a:rPr>
                <a:solidFill>
                  <a:srgbClr val="4070A0"/>
                </a:solidFill>
                <a:latin typeface="Courier"/>
              </a:rPr>
              <a:t>"muac_mm"</a:t>
            </a:r>
            <a:r>
              <a:rPr>
                <a:latin typeface="Courier"/>
              </a:rPr>
              <a:t>, </a:t>
            </a:r>
            <a:r>
              <a:rPr>
                <a:solidFill>
                  <a:srgbClr val="4070A0"/>
                </a:solidFill>
                <a:latin typeface="Courier"/>
              </a:rPr>
              <a:t>"count"</a:t>
            </a:r>
            <a:r>
              <a:rPr>
                <a:latin typeface="Courier"/>
              </a:rPr>
              <a:t>),</a:t>
            </a:r>
            <a:br/>
            <a:r>
              <a:rPr>
                <a:latin typeface="Courier"/>
              </a:rPr>
              <a:t>)</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Deux réglages par défaut qui changent un dénominateur</a:t>
            </a:r>
          </a:p>
        </p:txBody>
      </p:sp>
      <p:sp>
        <p:nvSpPr>
          <p:cNvPr id="3" name="Content Placeholder 2"/>
          <p:cNvSpPr>
            <a:spLocks noGrp="1"/>
          </p:cNvSpPr>
          <p:nvPr>
            <p:ph idx="1"/>
          </p:nvPr>
        </p:nvSpPr>
        <p:spPr/>
        <p:txBody>
          <a:bodyPr/>
          <a:lstStyle/>
          <a:p>
            <a:pPr lvl="0" indent="0" marL="1270000">
              <a:buNone/>
            </a:pPr>
            <a:r>
              <a:rPr sz="2000"/>
              <a:t>Source d’eau améliorée contre service de base, par district. Compter les sources surestime la couverture partout ; l’écart correspond aux ménages dont la source est améliorée et située à plus de trente minutes.</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Deux réglages par défaut qui changent un dénominateur</a:t>
            </a:r>
          </a:p>
        </p:txBody>
      </p:sp>
      <p:sp>
        <p:nvSpPr>
          <p:cNvPr id="3" name="Content Placeholder 2"/>
          <p:cNvSpPr>
            <a:spLocks noGrp="1"/>
          </p:cNvSpPr>
          <p:nvPr>
            <p:ph idx="1"/>
          </p:nvPr>
        </p:nvSpPr>
        <p:spPr/>
        <p:txBody>
          <a:bodyPr/>
          <a:lstStyle/>
          <a:p>
            <a:pPr lvl="0"/>
            <a:r>
              <a:rPr/>
              <a:t>Les clés de groupe manquantes sont écartées</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Deux réglages par défaut qui changent un dénominateur — En Python</a:t>
            </a:r>
          </a:p>
        </p:txBody>
      </p:sp>
      <p:sp>
        <p:nvSpPr>
          <p:cNvPr id="3" name="Content Placeholder 2"/>
          <p:cNvSpPr>
            <a:spLocks noGrp="1"/>
          </p:cNvSpPr>
          <p:nvPr>
            <p:ph idx="1"/>
          </p:nvPr>
        </p:nvSpPr>
        <p:spPr/>
        <p:txBody>
          <a:bodyPr/>
          <a:lstStyle/>
          <a:p>
            <a:pPr lvl="0" indent="0">
              <a:buNone/>
            </a:pPr>
            <a:r>
              <a:rPr>
                <a:latin typeface="Courier"/>
              </a:rPr>
              <a:t>d </a:t>
            </a:r>
            <a:r>
              <a:rPr>
                <a:solidFill>
                  <a:srgbClr val="666666"/>
                </a:solidFill>
                <a:latin typeface="Courier"/>
              </a:rPr>
              <a:t>=</a:t>
            </a:r>
            <a:r>
              <a:rPr>
                <a:latin typeface="Courier"/>
              </a:rPr>
              <a:t> pd.DataFrame({</a:t>
            </a:r>
            <a:r>
              <a:rPr>
                <a:solidFill>
                  <a:srgbClr val="4070A0"/>
                </a:solidFill>
                <a:latin typeface="Courier"/>
              </a:rPr>
              <a:t>"g"</a:t>
            </a:r>
            <a:r>
              <a:rPr>
                <a:latin typeface="Courier"/>
              </a:rPr>
              <a:t>: [</a:t>
            </a:r>
            <a:r>
              <a:rPr>
                <a:solidFill>
                  <a:srgbClr val="4070A0"/>
                </a:solidFill>
                <a:latin typeface="Courier"/>
              </a:rPr>
              <a:t>"a"</a:t>
            </a:r>
            <a:r>
              <a:rPr>
                <a:latin typeface="Courier"/>
              </a:rPr>
              <a:t>, </a:t>
            </a:r>
            <a:r>
              <a:rPr>
                <a:solidFill>
                  <a:srgbClr val="19177C"/>
                </a:solidFill>
                <a:latin typeface="Courier"/>
              </a:rPr>
              <a:t>None</a:t>
            </a:r>
            <a:r>
              <a:rPr>
                <a:latin typeface="Courier"/>
              </a:rPr>
              <a:t>, </a:t>
            </a:r>
            <a:r>
              <a:rPr>
                <a:solidFill>
                  <a:srgbClr val="4070A0"/>
                </a:solidFill>
                <a:latin typeface="Courier"/>
              </a:rPr>
              <a:t>"a"</a:t>
            </a:r>
            <a:r>
              <a:rPr>
                <a:latin typeface="Courier"/>
              </a:rPr>
              <a:t>], </a:t>
            </a:r>
            <a:r>
              <a:rPr>
                <a:solidFill>
                  <a:srgbClr val="4070A0"/>
                </a:solidFill>
                <a:latin typeface="Courier"/>
              </a:rPr>
              <a:t>"v"</a:t>
            </a:r>
            <a:r>
              <a:rPr>
                <a:latin typeface="Courier"/>
              </a:rPr>
              <a:t>: [</a:t>
            </a:r>
            <a:r>
              <a:rPr>
                <a:solidFill>
                  <a:srgbClr val="40A070"/>
                </a:solidFill>
                <a:latin typeface="Courier"/>
              </a:rPr>
              <a:t>1</a:t>
            </a:r>
            <a:r>
              <a:rPr>
                <a:latin typeface="Courier"/>
              </a:rPr>
              <a:t>, </a:t>
            </a:r>
            <a:r>
              <a:rPr>
                <a:solidFill>
                  <a:srgbClr val="40A070"/>
                </a:solidFill>
                <a:latin typeface="Courier"/>
              </a:rPr>
              <a:t>2</a:t>
            </a:r>
            <a:r>
              <a:rPr>
                <a:latin typeface="Courier"/>
              </a:rPr>
              <a:t>, </a:t>
            </a:r>
            <a:r>
              <a:rPr>
                <a:solidFill>
                  <a:srgbClr val="40A070"/>
                </a:solidFill>
                <a:latin typeface="Courier"/>
              </a:rPr>
              <a:t>3</a:t>
            </a:r>
            <a:r>
              <a:rPr>
                <a:latin typeface="Courier"/>
              </a:rPr>
              <a:t>]})</a:t>
            </a:r>
            <a:br/>
            <a:br/>
            <a:r>
              <a:rPr>
                <a:latin typeface="Courier"/>
              </a:rPr>
              <a:t>d.groupby(</a:t>
            </a:r>
            <a:r>
              <a:rPr>
                <a:solidFill>
                  <a:srgbClr val="4070A0"/>
                </a:solidFill>
                <a:latin typeface="Courier"/>
              </a:rPr>
              <a:t>"g"</a:t>
            </a:r>
            <a:r>
              <a:rPr>
                <a:latin typeface="Courier"/>
              </a:rPr>
              <a:t>)[</a:t>
            </a:r>
            <a:r>
              <a:rPr>
                <a:solidFill>
                  <a:srgbClr val="4070A0"/>
                </a:solidFill>
                <a:latin typeface="Courier"/>
              </a:rPr>
              <a:t>"v"</a:t>
            </a:r>
            <a:r>
              <a:rPr>
                <a:latin typeface="Courier"/>
              </a:rPr>
              <a:t>].</a:t>
            </a:r>
            <a:r>
              <a:rPr>
                <a:solidFill>
                  <a:srgbClr val="008000"/>
                </a:solidFill>
                <a:latin typeface="Courier"/>
              </a:rPr>
              <a:t>sum</a:t>
            </a:r>
            <a:r>
              <a:rPr>
                <a:latin typeface="Courier"/>
              </a:rPr>
              <a:t>()                  </a:t>
            </a:r>
            <a:r>
              <a:rPr i="1">
                <a:solidFill>
                  <a:srgbClr val="60A0B0"/>
                </a:solidFill>
                <a:latin typeface="Courier"/>
              </a:rPr>
              <a:t># {'a': 4}</a:t>
            </a:r>
            <a:br/>
            <a:r>
              <a:rPr>
                <a:latin typeface="Courier"/>
              </a:rPr>
              <a:t>d.groupby(</a:t>
            </a:r>
            <a:r>
              <a:rPr>
                <a:solidFill>
                  <a:srgbClr val="4070A0"/>
                </a:solidFill>
                <a:latin typeface="Courier"/>
              </a:rPr>
              <a:t>"g"</a:t>
            </a:r>
            <a:r>
              <a:rPr>
                <a:latin typeface="Courier"/>
              </a:rPr>
              <a:t>, dropna</a:t>
            </a:r>
            <a:r>
              <a:rPr>
                <a:solidFill>
                  <a:srgbClr val="666666"/>
                </a:solidFill>
                <a:latin typeface="Courier"/>
              </a:rPr>
              <a:t>=</a:t>
            </a:r>
            <a:r>
              <a:rPr>
                <a:solidFill>
                  <a:srgbClr val="19177C"/>
                </a:solidFill>
                <a:latin typeface="Courier"/>
              </a:rPr>
              <a:t>False</a:t>
            </a:r>
            <a:r>
              <a:rPr>
                <a:latin typeface="Courier"/>
              </a:rPr>
              <a:t>)[</a:t>
            </a:r>
            <a:r>
              <a:rPr>
                <a:solidFill>
                  <a:srgbClr val="4070A0"/>
                </a:solidFill>
                <a:latin typeface="Courier"/>
              </a:rPr>
              <a:t>"v"</a:t>
            </a:r>
            <a:r>
              <a:rPr>
                <a:latin typeface="Courier"/>
              </a:rPr>
              <a:t>].</a:t>
            </a:r>
            <a:r>
              <a:rPr>
                <a:solidFill>
                  <a:srgbClr val="008000"/>
                </a:solidFill>
                <a:latin typeface="Courier"/>
              </a:rPr>
              <a:t>sum</a:t>
            </a:r>
            <a:r>
              <a:rPr>
                <a:latin typeface="Courier"/>
              </a:rPr>
              <a:t>()    </a:t>
            </a:r>
            <a:r>
              <a:rPr i="1">
                <a:solidFill>
                  <a:srgbClr val="60A0B0"/>
                </a:solidFill>
                <a:latin typeface="Courier"/>
              </a:rPr>
              <a:t># {'a': 4, nan: 2}</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Deux réglages par défaut qui changent un dénominateur — En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assert</a:t>
            </a:r>
            <a:r>
              <a:rPr>
                <a:latin typeface="Courier"/>
              </a:rPr>
              <a:t> muac[</a:t>
            </a:r>
            <a:r>
              <a:rPr>
                <a:solidFill>
                  <a:srgbClr val="4070A0"/>
                </a:solidFill>
                <a:latin typeface="Courier"/>
              </a:rPr>
              <a:t>"commune"</a:t>
            </a:r>
            <a:r>
              <a:rPr>
                <a:latin typeface="Courier"/>
              </a:rPr>
              <a:t>].notna().</a:t>
            </a:r>
            <a:r>
              <a:rPr>
                <a:solidFill>
                  <a:srgbClr val="008000"/>
                </a:solidFill>
                <a:latin typeface="Courier"/>
              </a:rPr>
              <a:t>all</a:t>
            </a:r>
            <a:r>
              <a:rPr>
                <a:latin typeface="Courier"/>
              </a:rPr>
              <a:t>(), </a:t>
            </a:r>
            <a:r>
              <a:rPr>
                <a:solidFill>
                  <a:srgbClr val="4070A0"/>
                </a:solidFill>
                <a:latin typeface="Courier"/>
              </a:rPr>
              <a:t>"des lignes sans commune seraient ecartees"</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Deux réglages par défaut qui changent un dénominateur</a:t>
            </a:r>
          </a:p>
        </p:txBody>
      </p:sp>
      <p:sp>
        <p:nvSpPr>
          <p:cNvPr id="3" name="Content Placeholder 2"/>
          <p:cNvSpPr>
            <a:spLocks noGrp="1"/>
          </p:cNvSpPr>
          <p:nvPr>
            <p:ph idx="1"/>
          </p:nvPr>
        </p:nvSpPr>
        <p:spPr/>
        <p:txBody>
          <a:bodyPr/>
          <a:lstStyle/>
          <a:p>
            <a:pPr lvl="0"/>
            <a:r>
              <a:rPr/>
              <a:t>Les catégories non observées réapparaissent en lignes vides</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Deux réglages par défaut qui changent un dénominateur — En Python</a:t>
            </a:r>
          </a:p>
        </p:txBody>
      </p:sp>
      <p:sp>
        <p:nvSpPr>
          <p:cNvPr id="3" name="Content Placeholder 2"/>
          <p:cNvSpPr>
            <a:spLocks noGrp="1"/>
          </p:cNvSpPr>
          <p:nvPr>
            <p:ph idx="1"/>
          </p:nvPr>
        </p:nvSpPr>
        <p:spPr/>
        <p:txBody>
          <a:bodyPr/>
          <a:lstStyle/>
          <a:p>
            <a:pPr lvl="0" indent="0">
              <a:buNone/>
            </a:pPr>
            <a:r>
              <a:rPr>
                <a:latin typeface="Courier"/>
              </a:rPr>
              <a:t>c </a:t>
            </a:r>
            <a:r>
              <a:rPr>
                <a:solidFill>
                  <a:srgbClr val="666666"/>
                </a:solidFill>
                <a:latin typeface="Courier"/>
              </a:rPr>
              <a:t>=</a:t>
            </a:r>
            <a:r>
              <a:rPr>
                <a:latin typeface="Courier"/>
              </a:rPr>
              <a:t> pd.DataFrame({</a:t>
            </a:r>
            <a:r>
              <a:rPr>
                <a:solidFill>
                  <a:srgbClr val="4070A0"/>
                </a:solidFill>
                <a:latin typeface="Courier"/>
              </a:rPr>
              <a:t>"k"</a:t>
            </a:r>
            <a:r>
              <a:rPr>
                <a:latin typeface="Courier"/>
              </a:rPr>
              <a:t>: pd.Categorical([</a:t>
            </a:r>
            <a:r>
              <a:rPr>
                <a:solidFill>
                  <a:srgbClr val="4070A0"/>
                </a:solidFill>
                <a:latin typeface="Courier"/>
              </a:rPr>
              <a:t>"x"</a:t>
            </a:r>
            <a:r>
              <a:rPr>
                <a:latin typeface="Courier"/>
              </a:rPr>
              <a:t>, </a:t>
            </a:r>
            <a:r>
              <a:rPr>
                <a:solidFill>
                  <a:srgbClr val="4070A0"/>
                </a:solidFill>
                <a:latin typeface="Courier"/>
              </a:rPr>
              <a:t>"y"</a:t>
            </a:r>
            <a:r>
              <a:rPr>
                <a:latin typeface="Courier"/>
              </a:rPr>
              <a:t>], categories</a:t>
            </a:r>
            <a:r>
              <a:rPr>
                <a:solidFill>
                  <a:srgbClr val="666666"/>
                </a:solidFill>
                <a:latin typeface="Courier"/>
              </a:rPr>
              <a:t>=</a:t>
            </a:r>
            <a:r>
              <a:rPr>
                <a:latin typeface="Courier"/>
              </a:rPr>
              <a:t>[</a:t>
            </a:r>
            <a:r>
              <a:rPr>
                <a:solidFill>
                  <a:srgbClr val="4070A0"/>
                </a:solidFill>
                <a:latin typeface="Courier"/>
              </a:rPr>
              <a:t>"x"</a:t>
            </a:r>
            <a:r>
              <a:rPr>
                <a:latin typeface="Courier"/>
              </a:rPr>
              <a:t>, </a:t>
            </a:r>
            <a:r>
              <a:rPr>
                <a:solidFill>
                  <a:srgbClr val="4070A0"/>
                </a:solidFill>
                <a:latin typeface="Courier"/>
              </a:rPr>
              <a:t>"y"</a:t>
            </a:r>
            <a:r>
              <a:rPr>
                <a:latin typeface="Courier"/>
              </a:rPr>
              <a:t>, </a:t>
            </a:r>
            <a:r>
              <a:rPr>
                <a:solidFill>
                  <a:srgbClr val="4070A0"/>
                </a:solidFill>
                <a:latin typeface="Courier"/>
              </a:rPr>
              <a:t>"z"</a:t>
            </a:r>
            <a:r>
              <a:rPr>
                <a:latin typeface="Courier"/>
              </a:rPr>
              <a:t>]),</a:t>
            </a:r>
            <a:br/>
            <a:r>
              <a:rPr>
                <a:latin typeface="Courier"/>
              </a:rPr>
              <a:t>                  </a:t>
            </a:r>
            <a:r>
              <a:rPr>
                <a:solidFill>
                  <a:srgbClr val="4070A0"/>
                </a:solidFill>
                <a:latin typeface="Courier"/>
              </a:rPr>
              <a:t>"v"</a:t>
            </a:r>
            <a:r>
              <a:rPr>
                <a:latin typeface="Courier"/>
              </a:rPr>
              <a:t>: [</a:t>
            </a:r>
            <a:r>
              <a:rPr>
                <a:solidFill>
                  <a:srgbClr val="40A070"/>
                </a:solidFill>
                <a:latin typeface="Courier"/>
              </a:rPr>
              <a:t>1</a:t>
            </a:r>
            <a:r>
              <a:rPr>
                <a:latin typeface="Courier"/>
              </a:rPr>
              <a:t>, </a:t>
            </a:r>
            <a:r>
              <a:rPr>
                <a:solidFill>
                  <a:srgbClr val="40A070"/>
                </a:solidFill>
                <a:latin typeface="Courier"/>
              </a:rPr>
              <a:t>2</a:t>
            </a:r>
            <a:r>
              <a:rPr>
                <a:latin typeface="Courier"/>
              </a:rPr>
              <a:t>]})</a:t>
            </a:r>
            <a:br/>
            <a:br/>
            <a:r>
              <a:rPr>
                <a:solidFill>
                  <a:srgbClr val="008000"/>
                </a:solidFill>
                <a:latin typeface="Courier"/>
              </a:rPr>
              <a:t>len</a:t>
            </a:r>
            <a:r>
              <a:rPr>
                <a:latin typeface="Courier"/>
              </a:rPr>
              <a:t>(c.groupby(</a:t>
            </a:r>
            <a:r>
              <a:rPr>
                <a:solidFill>
                  <a:srgbClr val="4070A0"/>
                </a:solidFill>
                <a:latin typeface="Courier"/>
              </a:rPr>
              <a:t>"k"</a:t>
            </a:r>
            <a:r>
              <a:rPr>
                <a:latin typeface="Courier"/>
              </a:rPr>
              <a:t>, observed</a:t>
            </a:r>
            <a:r>
              <a:rPr>
                <a:solidFill>
                  <a:srgbClr val="666666"/>
                </a:solidFill>
                <a:latin typeface="Courier"/>
              </a:rPr>
              <a:t>=</a:t>
            </a:r>
            <a:r>
              <a:rPr>
                <a:solidFill>
                  <a:srgbClr val="19177C"/>
                </a:solidFill>
                <a:latin typeface="Courier"/>
              </a:rPr>
              <a:t>True</a:t>
            </a:r>
            <a:r>
              <a:rPr>
                <a:latin typeface="Courier"/>
              </a:rPr>
              <a:t>)[</a:t>
            </a:r>
            <a:r>
              <a:rPr>
                <a:solidFill>
                  <a:srgbClr val="4070A0"/>
                </a:solidFill>
                <a:latin typeface="Courier"/>
              </a:rPr>
              <a:t>"v"</a:t>
            </a:r>
            <a:r>
              <a:rPr>
                <a:latin typeface="Courier"/>
              </a:rPr>
              <a:t>].</a:t>
            </a:r>
            <a:r>
              <a:rPr>
                <a:solidFill>
                  <a:srgbClr val="008000"/>
                </a:solidFill>
                <a:latin typeface="Courier"/>
              </a:rPr>
              <a:t>sum</a:t>
            </a:r>
            <a:r>
              <a:rPr>
                <a:latin typeface="Courier"/>
              </a:rPr>
              <a:t>())    </a:t>
            </a:r>
            <a:r>
              <a:rPr i="1">
                <a:solidFill>
                  <a:srgbClr val="60A0B0"/>
                </a:solidFill>
                <a:latin typeface="Courier"/>
              </a:rPr>
              <a:t># 2</a:t>
            </a:r>
            <a:br/>
            <a:r>
              <a:rPr>
                <a:solidFill>
                  <a:srgbClr val="008000"/>
                </a:solidFill>
                <a:latin typeface="Courier"/>
              </a:rPr>
              <a:t>len</a:t>
            </a:r>
            <a:r>
              <a:rPr>
                <a:latin typeface="Courier"/>
              </a:rPr>
              <a:t>(c.groupby(</a:t>
            </a:r>
            <a:r>
              <a:rPr>
                <a:solidFill>
                  <a:srgbClr val="4070A0"/>
                </a:solidFill>
                <a:latin typeface="Courier"/>
              </a:rPr>
              <a:t>"k"</a:t>
            </a:r>
            <a:r>
              <a:rPr>
                <a:latin typeface="Courier"/>
              </a:rPr>
              <a:t>, observed</a:t>
            </a:r>
            <a:r>
              <a:rPr>
                <a:solidFill>
                  <a:srgbClr val="666666"/>
                </a:solidFill>
                <a:latin typeface="Courier"/>
              </a:rPr>
              <a:t>=</a:t>
            </a:r>
            <a:r>
              <a:rPr>
                <a:solidFill>
                  <a:srgbClr val="19177C"/>
                </a:solidFill>
                <a:latin typeface="Courier"/>
              </a:rPr>
              <a:t>False</a:t>
            </a:r>
            <a:r>
              <a:rPr>
                <a:latin typeface="Courier"/>
              </a:rPr>
              <a:t>)[</a:t>
            </a:r>
            <a:r>
              <a:rPr>
                <a:solidFill>
                  <a:srgbClr val="4070A0"/>
                </a:solidFill>
                <a:latin typeface="Courier"/>
              </a:rPr>
              <a:t>"v"</a:t>
            </a:r>
            <a:r>
              <a:rPr>
                <a:latin typeface="Courier"/>
              </a:rPr>
              <a:t>].</a:t>
            </a:r>
            <a:r>
              <a:rPr>
                <a:solidFill>
                  <a:srgbClr val="008000"/>
                </a:solidFill>
                <a:latin typeface="Courier"/>
              </a:rPr>
              <a:t>sum</a:t>
            </a:r>
            <a:r>
              <a:rPr>
                <a:latin typeface="Courier"/>
              </a:rPr>
              <a:t>())   </a:t>
            </a:r>
            <a:r>
              <a:rPr i="1">
                <a:solidFill>
                  <a:srgbClr val="60A0B0"/>
                </a:solidFill>
                <a:latin typeface="Courier"/>
              </a:rPr>
              <a:t># 3 — inclut un "z" vide</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Deux réglages par défaut qui changent un dénominateur</a:t>
            </a:r>
          </a:p>
        </p:txBody>
      </p:sp>
      <p:sp>
        <p:nvSpPr>
          <p:cNvPr id="3" name="Content Placeholder 2"/>
          <p:cNvSpPr>
            <a:spLocks noGrp="1"/>
          </p:cNvSpPr>
          <p:nvPr>
            <p:ph idx="1"/>
          </p:nvPr>
        </p:nvSpPr>
        <p:spPr/>
        <p:txBody>
          <a:bodyPr/>
          <a:lstStyle/>
          <a:p>
            <a:pPr lvl="0"/>
            <a:r>
              <a:rPr/>
              <a:t>Passez-le explicitement — Le comportement par défaut a changé d’une version de pandas à l’autre, et un script qui s’y…</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Regrouper sur plusieurs clés — En Python</a:t>
            </a:r>
          </a:p>
        </p:txBody>
      </p:sp>
      <p:sp>
        <p:nvSpPr>
          <p:cNvPr id="3" name="Content Placeholder 2"/>
          <p:cNvSpPr>
            <a:spLocks noGrp="1"/>
          </p:cNvSpPr>
          <p:nvPr>
            <p:ph idx="1"/>
          </p:nvPr>
        </p:nvSpPr>
        <p:spPr/>
        <p:txBody>
          <a:bodyPr/>
          <a:lstStyle/>
          <a:p>
            <a:pPr lvl="0" indent="0">
              <a:buNone/>
            </a:pPr>
            <a:r>
              <a:rPr>
                <a:latin typeface="Courier"/>
              </a:rPr>
              <a:t>by_commune_month </a:t>
            </a:r>
            <a:r>
              <a:rPr>
                <a:solidFill>
                  <a:srgbClr val="666666"/>
                </a:solidFill>
                <a:latin typeface="Courier"/>
              </a:rPr>
              <a:t>=</a:t>
            </a:r>
            <a:r>
              <a:rPr>
                <a:latin typeface="Courier"/>
              </a:rPr>
              <a:t> (</a:t>
            </a:r>
            <a:br/>
            <a:r>
              <a:rPr>
                <a:latin typeface="Courier"/>
              </a:rPr>
              <a:t>    muac.assign(month</a:t>
            </a:r>
            <a:r>
              <a:rPr>
                <a:solidFill>
                  <a:srgbClr val="666666"/>
                </a:solidFill>
                <a:latin typeface="Courier"/>
              </a:rPr>
              <a:t>=</a:t>
            </a:r>
            <a:r>
              <a:rPr>
                <a:latin typeface="Courier"/>
              </a:rPr>
              <a:t>muac[</a:t>
            </a:r>
            <a:r>
              <a:rPr>
                <a:solidFill>
                  <a:srgbClr val="4070A0"/>
                </a:solidFill>
                <a:latin typeface="Courier"/>
              </a:rPr>
              <a:t>"screening_date"</a:t>
            </a:r>
            <a:r>
              <a:rPr>
                <a:latin typeface="Courier"/>
              </a:rPr>
              <a:t>].dt.to_period(</a:t>
            </a:r>
            <a:r>
              <a:rPr>
                <a:solidFill>
                  <a:srgbClr val="4070A0"/>
                </a:solidFill>
                <a:latin typeface="Courier"/>
              </a:rPr>
              <a:t>"M"</a:t>
            </a:r>
            <a:r>
              <a:rPr>
                <a:latin typeface="Courier"/>
              </a:rPr>
              <a:t>), gam</a:t>
            </a:r>
            <a:r>
              <a:rPr>
                <a:solidFill>
                  <a:srgbClr val="666666"/>
                </a:solidFill>
                <a:latin typeface="Courier"/>
              </a:rPr>
              <a:t>=</a:t>
            </a:r>
            <a:r>
              <a:rPr>
                <a:latin typeface="Courier"/>
              </a:rPr>
              <a:t>gam)</a:t>
            </a:r>
            <a:br/>
            <a:r>
              <a:rPr>
                <a:latin typeface="Courier"/>
              </a:rPr>
              <a:t>    .groupby([</a:t>
            </a:r>
            <a:r>
              <a:rPr>
                <a:solidFill>
                  <a:srgbClr val="4070A0"/>
                </a:solidFill>
                <a:latin typeface="Courier"/>
              </a:rPr>
              <a:t>"commune"</a:t>
            </a:r>
            <a:r>
              <a:rPr>
                <a:latin typeface="Courier"/>
              </a:rPr>
              <a:t>, </a:t>
            </a:r>
            <a:r>
              <a:rPr>
                <a:solidFill>
                  <a:srgbClr val="4070A0"/>
                </a:solidFill>
                <a:latin typeface="Courier"/>
              </a:rPr>
              <a:t>"month"</a:t>
            </a:r>
            <a:r>
              <a:rPr>
                <a:latin typeface="Courier"/>
              </a:rPr>
              <a:t>], observed</a:t>
            </a:r>
            <a:r>
              <a:rPr>
                <a:solidFill>
                  <a:srgbClr val="666666"/>
                </a:solidFill>
                <a:latin typeface="Courier"/>
              </a:rPr>
              <a:t>=</a:t>
            </a:r>
            <a:r>
              <a:rPr>
                <a:solidFill>
                  <a:srgbClr val="19177C"/>
                </a:solidFill>
                <a:latin typeface="Courier"/>
              </a:rPr>
              <a:t>True</a:t>
            </a:r>
            <a:r>
              <a:rPr>
                <a:latin typeface="Courier"/>
              </a:rPr>
              <a:t>)</a:t>
            </a:r>
            <a:br/>
            <a:r>
              <a:rPr>
                <a:latin typeface="Courier"/>
              </a:rPr>
              <a:t>    .agg(measured</a:t>
            </a:r>
            <a:r>
              <a:rPr>
                <a:solidFill>
                  <a:srgbClr val="666666"/>
                </a:solidFill>
                <a:latin typeface="Courier"/>
              </a:rPr>
              <a:t>=</a:t>
            </a:r>
            <a:r>
              <a:rPr>
                <a:latin typeface="Courier"/>
              </a:rPr>
              <a:t>(</a:t>
            </a:r>
            <a:r>
              <a:rPr>
                <a:solidFill>
                  <a:srgbClr val="4070A0"/>
                </a:solidFill>
                <a:latin typeface="Courier"/>
              </a:rPr>
              <a:t>"muac_mm"</a:t>
            </a:r>
            <a:r>
              <a:rPr>
                <a:latin typeface="Courier"/>
              </a:rPr>
              <a:t>, </a:t>
            </a:r>
            <a:r>
              <a:rPr>
                <a:solidFill>
                  <a:srgbClr val="4070A0"/>
                </a:solidFill>
                <a:latin typeface="Courier"/>
              </a:rPr>
              <a:t>"count"</a:t>
            </a:r>
            <a:r>
              <a:rPr>
                <a:latin typeface="Courier"/>
              </a:rPr>
              <a:t>), gam_cases</a:t>
            </a:r>
            <a:r>
              <a:rPr>
                <a:solidFill>
                  <a:srgbClr val="666666"/>
                </a:solidFill>
                <a:latin typeface="Courier"/>
              </a:rPr>
              <a:t>=</a:t>
            </a:r>
            <a:r>
              <a:rPr>
                <a:latin typeface="Courier"/>
              </a:rPr>
              <a:t>(</a:t>
            </a:r>
            <a:r>
              <a:rPr>
                <a:solidFill>
                  <a:srgbClr val="4070A0"/>
                </a:solidFill>
                <a:latin typeface="Courier"/>
              </a:rPr>
              <a:t>"gam"</a:t>
            </a:r>
            <a:r>
              <a:rPr>
                <a:latin typeface="Courier"/>
              </a:rPr>
              <a:t>, </a:t>
            </a:r>
            <a:r>
              <a:rPr>
                <a:solidFill>
                  <a:srgbClr val="4070A0"/>
                </a:solidFill>
                <a:latin typeface="Courier"/>
              </a:rPr>
              <a:t>"sum"</a:t>
            </a:r>
            <a:r>
              <a:rPr>
                <a:latin typeface="Courier"/>
              </a:rPr>
              <a:t>))</a:t>
            </a:r>
            <a:br/>
            <a:r>
              <a:rPr>
                <a:latin typeface="Courier"/>
              </a:rPr>
              <a: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Regrouper sur plusieurs clés — En Python</a:t>
            </a:r>
          </a:p>
        </p:txBody>
      </p:sp>
      <p:sp>
        <p:nvSpPr>
          <p:cNvPr id="3" name="Content Placeholder 2"/>
          <p:cNvSpPr>
            <a:spLocks noGrp="1"/>
          </p:cNvSpPr>
          <p:nvPr>
            <p:ph idx="1"/>
          </p:nvPr>
        </p:nvSpPr>
        <p:spPr/>
        <p:txBody>
          <a:bodyPr/>
          <a:lstStyle/>
          <a:p>
            <a:pPr lvl="0" indent="0">
              <a:buNone/>
            </a:pPr>
            <a:r>
              <a:rPr>
                <a:latin typeface="Courier"/>
              </a:rPr>
              <a:t>by_commune_month.loc[</a:t>
            </a:r>
            <a:r>
              <a:rPr>
                <a:solidFill>
                  <a:srgbClr val="4070A0"/>
                </a:solidFill>
                <a:latin typeface="Courier"/>
              </a:rPr>
              <a:t>"Gonaives"</a:t>
            </a:r>
            <a:r>
              <a:rPr>
                <a:latin typeface="Courier"/>
              </a:rPr>
              <a:t>]                      </a:t>
            </a:r>
            <a:r>
              <a:rPr i="1">
                <a:solidFill>
                  <a:srgbClr val="60A0B0"/>
                </a:solidFill>
                <a:latin typeface="Courier"/>
              </a:rPr>
              <a:t># une commune, tous les mois</a:t>
            </a:r>
            <a:br/>
            <a:r>
              <a:rPr>
                <a:latin typeface="Courier"/>
              </a:rPr>
              <a:t>by_commune_month.reset_index()                        </a:t>
            </a:r>
            <a:r>
              <a:rPr i="1">
                <a:solidFill>
                  <a:srgbClr val="60A0B0"/>
                </a:solidFill>
                <a:latin typeface="Courier"/>
              </a:rPr>
              <a:t># retour a des colonnes plates</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Regrouper sur plusieurs clés — En Python</a:t>
            </a:r>
          </a:p>
        </p:txBody>
      </p:sp>
      <p:sp>
        <p:nvSpPr>
          <p:cNvPr id="3" name="Content Placeholder 2"/>
          <p:cNvSpPr>
            <a:spLocks noGrp="1"/>
          </p:cNvSpPr>
          <p:nvPr>
            <p:ph idx="1"/>
          </p:nvPr>
        </p:nvSpPr>
        <p:spPr/>
        <p:txBody>
          <a:bodyPr/>
          <a:lstStyle/>
          <a:p>
            <a:pPr lvl="0" indent="0">
              <a:buNone/>
            </a:pPr>
            <a:r>
              <a:rPr>
                <a:latin typeface="Courier"/>
              </a:rPr>
              <a:t>wide </a:t>
            </a:r>
            <a:r>
              <a:rPr>
                <a:solidFill>
                  <a:srgbClr val="666666"/>
                </a:solidFill>
                <a:latin typeface="Courier"/>
              </a:rPr>
              <a:t>=</a:t>
            </a:r>
            <a:r>
              <a:rPr>
                <a:latin typeface="Courier"/>
              </a:rPr>
              <a:t> by_commune_month[</a:t>
            </a:r>
            <a:r>
              <a:rPr>
                <a:solidFill>
                  <a:srgbClr val="4070A0"/>
                </a:solidFill>
                <a:latin typeface="Courier"/>
              </a:rPr>
              <a:t>"gam_cases"</a:t>
            </a:r>
            <a:r>
              <a:rPr>
                <a:latin typeface="Courier"/>
              </a:rPr>
              <a:t>].unstack(</a:t>
            </a:r>
            <a:r>
              <a:rPr>
                <a:solidFill>
                  <a:srgbClr val="4070A0"/>
                </a:solidFill>
                <a:latin typeface="Courier"/>
              </a:rPr>
              <a:t>"month"</a:t>
            </a:r>
            <a:r>
              <a:rPr>
                <a:latin typeface="Courier"/>
              </a:rPr>
              <a:t>, fill_value</a:t>
            </a:r>
            <a:r>
              <a:rPr>
                <a:solidFill>
                  <a:srgbClr val="666666"/>
                </a:solidFill>
                <a:latin typeface="Courier"/>
              </a:rPr>
              <a:t>=</a:t>
            </a:r>
            <a:r>
              <a:rPr>
                <a:solidFill>
                  <a:srgbClr val="40A070"/>
                </a:solidFill>
                <a:latin typeface="Courier"/>
              </a:rPr>
              <a:t>0</a:t>
            </a:r>
            <a:r>
              <a:rPr>
                <a:latin typeface="Courier"/>
              </a:rPr>
              <a:t>)</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transform : une statistique de groupe sur chaque ligne — En Python</a:t>
            </a:r>
          </a:p>
        </p:txBody>
      </p:sp>
      <p:sp>
        <p:nvSpPr>
          <p:cNvPr id="3" name="Content Placeholder 2"/>
          <p:cNvSpPr>
            <a:spLocks noGrp="1"/>
          </p:cNvSpPr>
          <p:nvPr>
            <p:ph idx="1"/>
          </p:nvPr>
        </p:nvSpPr>
        <p:spPr/>
        <p:txBody>
          <a:bodyPr/>
          <a:lstStyle/>
          <a:p>
            <a:pPr lvl="0" indent="0">
              <a:buNone/>
            </a:pPr>
            <a:r>
              <a:rPr>
                <a:latin typeface="Courier"/>
              </a:rPr>
              <a:t>muac[</a:t>
            </a:r>
            <a:r>
              <a:rPr>
                <a:solidFill>
                  <a:srgbClr val="4070A0"/>
                </a:solidFill>
                <a:latin typeface="Courier"/>
              </a:rPr>
              <a:t>"commune_mean"</a:t>
            </a:r>
            <a:r>
              <a:rPr>
                <a:latin typeface="Courier"/>
              </a:rPr>
              <a:t>] </a:t>
            </a:r>
            <a:r>
              <a:rPr>
                <a:solidFill>
                  <a:srgbClr val="666666"/>
                </a:solidFill>
                <a:latin typeface="Courier"/>
              </a:rPr>
              <a:t>=</a:t>
            </a:r>
            <a:r>
              <a:rPr>
                <a:latin typeface="Courier"/>
              </a:rPr>
              <a:t> muac.groupby(</a:t>
            </a:r>
            <a:r>
              <a:rPr>
                <a:solidFill>
                  <a:srgbClr val="4070A0"/>
                </a:solidFill>
                <a:latin typeface="Courier"/>
              </a:rPr>
              <a:t>"commune"</a:t>
            </a:r>
            <a:r>
              <a:rPr>
                <a:latin typeface="Courier"/>
              </a:rPr>
              <a:t>)[</a:t>
            </a:r>
            <a:r>
              <a:rPr>
                <a:solidFill>
                  <a:srgbClr val="4070A0"/>
                </a:solidFill>
                <a:latin typeface="Courier"/>
              </a:rPr>
              <a:t>"muac_mm"</a:t>
            </a:r>
            <a:r>
              <a:rPr>
                <a:latin typeface="Courier"/>
              </a:rPr>
              <a:t>].transform(</a:t>
            </a:r>
            <a:r>
              <a:rPr>
                <a:solidFill>
                  <a:srgbClr val="4070A0"/>
                </a:solidFill>
                <a:latin typeface="Courier"/>
              </a:rPr>
              <a:t>"mean"</a:t>
            </a:r>
            <a:r>
              <a:rPr>
                <a:latin typeface="Courier"/>
              </a:rPr>
              <a:t>)</a:t>
            </a:r>
            <a:br/>
            <a:r>
              <a:rPr>
                <a:latin typeface="Courier"/>
              </a:rPr>
              <a:t>muac[</a:t>
            </a:r>
            <a:r>
              <a:rPr>
                <a:solidFill>
                  <a:srgbClr val="4070A0"/>
                </a:solidFill>
                <a:latin typeface="Courier"/>
              </a:rPr>
              <a:t>"vs_commune"</a:t>
            </a:r>
            <a:r>
              <a:rPr>
                <a:latin typeface="Courier"/>
              </a:rPr>
              <a:t>] </a:t>
            </a:r>
            <a:r>
              <a:rPr>
                <a:solidFill>
                  <a:srgbClr val="666666"/>
                </a:solidFill>
                <a:latin typeface="Courier"/>
              </a:rPr>
              <a:t>=</a:t>
            </a:r>
            <a:r>
              <a:rPr>
                <a:latin typeface="Courier"/>
              </a:rPr>
              <a:t> muac[</a:t>
            </a:r>
            <a:r>
              <a:rPr>
                <a:solidFill>
                  <a:srgbClr val="4070A0"/>
                </a:solidFill>
                <a:latin typeface="Courier"/>
              </a:rPr>
              <a:t>"muac_mm"</a:t>
            </a:r>
            <a:r>
              <a:rPr>
                <a:latin typeface="Courier"/>
              </a:rPr>
              <a:t>] </a:t>
            </a:r>
            <a:r>
              <a:rPr>
                <a:solidFill>
                  <a:srgbClr val="666666"/>
                </a:solidFill>
                <a:latin typeface="Courier"/>
              </a:rPr>
              <a:t>-</a:t>
            </a:r>
            <a:r>
              <a:rPr>
                <a:latin typeface="Courier"/>
              </a:rPr>
              <a:t> muac[</a:t>
            </a:r>
            <a:r>
              <a:rPr>
                <a:solidFill>
                  <a:srgbClr val="4070A0"/>
                </a:solidFill>
                <a:latin typeface="Courier"/>
              </a:rPr>
              <a:t>"commune_mean"</a:t>
            </a:r>
            <a:r>
              <a:rPr>
                <a:latin typeface="Courier"/>
              </a:rPr>
              <a:t>]</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apply, et pourquoi l’éviter — En Python</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Fonctionne, mais lent, et renvoie un objet dont la forme depend de la fonction.</a:t>
            </a:r>
            <a:br/>
            <a:r>
              <a:rPr>
                <a:latin typeface="Courier"/>
              </a:rPr>
              <a:t>muac.groupby(</a:t>
            </a:r>
            <a:r>
              <a:rPr>
                <a:solidFill>
                  <a:srgbClr val="4070A0"/>
                </a:solidFill>
                <a:latin typeface="Courier"/>
              </a:rPr>
              <a:t>"commune"</a:t>
            </a:r>
            <a:r>
              <a:rPr>
                <a:latin typeface="Courier"/>
              </a:rPr>
              <a:t>).</a:t>
            </a:r>
            <a:r>
              <a:rPr>
                <a:solidFill>
                  <a:srgbClr val="008000"/>
                </a:solidFill>
                <a:latin typeface="Courier"/>
              </a:rPr>
              <a:t>apply</a:t>
            </a:r>
            <a:r>
              <a:rPr>
                <a:latin typeface="Courier"/>
              </a:rPr>
              <a:t>(</a:t>
            </a:r>
            <a:r>
              <a:rPr b="1">
                <a:solidFill>
                  <a:srgbClr val="007020"/>
                </a:solidFill>
                <a:latin typeface="Courier"/>
              </a:rPr>
              <a:t>lambda</a:t>
            </a:r>
            <a:r>
              <a:rPr>
                <a:latin typeface="Courier"/>
              </a:rPr>
              <a:t> g: g[</a:t>
            </a:r>
            <a:r>
              <a:rPr>
                <a:solidFill>
                  <a:srgbClr val="4070A0"/>
                </a:solidFill>
                <a:latin typeface="Courier"/>
              </a:rPr>
              <a:t>"muac_mm"</a:t>
            </a:r>
            <a:r>
              <a:rPr>
                <a:latin typeface="Courier"/>
              </a:rPr>
              <a:t>].mean(), include_groups</a:t>
            </a:r>
            <a:r>
              <a:rPr>
                <a:solidFill>
                  <a:srgbClr val="666666"/>
                </a:solidFill>
                <a:latin typeface="Courier"/>
              </a:rPr>
              <a:t>=</a:t>
            </a:r>
            <a:r>
              <a:rPr>
                <a:solidFill>
                  <a:srgbClr val="19177C"/>
                </a:solidFill>
                <a:latin typeface="Courier"/>
              </a:rPr>
              <a:t>False</a:t>
            </a:r>
            <a:r>
              <a:rPr>
                <a:latin typeface="Courier"/>
              </a:rPr>
              <a:t>)</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tableaux croisés se lisent mieux dans un rapport — En Python</a:t>
            </a:r>
          </a:p>
        </p:txBody>
      </p:sp>
      <p:sp>
        <p:nvSpPr>
          <p:cNvPr id="3" name="Content Placeholder 2"/>
          <p:cNvSpPr>
            <a:spLocks noGrp="1"/>
          </p:cNvSpPr>
          <p:nvPr>
            <p:ph idx="1"/>
          </p:nvPr>
        </p:nvSpPr>
        <p:spPr/>
        <p:txBody>
          <a:bodyPr/>
          <a:lstStyle/>
          <a:p>
            <a:pPr lvl="0" indent="0">
              <a:buNone/>
            </a:pPr>
            <a:r>
              <a:rPr>
                <a:latin typeface="Courier"/>
              </a:rPr>
              <a:t>pd.crosstab(muac[</a:t>
            </a:r>
            <a:r>
              <a:rPr>
                <a:solidFill>
                  <a:srgbClr val="4070A0"/>
                </a:solidFill>
                <a:latin typeface="Courier"/>
              </a:rPr>
              <a:t>"commune"</a:t>
            </a:r>
            <a:r>
              <a:rPr>
                <a:latin typeface="Courier"/>
              </a:rPr>
              <a:t>], muac[</a:t>
            </a:r>
            <a:r>
              <a:rPr>
                <a:solidFill>
                  <a:srgbClr val="4070A0"/>
                </a:solidFill>
                <a:latin typeface="Courier"/>
              </a:rPr>
              <a:t>"outcome"</a:t>
            </a:r>
            <a:r>
              <a:rPr>
                <a:latin typeface="Courier"/>
              </a:rPr>
              <a:t>])</a:t>
            </a:r>
            <a:br/>
            <a:br/>
            <a:r>
              <a:rPr>
                <a:latin typeface="Courier"/>
              </a:rPr>
              <a:t>pd.crosstab(</a:t>
            </a:r>
            <a:br/>
            <a:r>
              <a:rPr>
                <a:latin typeface="Courier"/>
              </a:rPr>
              <a:t>    muac[</a:t>
            </a:r>
            <a:r>
              <a:rPr>
                <a:solidFill>
                  <a:srgbClr val="4070A0"/>
                </a:solidFill>
                <a:latin typeface="Courier"/>
              </a:rPr>
              <a:t>"commune"</a:t>
            </a:r>
            <a:r>
              <a:rPr>
                <a:latin typeface="Courier"/>
              </a:rPr>
              <a:t>], muac[</a:t>
            </a:r>
            <a:r>
              <a:rPr>
                <a:solidFill>
                  <a:srgbClr val="4070A0"/>
                </a:solidFill>
                <a:latin typeface="Courier"/>
              </a:rPr>
              <a:t>"outcome"</a:t>
            </a:r>
            <a:r>
              <a:rPr>
                <a:latin typeface="Courier"/>
              </a:rPr>
              <a:t>],</a:t>
            </a:r>
            <a:br/>
            <a:r>
              <a:rPr>
                <a:latin typeface="Courier"/>
              </a:rPr>
              <a:t>    values</a:t>
            </a:r>
            <a:r>
              <a:rPr>
                <a:solidFill>
                  <a:srgbClr val="666666"/>
                </a:solidFill>
                <a:latin typeface="Courier"/>
              </a:rPr>
              <a:t>=</a:t>
            </a:r>
            <a:r>
              <a:rPr>
                <a:latin typeface="Courier"/>
              </a:rPr>
              <a:t>muac[</a:t>
            </a:r>
            <a:r>
              <a:rPr>
                <a:solidFill>
                  <a:srgbClr val="4070A0"/>
                </a:solidFill>
                <a:latin typeface="Courier"/>
              </a:rPr>
              <a:t>"muac_mm"</a:t>
            </a:r>
            <a:r>
              <a:rPr>
                <a:latin typeface="Courier"/>
              </a:rPr>
              <a:t>], aggfunc</a:t>
            </a:r>
            <a:r>
              <a:rPr>
                <a:solidFill>
                  <a:srgbClr val="666666"/>
                </a:solidFill>
                <a:latin typeface="Courier"/>
              </a:rPr>
              <a:t>=</a:t>
            </a:r>
            <a:r>
              <a:rPr>
                <a:solidFill>
                  <a:srgbClr val="4070A0"/>
                </a:solidFill>
                <a:latin typeface="Courier"/>
              </a:rPr>
              <a:t>"mean"</a:t>
            </a:r>
            <a:r>
              <a:rPr>
                <a:latin typeface="Courier"/>
              </a:rPr>
              <a:t>,</a:t>
            </a:r>
            <a:br/>
            <a:r>
              <a:rPr>
                <a:latin typeface="Courier"/>
              </a:rPr>
              <a:t>).</a:t>
            </a:r>
            <a:r>
              <a:rPr>
                <a:solidFill>
                  <a:srgbClr val="008000"/>
                </a:solidFill>
                <a:latin typeface="Courier"/>
              </a:rPr>
              <a:t>round</a:t>
            </a:r>
            <a:r>
              <a:rPr>
                <a:latin typeface="Courier"/>
              </a:rPr>
              <a:t>(</a:t>
            </a:r>
            <a:r>
              <a:rPr>
                <a:solidFill>
                  <a:srgbClr val="40A070"/>
                </a:solidFill>
                <a:latin typeface="Courier"/>
              </a:rPr>
              <a:t>1</a:t>
            </a:r>
            <a:r>
              <a:rPr>
                <a:latin typeface="Courier"/>
              </a:rPr>
              <a:t>)</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Écrire le résultat — En Python</a:t>
            </a:r>
          </a:p>
        </p:txBody>
      </p:sp>
      <p:sp>
        <p:nvSpPr>
          <p:cNvPr id="3" name="Content Placeholder 2"/>
          <p:cNvSpPr>
            <a:spLocks noGrp="1"/>
          </p:cNvSpPr>
          <p:nvPr>
            <p:ph idx="1"/>
          </p:nvPr>
        </p:nvSpPr>
        <p:spPr/>
        <p:txBody>
          <a:bodyPr/>
          <a:lstStyle/>
          <a:p>
            <a:pPr lvl="0" indent="0">
              <a:buNone/>
            </a:pPr>
            <a:r>
              <a:rPr>
                <a:latin typeface="Courier"/>
              </a:rPr>
              <a:t>OUTPUTS </a:t>
            </a:r>
            <a:r>
              <a:rPr>
                <a:solidFill>
                  <a:srgbClr val="666666"/>
                </a:solidFill>
                <a:latin typeface="Courier"/>
              </a:rPr>
              <a:t>=</a:t>
            </a:r>
            <a:r>
              <a:rPr>
                <a:latin typeface="Courier"/>
              </a:rPr>
              <a:t> PROJECT </a:t>
            </a:r>
            <a:r>
              <a:rPr>
                <a:solidFill>
                  <a:srgbClr val="666666"/>
                </a:solidFill>
                <a:latin typeface="Courier"/>
              </a:rPr>
              <a:t>/</a:t>
            </a:r>
            <a:r>
              <a:rPr>
                <a:latin typeface="Courier"/>
              </a:rPr>
              <a:t> </a:t>
            </a:r>
            <a:r>
              <a:rPr>
                <a:solidFill>
                  <a:srgbClr val="4070A0"/>
                </a:solidFill>
                <a:latin typeface="Courier"/>
              </a:rPr>
              <a:t>"outputs"</a:t>
            </a:r>
            <a:r>
              <a:rPr>
                <a:latin typeface="Courier"/>
              </a:rPr>
              <a:t> </a:t>
            </a:r>
            <a:r>
              <a:rPr>
                <a:solidFill>
                  <a:srgbClr val="666666"/>
                </a:solidFill>
                <a:latin typeface="Courier"/>
              </a:rPr>
              <a:t>/</a:t>
            </a:r>
            <a:r>
              <a:rPr>
                <a:latin typeface="Courier"/>
              </a:rPr>
              <a:t> </a:t>
            </a:r>
            <a:r>
              <a:rPr>
                <a:solidFill>
                  <a:srgbClr val="4070A0"/>
                </a:solidFill>
                <a:latin typeface="Courier"/>
              </a:rPr>
              <a:t>"tables"</a:t>
            </a:r>
            <a:br/>
            <a:r>
              <a:rPr>
                <a:latin typeface="Courier"/>
              </a:rPr>
              <a:t>OUTPUTS.mkdir(parents</a:t>
            </a:r>
            <a:r>
              <a:rPr>
                <a:solidFill>
                  <a:srgbClr val="666666"/>
                </a:solidFill>
                <a:latin typeface="Courier"/>
              </a:rPr>
              <a:t>=</a:t>
            </a:r>
            <a:r>
              <a:rPr>
                <a:solidFill>
                  <a:srgbClr val="19177C"/>
                </a:solidFill>
                <a:latin typeface="Courier"/>
              </a:rPr>
              <a:t>True</a:t>
            </a:r>
            <a:r>
              <a:rPr>
                <a:latin typeface="Courier"/>
              </a:rPr>
              <a:t>, exist_ok</a:t>
            </a:r>
            <a:r>
              <a:rPr>
                <a:solidFill>
                  <a:srgbClr val="666666"/>
                </a:solidFill>
                <a:latin typeface="Courier"/>
              </a:rPr>
              <a:t>=</a:t>
            </a:r>
            <a:r>
              <a:rPr>
                <a:solidFill>
                  <a:srgbClr val="19177C"/>
                </a:solidFill>
                <a:latin typeface="Courier"/>
              </a:rPr>
              <a:t>True</a:t>
            </a:r>
            <a:r>
              <a:rPr>
                <a:latin typeface="Courier"/>
              </a:rPr>
              <a:t>)</a:t>
            </a:r>
            <a:br/>
            <a:br/>
            <a:r>
              <a:rPr>
                <a:latin typeface="Courier"/>
              </a:rPr>
              <a:t>by_commune.reset_index().to_csv(OUTPUTS </a:t>
            </a:r>
            <a:r>
              <a:rPr>
                <a:solidFill>
                  <a:srgbClr val="666666"/>
                </a:solidFill>
                <a:latin typeface="Courier"/>
              </a:rPr>
              <a:t>/</a:t>
            </a:r>
            <a:r>
              <a:rPr>
                <a:latin typeface="Courier"/>
              </a:rPr>
              <a:t> </a:t>
            </a:r>
            <a:r>
              <a:rPr>
                <a:solidFill>
                  <a:srgbClr val="4070A0"/>
                </a:solidFill>
                <a:latin typeface="Courier"/>
              </a:rPr>
              <a:t>"gam_by_commune.csv"</a:t>
            </a:r>
            <a:r>
              <a:rPr>
                <a:latin typeface="Courier"/>
              </a:rPr>
              <a:t>, index</a:t>
            </a:r>
            <a:r>
              <a:rPr>
                <a:solidFill>
                  <a:srgbClr val="666666"/>
                </a:solidFill>
                <a:latin typeface="Courier"/>
              </a:rPr>
              <a:t>=</a:t>
            </a:r>
            <a:r>
              <a:rPr>
                <a:solidFill>
                  <a:srgbClr val="19177C"/>
                </a:solidFill>
                <a:latin typeface="Courier"/>
              </a:rPr>
              <a:t>False</a:t>
            </a:r>
            <a:r>
              <a:rPr>
                <a:latin typeface="Courier"/>
              </a:rPr>
              <a:t>)</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Écrire le résultat — En Python</a:t>
            </a:r>
          </a:p>
        </p:txBody>
      </p:sp>
      <p:sp>
        <p:nvSpPr>
          <p:cNvPr id="3" name="Content Placeholder 2"/>
          <p:cNvSpPr>
            <a:spLocks noGrp="1"/>
          </p:cNvSpPr>
          <p:nvPr>
            <p:ph idx="1"/>
          </p:nvPr>
        </p:nvSpPr>
        <p:spPr/>
        <p:txBody>
          <a:bodyPr/>
          <a:lstStyle/>
          <a:p>
            <a:pPr lvl="0" indent="0">
              <a:buNone/>
            </a:pPr>
            <a:r>
              <a:rPr>
                <a:latin typeface="Courier"/>
              </a:rPr>
              <a:t>definitions </a:t>
            </a:r>
            <a:r>
              <a:rPr>
                <a:solidFill>
                  <a:srgbClr val="666666"/>
                </a:solidFill>
                <a:latin typeface="Courier"/>
              </a:rPr>
              <a:t>=</a:t>
            </a:r>
            <a:r>
              <a:rPr>
                <a:latin typeface="Courier"/>
              </a:rPr>
              <a:t> pd.DataFrame([</a:t>
            </a:r>
            <a:br/>
            <a:r>
              <a:rPr>
                <a:latin typeface="Courier"/>
              </a:rPr>
              <a:t>    (</a:t>
            </a:r>
            <a:r>
              <a:rPr>
                <a:solidFill>
                  <a:srgbClr val="4070A0"/>
                </a:solidFill>
                <a:latin typeface="Courier"/>
              </a:rPr>
              <a:t>"MAG"</a:t>
            </a:r>
            <a:r>
              <a:rPr>
                <a:latin typeface="Courier"/>
              </a:rPr>
              <a:t>, </a:t>
            </a:r>
            <a:r>
              <a:rPr>
                <a:solidFill>
                  <a:srgbClr val="4070A0"/>
                </a:solidFill>
                <a:latin typeface="Courier"/>
              </a:rPr>
              <a:t>"PB &lt; 125 mm ou oedemes bilateraux prenant le godet"</a:t>
            </a:r>
            <a:r>
              <a:rPr>
                <a:latin typeface="Courier"/>
              </a:rPr>
              <a:t>,</a:t>
            </a:r>
            <a:br/>
            <a:r>
              <a:rPr>
                <a:latin typeface="Courier"/>
              </a:rPr>
              <a:t>     </a:t>
            </a:r>
            <a:r>
              <a:rPr>
                <a:solidFill>
                  <a:srgbClr val="4070A0"/>
                </a:solidFill>
                <a:latin typeface="Courier"/>
              </a:rPr>
              <a:t>"enfants avec une mesure de PB ou une evaluation d'oedemes saisie"</a:t>
            </a:r>
            <a:r>
              <a:rPr>
                <a:latin typeface="Courier"/>
              </a:rPr>
              <a:t>),</a:t>
            </a:r>
            <a:br/>
            <a:r>
              <a:rPr>
                <a:latin typeface="Courier"/>
              </a:rPr>
              <a:t>], columns</a:t>
            </a:r>
            <a:r>
              <a:rPr>
                <a:solidFill>
                  <a:srgbClr val="666666"/>
                </a:solidFill>
                <a:latin typeface="Courier"/>
              </a:rPr>
              <a:t>=</a:t>
            </a:r>
            <a:r>
              <a:rPr>
                <a:latin typeface="Courier"/>
              </a:rPr>
              <a:t>[</a:t>
            </a:r>
            <a:r>
              <a:rPr>
                <a:solidFill>
                  <a:srgbClr val="4070A0"/>
                </a:solidFill>
                <a:latin typeface="Courier"/>
              </a:rPr>
              <a:t>"indicateur"</a:t>
            </a:r>
            <a:r>
              <a:rPr>
                <a:latin typeface="Courier"/>
              </a:rPr>
              <a:t>, </a:t>
            </a:r>
            <a:r>
              <a:rPr>
                <a:solidFill>
                  <a:srgbClr val="4070A0"/>
                </a:solidFill>
                <a:latin typeface="Courier"/>
              </a:rPr>
              <a:t>"numerateur"</a:t>
            </a:r>
            <a:r>
              <a:rPr>
                <a:latin typeface="Courier"/>
              </a:rPr>
              <a:t>, </a:t>
            </a:r>
            <a:r>
              <a:rPr>
                <a:solidFill>
                  <a:srgbClr val="4070A0"/>
                </a:solidFill>
                <a:latin typeface="Courier"/>
              </a:rPr>
              <a:t>"denominateur"</a:t>
            </a:r>
            <a:r>
              <a:rPr>
                <a:latin typeface="Courier"/>
              </a:rPr>
              <a:t>])</a:t>
            </a:r>
            <a:br/>
            <a:br/>
            <a:r>
              <a:rPr>
                <a:latin typeface="Courier"/>
              </a:rPr>
              <a:t>definitions.to_csv(OUTPUTS </a:t>
            </a:r>
            <a:r>
              <a:rPr>
                <a:solidFill>
                  <a:srgbClr val="666666"/>
                </a:solidFill>
                <a:latin typeface="Courier"/>
              </a:rPr>
              <a:t>/</a:t>
            </a:r>
            <a:r>
              <a:rPr>
                <a:latin typeface="Courier"/>
              </a:rPr>
              <a:t> </a:t>
            </a:r>
            <a:r>
              <a:rPr>
                <a:solidFill>
                  <a:srgbClr val="4070A0"/>
                </a:solidFill>
                <a:latin typeface="Courier"/>
              </a:rPr>
              <a:t>"definitions.csv"</a:t>
            </a:r>
            <a:r>
              <a:rPr>
                <a:latin typeface="Courier"/>
              </a:rPr>
              <a:t>, index</a:t>
            </a:r>
            <a:r>
              <a:rPr>
                <a:solidFill>
                  <a:srgbClr val="666666"/>
                </a:solidFill>
                <a:latin typeface="Courier"/>
              </a:rPr>
              <a:t>=</a:t>
            </a:r>
            <a:r>
              <a:rPr>
                <a:solidFill>
                  <a:srgbClr val="19177C"/>
                </a:solidFill>
                <a:latin typeface="Courier"/>
              </a:rPr>
              <a:t>False</a:t>
            </a:r>
            <a:r>
              <a:rPr>
                <a:latin typeface="Courier"/>
              </a:rPr>
              <a:t>)</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qui vient ensuite</a:t>
            </a:r>
          </a:p>
        </p:txBody>
      </p:sp>
      <p:sp>
        <p:nvSpPr>
          <p:cNvPr id="3" name="Content Placeholder 2"/>
          <p:cNvSpPr>
            <a:spLocks noGrp="1"/>
          </p:cNvSpPr>
          <p:nvPr>
            <p:ph idx="1"/>
          </p:nvPr>
        </p:nvSpPr>
        <p:spPr/>
        <p:txBody>
          <a:bodyPr/>
          <a:lstStyle/>
          <a:p>
            <a:pPr lvl="0"/>
            <a:r>
              <a:rPr/>
              <a:t>Le tableau agrège correctement et les deux moitiés de chaque taux proviennent d’une seule opération.</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https://data-analysis.cassion.dev/fr/cours/python-for-programme-data/python-06-grouping-and-aggregation</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Regrouper jusqu’à un numérateur et un dénominateur</dc:title>
  <dc:creator>Pierre Robentz Cassion</dc:creator>
  <cp:keywords/>
  <dcterms:created xsi:type="dcterms:W3CDTF">2026-07-27T00:00:00Z</dcterms:created>
  <dcterms:modified xsi:type="dcterms:W3CDTF">2026-07-27T00:00:00Z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6 sur 8</vt:lpwstr>
  </property>
  <property fmtid="{D5CDD505-2E9C-101B-9397-08002B2CF9AE}" pid="3" name="subtitle">
    <vt:lpwstr>groupby, agrégation nommée, et les deux réglages par défaut qui changent silencieusement un dénominateur — groupes manquants écartés et catégories non observées. Produire les deux moitiés d’un indicateur en une seule opération pour qu’elles ne puissent pas diverger.</vt:lpwstr>
  </property>
</Properties>
</file>