
<file path=[Content_Types].xml><?xml version="1.0" encoding="utf-8"?>
<Types xmlns="http://schemas.openxmlformats.org/package/2006/content-types">
  <Default Extension="xml" ContentType="application/xml"/>
  <Default Extension="rels" ContentType="application/vnd.openxmlformats-package.relationships+xml"/>
  <Override PartName="/docProps/app.xml" ContentType="application/vnd.openxmlformats-officedocument.extended-propertie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theme/theme1.xml" ContentType="application/vnd.openxmlformats-officedocument.theme+xml"/>
  <Override PartName="/ppt/theme/theme2.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notesMasters/notesMaster1.xml" ContentType="application/vnd.openxmlformats-officedocument.presentationml.notesMaster+xml"/>
  <Override PartName="/docProps/core.xml" ContentType="application/vnd.openxmlformats-package.core-properties+xml"/>
  <Override PartName="/docProps/custom.xml" ContentType="application/vnd.openxmlformats-officedocument.custom-properties+xml"/>
  <Override PartName="/ppt/presentation.xml" ContentType="application/vnd.openxmlformats-officedocument.presentationml.presentation.main+xml"/>
  <Override PartName="/ppt/viewProps.xml" ContentType="application/vnd.openxmlformats-officedocument.presentationml.viewProps+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Types>
</file>

<file path=_rels/.rels><?xml version="1.0" encoding="UTF-8"?><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package/2006/relationships/metadata/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p="http://schemas.openxmlformats.org/presentationml/2006/main" xmlns:r="http://schemas.openxmlformats.org/officeDocument/2006/relationships" autoCompressPictures="0" saveSubsetFonts="1">
  <p:sldMasterIdLst>
    <p:sldMasterId id="2147483648" r:id="rId1"/>
  </p:sldMasterIdLst>
  <p:notesMasterIdLst>
    <p:notesMasterId r:id="rId27"/>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Lst>
  <p:sldSz cx="9144000" cy="5143500" type="screen16x9"/>
  <p:notesSz cx="6858000" cy="9144000"/>
  <p:defaultTextStyle>
    <a:defPPr>
      <a:defRPr lang="en-US"/>
    </a:defPPr>
    <a:lvl1pPr algn="l" defTabSz="457200" eaLnBrk="1" hangingPunct="1" latinLnBrk="0" marL="0" rtl="0">
      <a:defRPr kern="1200" sz="1800">
        <a:solidFill>
          <a:schemeClr val="tx1"/>
        </a:solidFill>
        <a:latin typeface="+mn-lt"/>
        <a:ea typeface="+mn-ea"/>
        <a:cs typeface="+mn-cs"/>
      </a:defRPr>
    </a:lvl1pPr>
    <a:lvl2pPr algn="l" defTabSz="457200" eaLnBrk="1" hangingPunct="1" latinLnBrk="0" marL="457200" rtl="0">
      <a:defRPr kern="1200" sz="1800">
        <a:solidFill>
          <a:schemeClr val="tx1"/>
        </a:solidFill>
        <a:latin typeface="+mn-lt"/>
        <a:ea typeface="+mn-ea"/>
        <a:cs typeface="+mn-cs"/>
      </a:defRPr>
    </a:lvl2pPr>
    <a:lvl3pPr algn="l" defTabSz="457200" eaLnBrk="1" hangingPunct="1" latinLnBrk="0" marL="914400" rtl="0">
      <a:defRPr kern="1200" sz="1800">
        <a:solidFill>
          <a:schemeClr val="tx1"/>
        </a:solidFill>
        <a:latin typeface="+mn-lt"/>
        <a:ea typeface="+mn-ea"/>
        <a:cs typeface="+mn-cs"/>
      </a:defRPr>
    </a:lvl3pPr>
    <a:lvl4pPr algn="l" defTabSz="457200" eaLnBrk="1" hangingPunct="1" latinLnBrk="0" marL="1371600" rtl="0">
      <a:defRPr kern="1200" sz="1800">
        <a:solidFill>
          <a:schemeClr val="tx1"/>
        </a:solidFill>
        <a:latin typeface="+mn-lt"/>
        <a:ea typeface="+mn-ea"/>
        <a:cs typeface="+mn-cs"/>
      </a:defRPr>
    </a:lvl4pPr>
    <a:lvl5pPr algn="l" defTabSz="457200" eaLnBrk="1" hangingPunct="1" latinLnBrk="0" marL="1828800" rtl="0">
      <a:defRPr kern="1200" sz="1800">
        <a:solidFill>
          <a:schemeClr val="tx1"/>
        </a:solidFill>
        <a:latin typeface="+mn-lt"/>
        <a:ea typeface="+mn-ea"/>
        <a:cs typeface="+mn-cs"/>
      </a:defRPr>
    </a:lvl5pPr>
    <a:lvl6pPr algn="l" defTabSz="457200" eaLnBrk="1" hangingPunct="1" latinLnBrk="0" marL="2286000" rtl="0">
      <a:defRPr kern="1200" sz="1800">
        <a:solidFill>
          <a:schemeClr val="tx1"/>
        </a:solidFill>
        <a:latin typeface="+mn-lt"/>
        <a:ea typeface="+mn-ea"/>
        <a:cs typeface="+mn-cs"/>
      </a:defRPr>
    </a:lvl6pPr>
    <a:lvl7pPr algn="l" defTabSz="457200" eaLnBrk="1" hangingPunct="1" latinLnBrk="0" marL="2743200" rtl="0">
      <a:defRPr kern="1200" sz="1800">
        <a:solidFill>
          <a:schemeClr val="tx1"/>
        </a:solidFill>
        <a:latin typeface="+mn-lt"/>
        <a:ea typeface="+mn-ea"/>
        <a:cs typeface="+mn-cs"/>
      </a:defRPr>
    </a:lvl7pPr>
    <a:lvl8pPr algn="l" defTabSz="457200" eaLnBrk="1" hangingPunct="1" latinLnBrk="0" marL="3200400" rtl="0">
      <a:defRPr kern="1200" sz="1800">
        <a:solidFill>
          <a:schemeClr val="tx1"/>
        </a:solidFill>
        <a:latin typeface="+mn-lt"/>
        <a:ea typeface="+mn-ea"/>
        <a:cs typeface="+mn-cs"/>
      </a:defRPr>
    </a:lvl8pPr>
    <a:lvl9pPr algn="l" defTabSz="457200" eaLnBrk="1" hangingPunct="1" latinLnBrk="0" marL="3657600" rtl="0">
      <a:defRPr kern="1200" sz="18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userDrawn="1">
          <p15:clr>
            <a:srgbClr val="A4A3A4"/>
          </p15:clr>
        </p15:guide>
        <p15:guide id="2" pos="28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p="http://schemas.openxmlformats.org/presentationml/2006/main" xmlns:r="http://schemas.openxmlformats.org/officeDocument/2006/relationships">
  <p:normalViewPr>
    <p:restoredLeft autoAdjust="0" sz="15643"/>
    <p:restoredTop autoAdjust="0" sz="94694"/>
  </p:normalViewPr>
  <p:slideViewPr>
    <p:cSldViewPr snapToGrid="0" snapToObjects="1">
      <p:cViewPr varScale="1">
        <p:scale>
          <a:sx d="100" n="161"/>
          <a:sy d="100" n="161"/>
        </p:scale>
        <p:origin x="560" y="200"/>
      </p:cViewPr>
      <p:guideLst>
        <p:guide orient="horz" pos="1620"/>
        <p:guide pos="2880"/>
      </p:guideLst>
    </p:cSldViewPr>
  </p:slideViewPr>
  <p:outlineViewPr>
    <p:cViewPr>
      <p:scale>
        <a:sx d="100" n="33"/>
        <a:sy d="100" n="33"/>
      </p:scale>
      <p:origin x="0" y="0"/>
    </p:cViewPr>
  </p:outlineViewPr>
  <p:notesTextViewPr>
    <p:cViewPr>
      <p:scale>
        <a:sx d="100" n="100"/>
        <a:sy d="100" n="100"/>
      </p:scale>
      <p:origin x="0" y="0"/>
    </p:cViewPr>
  </p:notesTextViewPr>
  <p:gridSpacing cx="76200" cy="76200"/>
</p:viewPr>
</file>

<file path=ppt/_rels/presentation.xml.rels><?xml version="1.0" encoding="UTF-8"?><Relationships xmlns="http://schemas.openxmlformats.org/package/2006/relationships"><Relationship Id="rId2" Type="http://schemas.openxmlformats.org/officeDocument/2006/relationships/slide" Target="slides/slide1.xml" /><Relationship Id="rId3" Type="http://schemas.openxmlformats.org/officeDocument/2006/relationships/slide" Target="slides/slide2.xml" /><Relationship Id="rId4" Type="http://schemas.openxmlformats.org/officeDocument/2006/relationships/slide" Target="slides/slide3.xml" /><Relationship Id="rId5" Type="http://schemas.openxmlformats.org/officeDocument/2006/relationships/slide" Target="slides/slide4.xml" /><Relationship Id="rId6" Type="http://schemas.openxmlformats.org/officeDocument/2006/relationships/slide" Target="slides/slide5.xml" /><Relationship Id="rId7" Type="http://schemas.openxmlformats.org/officeDocument/2006/relationships/slide" Target="slides/slide6.xml" /><Relationship Id="rId8" Type="http://schemas.openxmlformats.org/officeDocument/2006/relationships/slide" Target="slides/slide7.xml" /><Relationship Id="rId9" Type="http://schemas.openxmlformats.org/officeDocument/2006/relationships/slide" Target="slides/slide8.xml" /><Relationship Id="rId10" Type="http://schemas.openxmlformats.org/officeDocument/2006/relationships/slide" Target="slides/slide9.xml" /><Relationship Id="rId11" Type="http://schemas.openxmlformats.org/officeDocument/2006/relationships/slide" Target="slides/slide10.xml" /><Relationship Id="rId12" Type="http://schemas.openxmlformats.org/officeDocument/2006/relationships/slide" Target="slides/slide11.xml" /><Relationship Id="rId13" Type="http://schemas.openxmlformats.org/officeDocument/2006/relationships/slide" Target="slides/slide12.xml" /><Relationship Id="rId14" Type="http://schemas.openxmlformats.org/officeDocument/2006/relationships/slide" Target="slides/slide13.xml" /><Relationship Id="rId15" Type="http://schemas.openxmlformats.org/officeDocument/2006/relationships/slide" Target="slides/slide14.xml" /><Relationship Id="rId16" Type="http://schemas.openxmlformats.org/officeDocument/2006/relationships/slide" Target="slides/slide15.xml" /><Relationship Id="rId17" Type="http://schemas.openxmlformats.org/officeDocument/2006/relationships/slide" Target="slides/slide16.xml" /><Relationship Id="rId18" Type="http://schemas.openxmlformats.org/officeDocument/2006/relationships/slide" Target="slides/slide17.xml" /><Relationship Id="rId19" Type="http://schemas.openxmlformats.org/officeDocument/2006/relationships/slide" Target="slides/slide18.xml" /><Relationship Id="rId20" Type="http://schemas.openxmlformats.org/officeDocument/2006/relationships/slide" Target="slides/slide19.xml" /><Relationship Id="rId21" Type="http://schemas.openxmlformats.org/officeDocument/2006/relationships/slide" Target="slides/slide20.xml" /><Relationship Id="rId22" Type="http://schemas.openxmlformats.org/officeDocument/2006/relationships/slide" Target="slides/slide21.xml" /><Relationship Id="rId23" Type="http://schemas.openxmlformats.org/officeDocument/2006/relationships/slide" Target="slides/slide22.xml" /><Relationship Id="rId24" Type="http://schemas.openxmlformats.org/officeDocument/2006/relationships/slide" Target="slides/slide23.xml" /><Relationship Id="rId25" Type="http://schemas.openxmlformats.org/officeDocument/2006/relationships/slide" Target="slides/slide24.xml" /><Relationship Id="rId26" Type="http://schemas.openxmlformats.org/officeDocument/2006/relationships/slide" Target="slides/slide25.xml" /><Relationship Id="rId27" Type="http://schemas.openxmlformats.org/officeDocument/2006/relationships/notesMaster" Target="notesMasters/notesMaster1.xml" /><Relationship Id="rId29" Type="http://schemas.openxmlformats.org/officeDocument/2006/relationships/viewProps" Target="viewProps.xml" /><Relationship Id="rId28" Type="http://schemas.openxmlformats.org/officeDocument/2006/relationships/presProps" Target="presProps.xml" /><Relationship Id="rId1" Type="http://schemas.openxmlformats.org/officeDocument/2006/relationships/slideMaster" Target="slideMasters/slideMaster1.xml" /><Relationship Id="rId31" Type="http://schemas.openxmlformats.org/officeDocument/2006/relationships/tableStyles" Target="tableStyles.xml" /><Relationship Id="rId30" Type="http://schemas.openxmlformats.org/officeDocument/2006/relationships/theme" Target="theme/theme1.xml" /></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F9C1CCF-B725-44A7-AA57-5E433BD85C9F}" type="datetimeFigureOut">
              <a:rPr lang="en-US" smtClean="0"/>
              <a:t>1/2/22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8BDFEC3-8487-43E8-A154-7C12CBC1FFF2}" type="slidenum">
              <a:rPr lang="en-US" smtClean="0"/>
              <a:t>‹#›</a:t>
            </a:fld>
            <a:endParaRPr lang="en-US"/>
          </a:p>
        </p:txBody>
      </p:sp>
    </p:spTree>
    <p:extLst>
      <p:ext uri="{BB962C8B-B14F-4D97-AF65-F5344CB8AC3E}">
        <p14:creationId xmlns:p14="http://schemas.microsoft.com/office/powerpoint/2010/main" val="378270977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Relationships xmlns="http://schemas.openxmlformats.org/package/2006/relationships"><Relationship Id="rId2" Type="http://schemas.openxmlformats.org/officeDocument/2006/relationships/slide" Target="../slides/slide2.xml" /><Relationship Id="rId1" Type="http://schemas.openxmlformats.org/officeDocument/2006/relationships/notesMaster" Target="../notesMasters/notesMaster1.xml" /></Relationships>
</file>

<file path=ppt/notesSlides/_rels/notesSlide2.xml.rels><?xml version="1.0" encoding="UTF-8"?><Relationships xmlns="http://schemas.openxmlformats.org/package/2006/relationships"><Relationship Id="rId2" Type="http://schemas.openxmlformats.org/officeDocument/2006/relationships/slide" Target="../slides/slide3.xml" /><Relationship Id="rId1" Type="http://schemas.openxmlformats.org/officeDocument/2006/relationships/notesMaster" Target="../notesMasters/notesMaster1.xml" /></Relationships>
</file>

<file path=ppt/notesSlides/_rels/notesSlide3.xml.rels><?xml version="1.0" encoding="UTF-8"?><Relationships xmlns="http://schemas.openxmlformats.org/package/2006/relationships"><Relationship Id="rId2" Type="http://schemas.openxmlformats.org/officeDocument/2006/relationships/slide" Target="../slides/slide5.xml" /><Relationship Id="rId1" Type="http://schemas.openxmlformats.org/officeDocument/2006/relationships/notesMaster" Target="../notesMasters/notesMaster1.xml" /></Relationships>
</file>

<file path=ppt/notesSlides/_rels/notesSlide4.xml.rels><?xml version="1.0" encoding="UTF-8"?><Relationships xmlns="http://schemas.openxmlformats.org/package/2006/relationships"><Relationship Id="rId2" Type="http://schemas.openxmlformats.org/officeDocument/2006/relationships/slide" Target="../slides/slide6.xml" /><Relationship Id="rId1" Type="http://schemas.openxmlformats.org/officeDocument/2006/relationships/notesMaster" Target="../notesMasters/notesMaster1.xml" /></Relationships>
</file>

<file path=ppt/notesSlides/_rels/notesSlide5.xml.rels><?xml version="1.0" encoding="UTF-8"?><Relationships xmlns="http://schemas.openxmlformats.org/package/2006/relationships"><Relationship Id="rId2" Type="http://schemas.openxmlformats.org/officeDocument/2006/relationships/slide" Target="../slides/slide7.xml" /><Relationship Id="rId1" Type="http://schemas.openxmlformats.org/officeDocument/2006/relationships/notesMaster" Target="../notesMasters/notesMaster1.xml" /></Relationships>
</file>

<file path=ppt/notesSlides/_rels/notesSlide6.xml.rels><?xml version="1.0" encoding="UTF-8"?><Relationships xmlns="http://schemas.openxmlformats.org/package/2006/relationships"><Relationship Id="rId2" Type="http://schemas.openxmlformats.org/officeDocument/2006/relationships/slide" Target="../slides/slide9.xml" /><Relationship Id="rId1" Type="http://schemas.openxmlformats.org/officeDocument/2006/relationships/notesMaster" Target="../notesMasters/notesMaster1.xml" /></Relationships>
</file>

<file path=ppt/notesSlides/_rels/notesSlide7.xml.rels><?xml version="1.0" encoding="UTF-8"?><Relationships xmlns="http://schemas.openxmlformats.org/package/2006/relationships"><Relationship Id="rId2" Type="http://schemas.openxmlformats.org/officeDocument/2006/relationships/slide" Target="../slides/slide11.xml" /><Relationship Id="rId1" Type="http://schemas.openxmlformats.org/officeDocument/2006/relationships/notesMaster" Target="../notesMasters/notesMaster1.xml" /></Relationships>
</file>

<file path=ppt/notesSlides/_rels/notesSlide8.xml.rels><?xml version="1.0" encoding="UTF-8"?><Relationships xmlns="http://schemas.openxmlformats.org/package/2006/relationships"><Relationship Id="rId2" Type="http://schemas.openxmlformats.org/officeDocument/2006/relationships/slide" Target="../slides/slide12.xml" /><Relationship Id="rId1" Type="http://schemas.openxmlformats.org/officeDocument/2006/relationships/notesMaster" Target="../notesMasters/notesMaster1.xml" /></Relationships>
</file>

<file path=ppt/notesSlides/_rels/notesSlide9.xml.rels><?xml version="1.0" encoding="UTF-8"?><Relationships xmlns="http://schemas.openxmlformats.org/package/2006/relationships"><Relationship Id="rId2" Type="http://schemas.openxmlformats.org/officeDocument/2006/relationships/slide" Target="../slides/slide14.xml" /><Relationship Id="rId1" Type="http://schemas.openxmlformats.org/officeDocument/2006/relationships/notesMaster" Target="../notesMasters/notesMaster1.xml" /></Relationships>
</file>

<file path=ppt/notesSlides/_rels/notesSlide10.xml.rels><?xml version="1.0" encoding="UTF-8"?><Relationships xmlns="http://schemas.openxmlformats.org/package/2006/relationships"><Relationship Id="rId2" Type="http://schemas.openxmlformats.org/officeDocument/2006/relationships/slide" Target="../slides/slide15.xml" /><Relationship Id="rId1" Type="http://schemas.openxmlformats.org/officeDocument/2006/relationships/notesMaster" Target="../notesMasters/notesMaster1.xml" /></Relationships>
</file>

<file path=ppt/notesSlides/_rels/notesSlide11.xml.rels><?xml version="1.0" encoding="UTF-8"?><Relationships xmlns="http://schemas.openxmlformats.org/package/2006/relationships"><Relationship Id="rId2" Type="http://schemas.openxmlformats.org/officeDocument/2006/relationships/slide" Target="../slides/slide17.xml" /><Relationship Id="rId1" Type="http://schemas.openxmlformats.org/officeDocument/2006/relationships/notesMaster" Target="../notesMasters/notesMaster1.xml" /></Relationships>
</file>

<file path=ppt/notesSlides/_rels/notesSlide12.xml.rels><?xml version="1.0" encoding="UTF-8"?><Relationships xmlns="http://schemas.openxmlformats.org/package/2006/relationships"><Relationship Id="rId2" Type="http://schemas.openxmlformats.org/officeDocument/2006/relationships/slide" Target="../slides/slide18.xml" /><Relationship Id="rId1" Type="http://schemas.openxmlformats.org/officeDocument/2006/relationships/notesMaster" Target="../notesMasters/notesMaster1.xml" /></Relationships>
</file>

<file path=ppt/notesSlides/_rels/notesSlide13.xml.rels><?xml version="1.0" encoding="UTF-8"?><Relationships xmlns="http://schemas.openxmlformats.org/package/2006/relationships"><Relationship Id="rId2" Type="http://schemas.openxmlformats.org/officeDocument/2006/relationships/slide" Target="../slides/slide19.xml" /><Relationship Id="rId1" Type="http://schemas.openxmlformats.org/officeDocument/2006/relationships/notesMaster" Target="../notesMasters/notesMaster1.xml" /></Relationships>
</file>

<file path=ppt/notesSlides/_rels/notesSlide14.xml.rels><?xml version="1.0" encoding="UTF-8"?><Relationships xmlns="http://schemas.openxmlformats.org/package/2006/relationships"><Relationship Id="rId2" Type="http://schemas.openxmlformats.org/officeDocument/2006/relationships/slide" Target="../slides/slide20.xml" /><Relationship Id="rId1" Type="http://schemas.openxmlformats.org/officeDocument/2006/relationships/notesMaster" Target="../notesMasters/notesMaster1.xml" /></Relationships>
</file>

<file path=ppt/notesSlides/_rels/notesSlide15.xml.rels><?xml version="1.0" encoding="UTF-8"?><Relationships xmlns="http://schemas.openxmlformats.org/package/2006/relationships"><Relationship Id="rId2" Type="http://schemas.openxmlformats.org/officeDocument/2006/relationships/slide" Target="../slides/slide21.xml" /><Relationship Id="rId1" Type="http://schemas.openxmlformats.org/officeDocument/2006/relationships/notesMaster" Target="../notesMasters/notesMaster1.xml" /></Relationships>
</file>

<file path=ppt/notesSlides/_rels/notesSlide16.xml.rels><?xml version="1.0" encoding="UTF-8"?><Relationships xmlns="http://schemas.openxmlformats.org/package/2006/relationships"><Relationship Id="rId2" Type="http://schemas.openxmlformats.org/officeDocument/2006/relationships/slide" Target="../slides/slide22.xml" /><Relationship Id="rId1" Type="http://schemas.openxmlformats.org/officeDocument/2006/relationships/notesMaster" Target="../notesMasters/notesMaster1.xml" /></Relationships>
</file>

<file path=ppt/notesSlides/_rels/notesSlide17.xml.rels><?xml version="1.0" encoding="UTF-8"?><Relationships xmlns="http://schemas.openxmlformats.org/package/2006/relationships"><Relationship Id="rId2" Type="http://schemas.openxmlformats.org/officeDocument/2006/relationships/slide" Target="../slides/slide23.xml" /><Relationship Id="rId1" Type="http://schemas.openxmlformats.org/officeDocument/2006/relationships/notesMaster" Target="../notesMasters/notesMaster1.xml" /></Relationships>
</file>

<file path=ppt/notesSlides/_rels/notesSlide18.xml.rels><?xml version="1.0" encoding="UTF-8"?><Relationships xmlns="http://schemas.openxmlformats.org/package/2006/relationships"><Relationship Id="rId2" Type="http://schemas.openxmlformats.org/officeDocument/2006/relationships/slide" Target="../slides/slide24.xml" /><Relationship Id="rId1" Type="http://schemas.openxmlformats.org/officeDocument/2006/relationships/notesMaster" Target="../notesMasters/notesMaster1.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L’âge en mois révolus calculé correctement plutôt qu’en divisant des jours, des périodes de rapportage qui survivent à un mois partiel, et l’arithmétique de frontière dont dépend un standard de croissance.</a:t>
            </a:r>
          </a:p>
        </p:txBody>
      </p:sp>
      <p:sp>
        <p:nvSpPr>
          <p:cNvPr id="4" name="Slide Number Placeholder 3"/>
          <p:cNvSpPr>
            <a:spLocks noGrp="1"/>
          </p:cNvSpPr>
          <p:nvPr>
            <p:ph type="sldNum" sz="quarter" idx="10"/>
          </p:nvPr>
        </p:nvSpPr>
        <p:spPr/>
        <p:txBody>
          <a:bodyPr/>
          <a:lstStyle/>
          <a:p>
            <a:fld id="{18BDFEC3-8487-43E8-A154-7C12CBC1FFF2}" type="slidenum">
              <a:rPr lang="en-US"/>
              <a:t>2</a:t>
            </a:fld>
            <a:endParaRPr lang="en-US"/>
          </a:p>
        </p:txBody>
      </p:sp>
    </p:spTree>
  </p:cSld>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L’arithmétique des dates paraît être la partie facile et produit certaines des erreurs les plus coûteuses du secteur. Un âge en mois décide du standard de croissance auquel un enfant est comparé. Une période de rapportage décide si une formation sanitaire compte comme ayant rapporté. Une frontière de mois décide si une distribution tombe dans les chiffres de ce trimestre ou du suivant. Aucun de ces cas n’échoue bruyamment.</a:t>
            </a:r>
          </a:p>
        </p:txBody>
      </p:sp>
      <p:sp>
        <p:nvSpPr>
          <p:cNvPr id="4" name="Slide Number Placeholder 3"/>
          <p:cNvSpPr>
            <a:spLocks noGrp="1"/>
          </p:cNvSpPr>
          <p:nvPr>
            <p:ph type="sldNum" sz="quarter" idx="10"/>
          </p:nvPr>
        </p:nvSpPr>
        <p:spPr/>
        <p:txBody>
          <a:bodyPr/>
          <a:lstStyle/>
          <a:p>
            <a:fld id="{18BDFEC3-8487-43E8-A154-7C12CBC1FFF2}" type="slidenum">
              <a:rPr lang="en-US"/>
              <a:t>3</a:t>
            </a:fld>
            <a:endParaRPr lang="en-US"/>
          </a:p>
        </p:txBody>
      </p:sp>
    </p:spTree>
  </p:cSld>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Deux habitudes à prendre : </a:t>
            </a:r>
            <a:r>
              <a:rPr>
                <a:latin typeface="Courier"/>
              </a:rPr>
              <a:t>01/02/2024</a:t>
            </a:r>
            <a:r>
              <a:rPr/>
              <a:t> est soit le 1er février, soit le 2 janvier, et le fichier ne vous dira pas lequel. Si un export vous livre des dates ambiguës, </a:t>
            </a:r>
            <a:r>
              <a:rPr>
                <a:latin typeface="Courier"/>
              </a:rPr>
              <a:t>dayfirst=True</a:t>
            </a:r>
            <a:r>
              <a:rPr/>
              <a:t> est une décision que vous documentez, non un réglage que vous acceptez.</a:t>
            </a:r>
          </a:p>
        </p:txBody>
      </p:sp>
      <p:sp>
        <p:nvSpPr>
          <p:cNvPr id="4" name="Slide Number Placeholder 3"/>
          <p:cNvSpPr>
            <a:spLocks noGrp="1"/>
          </p:cNvSpPr>
          <p:nvPr>
            <p:ph type="sldNum" sz="quarter" idx="10"/>
          </p:nvPr>
        </p:nvSpPr>
        <p:spPr/>
        <p:txBody>
          <a:bodyPr/>
          <a:lstStyle/>
          <a:p>
            <a:fld id="{18BDFEC3-8487-43E8-A154-7C12CBC1FFF2}" type="slidenum">
              <a:rPr lang="en-US"/>
              <a:t>5</a:t>
            </a:fld>
            <a:endParaRPr lang="en-US"/>
          </a:p>
        </p:txBody>
      </p:sp>
    </p:spTree>
  </p:cSld>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L’approche évidente divise des jours par un mois moyen :</a:t>
            </a:r>
          </a:p>
        </p:txBody>
      </p:sp>
      <p:sp>
        <p:nvSpPr>
          <p:cNvPr id="4" name="Slide Number Placeholder 3"/>
          <p:cNvSpPr>
            <a:spLocks noGrp="1"/>
          </p:cNvSpPr>
          <p:nvPr>
            <p:ph type="sldNum" sz="quarter" idx="10"/>
          </p:nvPr>
        </p:nvSpPr>
        <p:spPr/>
        <p:txBody>
          <a:bodyPr/>
          <a:lstStyle/>
          <a:p>
            <a:fld id="{18BDFEC3-8487-43E8-A154-7C12CBC1FFF2}" type="slidenum">
              <a:rPr lang="en-US"/>
              <a:t>6</a:t>
            </a:fld>
            <a:endParaRPr lang="en-US"/>
          </a:p>
        </p:txBody>
      </p:sp>
    </p:spTree>
  </p:cSld>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Sur les deux mille premiers jours de vie, ce calcul diverge de la bonne réponse sur 54 d’entre eux — toujours d’un mois, toujours à une frontière. Un enfant de 60 jours est rapporté à 1 mois alors qu’il en a 2. Calculez directement les mois révolus :</a:t>
            </a:r>
          </a:p>
        </p:txBody>
      </p:sp>
      <p:sp>
        <p:nvSpPr>
          <p:cNvPr id="4" name="Slide Number Placeholder 3"/>
          <p:cNvSpPr>
            <a:spLocks noGrp="1"/>
          </p:cNvSpPr>
          <p:nvPr>
            <p:ph type="sldNum" sz="quarter" idx="10"/>
          </p:nvPr>
        </p:nvSpPr>
        <p:spPr/>
        <p:txBody>
          <a:bodyPr/>
          <a:lstStyle/>
          <a:p>
            <a:fld id="{18BDFEC3-8487-43E8-A154-7C12CBC1FFF2}" type="slidenum">
              <a:rPr lang="en-US"/>
              <a:t>7</a:t>
            </a:fld>
            <a:endParaRPr lang="en-US"/>
          </a:p>
        </p:txBody>
      </p:sp>
    </p:spTree>
  </p:cSld>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Le deuxième enfant est à un jour de ses deux ans : il a 23 mois, non 24. Ce seul jour est toute la raison d’être de cette fonction. Les standards de croissance de l’OMS changent de mesure exactement à 24 mois. En dessous de 24 mois, l’enfant est mesuré couché et comparé à la courbe poids-pour-longueur ; à partir de 24 mois, debout, contre le poids-pour-taille. Les deux mesures diffèrent d’environ 0,7 cm et les deux courbes sont des tables différentes. Un enfant poussé de 23 à 24 mois par une règle d’arrondi est comparé au mauvais standard, et son score Z se déplace. Faites cela à quelques centaines d’enfants près de la frontière et l’estimation de prévalence se déplace avec eux — c’est pourquoi le projet </a:t>
            </a:r>
            <a:r>
              <a:rPr i="1"/>
              <a:t>Analyse d’enquête SMART</a:t>
            </a:r>
            <a:r>
              <a:rPr/>
              <a:t> rapporte l’attraction des âges vers les années entières comme un constat de plausibilité et non comme une curiosité. Les tranches d’âge sont l’autre endroit. </a:t>
            </a:r>
            <a:r>
              <a:rPr>
                <a:latin typeface="Courier"/>
              </a:rPr>
              <a:t>0-5</a:t>
            </a:r>
            <a:r>
              <a:rPr/>
              <a:t>, </a:t>
            </a:r>
            <a:r>
              <a:rPr>
                <a:latin typeface="Courier"/>
              </a:rPr>
              <a:t>6-23</a:t>
            </a:r>
            <a:r>
              <a:rPr/>
              <a:t>, </a:t>
            </a:r>
            <a:r>
              <a:rPr>
                <a:latin typeface="Courier"/>
              </a:rPr>
              <a:t>24-59</a:t>
            </a:r>
            <a:r>
              <a:rPr/>
              <a:t> mois sont les tranches nutritionnelles standard, et un enfant à exactement 24 mois appartient à la troisième :</a:t>
            </a:r>
          </a:p>
        </p:txBody>
      </p:sp>
      <p:sp>
        <p:nvSpPr>
          <p:cNvPr id="4" name="Slide Number Placeholder 3"/>
          <p:cNvSpPr>
            <a:spLocks noGrp="1"/>
          </p:cNvSpPr>
          <p:nvPr>
            <p:ph type="sldNum" sz="quarter" idx="10"/>
          </p:nvPr>
        </p:nvSpPr>
        <p:spPr/>
        <p:txBody>
          <a:bodyPr/>
          <a:lstStyle/>
          <a:p>
            <a:fld id="{18BDFEC3-8487-43E8-A154-7C12CBC1FFF2}" type="slidenum">
              <a:rPr lang="en-US"/>
              <a:t>9</a:t>
            </a:fld>
            <a:endParaRPr lang="en-US"/>
          </a:p>
        </p:txBody>
      </p:sp>
    </p:spTree>
  </p:cSld>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latin typeface="Courier"/>
              </a:rPr>
              <a:t>right=False</a:t>
            </a:r>
            <a:r>
              <a:rPr/>
              <a:t> rend chaque intervalle </a:t>
            </a:r>
            <a:r>
              <a:rPr>
                <a:latin typeface="Courier"/>
              </a:rPr>
              <a:t>[bas, haut)</a:t>
            </a:r>
            <a:r>
              <a:rPr/>
              <a:t> — fermé à gauche, ouvert à droite — de sorte que 24 mois tombe dans </a:t>
            </a:r>
            <a:r>
              <a:rPr>
                <a:latin typeface="Courier"/>
              </a:rPr>
              <a:t>24-59m</a:t>
            </a:r>
            <a:r>
              <a:rPr/>
              <a:t> et non dans </a:t>
            </a:r>
            <a:r>
              <a:rPr>
                <a:latin typeface="Courier"/>
              </a:rPr>
              <a:t>6-23m</a:t>
            </a:r>
            <a:r>
              <a:rPr/>
              <a:t>. Le comportement par défaut est l’inverse, et il est faux pour toutes les tranches d’âge employées dans ce secteur. Vérifiez les frontières plutôt que de leur faire confiance :</a:t>
            </a:r>
          </a:p>
        </p:txBody>
      </p:sp>
      <p:sp>
        <p:nvSpPr>
          <p:cNvPr id="4" name="Slide Number Placeholder 3"/>
          <p:cNvSpPr>
            <a:spLocks noGrp="1"/>
          </p:cNvSpPr>
          <p:nvPr>
            <p:ph type="sldNum" sz="quarter" idx="10"/>
          </p:nvPr>
        </p:nvSpPr>
        <p:spPr/>
        <p:txBody>
          <a:bodyPr/>
          <a:lstStyle/>
          <a:p>
            <a:fld id="{18BDFEC3-8487-43E8-A154-7C12CBC1FFF2}" type="slidenum">
              <a:rPr lang="en-US"/>
              <a:t>11</a:t>
            </a:fld>
            <a:endParaRPr lang="en-US"/>
          </a:p>
        </p:txBody>
      </p:sp>
    </p:spTree>
  </p:cSld>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Une période est un mois, un trimestre ou une année </a:t>
            </a:r>
            <a:r>
              <a:rPr i="1"/>
              <a:t>pour lequel</a:t>
            </a:r>
            <a:r>
              <a:rPr/>
              <a:t> on rapporte, et ce n’est pas la même chose qu’une date.</a:t>
            </a:r>
          </a:p>
        </p:txBody>
      </p:sp>
      <p:sp>
        <p:nvSpPr>
          <p:cNvPr id="4" name="Slide Number Placeholder 3"/>
          <p:cNvSpPr>
            <a:spLocks noGrp="1"/>
          </p:cNvSpPr>
          <p:nvPr>
            <p:ph type="sldNum" sz="quarter" idx="10"/>
          </p:nvPr>
        </p:nvSpPr>
        <p:spPr/>
        <p:txBody>
          <a:bodyPr/>
          <a:lstStyle/>
          <a:p>
            <a:fld id="{18BDFEC3-8487-43E8-A154-7C12CBC1FFF2}" type="slidenum">
              <a:rPr lang="en-US"/>
              <a:t>12</a:t>
            </a:fld>
            <a:endParaRPr lang="en-US"/>
          </a:p>
        </p:txBody>
      </p:sp>
    </p:spTree>
  </p:cSld>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Les périodes se trient correctement, s’affichent lisiblement et — contrairement à une chaîne comme </a:t>
            </a:r>
            <a:r>
              <a:rPr>
                <a:latin typeface="Courier"/>
              </a:rPr>
              <a:t>"2024-01"</a:t>
            </a:r>
            <a:r>
              <a:rPr/>
              <a:t> — acceptent l’arithmétique :</a:t>
            </a:r>
          </a:p>
        </p:txBody>
      </p:sp>
      <p:sp>
        <p:nvSpPr>
          <p:cNvPr id="4" name="Slide Number Placeholder 3"/>
          <p:cNvSpPr>
            <a:spLocks noGrp="1"/>
          </p:cNvSpPr>
          <p:nvPr>
            <p:ph type="sldNum" sz="quarter" idx="10"/>
          </p:nvPr>
        </p:nvSpPr>
        <p:spPr/>
        <p:txBody>
          <a:bodyPr/>
          <a:lstStyle/>
          <a:p>
            <a:fld id="{18BDFEC3-8487-43E8-A154-7C12CBC1FFF2}" type="slidenum">
              <a:rPr lang="en-US"/>
              <a:t>14</a:t>
            </a:fld>
            <a:endParaRPr lang="en-US"/>
          </a:p>
        </p:txBody>
      </p:sp>
    </p:spTree>
  </p:cSld>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Les chaînes se trient aussi correctement si vous employez l’ordre ISO, bonne raison d’utiliser </a:t>
            </a:r>
            <a:r>
              <a:rPr>
                <a:latin typeface="Courier"/>
              </a:rPr>
              <a:t>%Y-%m</a:t>
            </a:r>
            <a:r>
              <a:rPr/>
              <a:t> et jamais </a:t>
            </a:r>
            <a:r>
              <a:rPr>
                <a:latin typeface="Courier"/>
              </a:rPr>
              <a:t>%m/%Y</a:t>
            </a:r>
            <a:r>
              <a:rPr/>
              <a:t>. Mais une chaîne ne sait pas répondre à « le mois précédent », et cette question surgit dans tout calcul de tendance. Ce registre court du 15 janvier au 13 décembre. Janvier porte 207 dépistages et décembre 156, contre une moyenne mensuelle proche de 375. Aucun de ces deux mois n’est une baisse ; les deux sont partiels.</a:t>
            </a:r>
          </a:p>
        </p:txBody>
      </p:sp>
      <p:sp>
        <p:nvSpPr>
          <p:cNvPr id="4" name="Slide Number Placeholder 3"/>
          <p:cNvSpPr>
            <a:spLocks noGrp="1"/>
          </p:cNvSpPr>
          <p:nvPr>
            <p:ph type="sldNum" sz="quarter" idx="10"/>
          </p:nvPr>
        </p:nvSpPr>
        <p:spPr/>
        <p:txBody>
          <a:bodyPr/>
          <a:lstStyle/>
          <a:p>
            <a:fld id="{18BDFEC3-8487-43E8-A154-7C12CBC1FFF2}" type="slidenum">
              <a:rPr lang="en-US"/>
              <a:t>15</a:t>
            </a:fld>
            <a:endParaRPr lang="en-US"/>
          </a:p>
        </p:txBody>
      </p:sp>
    </p:spTree>
  </p:cSld>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Étiquetez-les plutôt que de les supprimer. Un lecteur qui voit décembre s’effondrer sur un graphique conclut que le programme s’est écroulé ; un lecteur qui ne voit aucun décembre se demande où sont passées les données. Nommer le mois partiel est la seule option qui répond aux deux. La même logique vaut pour une période inachevée. Un cumul en cours de mois comparé à des mois révolus est la façon la plus courante dont un tableau de bord affiche une baisse fictive tous les mois, et cela arrive parce que les deux s’appellent « le total mensuel ». L’extraction de vaccination enregistre une date de début de période plutôt qu’une date de prestation :</a:t>
            </a:r>
          </a:p>
        </p:txBody>
      </p:sp>
      <p:sp>
        <p:nvSpPr>
          <p:cNvPr id="4" name="Slide Number Placeholder 3"/>
          <p:cNvSpPr>
            <a:spLocks noGrp="1"/>
          </p:cNvSpPr>
          <p:nvPr>
            <p:ph type="sldNum" sz="quarter" idx="10"/>
          </p:nvPr>
        </p:nvSpPr>
        <p:spPr/>
        <p:txBody>
          <a:bodyPr/>
          <a:lstStyle/>
          <a:p>
            <a:fld id="{18BDFEC3-8487-43E8-A154-7C12CBC1FFF2}" type="slidenum">
              <a:rPr lang="en-US"/>
              <a:t>17</a:t>
            </a:fld>
            <a:endParaRPr lang="en-US"/>
          </a:p>
        </p:txBody>
      </p:sp>
    </p:spTree>
  </p:cSld>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Convertir les deux sources en </a:t>
            </a:r>
            <a:r>
              <a:rPr>
                <a:latin typeface="Courier"/>
              </a:rPr>
              <a:t>Period</a:t>
            </a:r>
            <a:r>
              <a:rPr/>
              <a:t> avant la jointure est ce qui les fait coïncider. Joindre une date à un début de période ne produit silencieusement aucune correspondance pour chaque mois où une source a utilisé le dernier jour et l’autre le premier.</a:t>
            </a:r>
          </a:p>
        </p:txBody>
      </p:sp>
      <p:sp>
        <p:nvSpPr>
          <p:cNvPr id="4" name="Slide Number Placeholder 3"/>
          <p:cNvSpPr>
            <a:spLocks noGrp="1"/>
          </p:cNvSpPr>
          <p:nvPr>
            <p:ph type="sldNum" sz="quarter" idx="10"/>
          </p:nvPr>
        </p:nvSpPr>
        <p:spPr/>
        <p:txBody>
          <a:bodyPr/>
          <a:lstStyle/>
          <a:p>
            <a:fld id="{18BDFEC3-8487-43E8-A154-7C12CBC1FFF2}" type="slidenum">
              <a:rPr lang="en-US"/>
              <a:t>18</a:t>
            </a:fld>
            <a:endParaRPr lang="en-US"/>
          </a:p>
        </p:txBody>
      </p:sp>
    </p:spTree>
  </p:cSld>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Quand l’index est un datetime, </a:t>
            </a:r>
            <a:r>
              <a:rPr>
                <a:latin typeface="Courier"/>
              </a:rPr>
              <a:t>resample</a:t>
            </a:r>
            <a:r>
              <a:rPr/>
              <a:t> agrège par période sans colonne de regroupement manuelle : </a:t>
            </a:r>
            <a:r>
              <a:rPr>
                <a:latin typeface="Courier"/>
              </a:rPr>
              <a:t>resample</a:t>
            </a:r>
            <a:r>
              <a:rPr/>
              <a:t> comble les trous : une semaine sans dépistage apparaît à zéro plutôt que d’être absente. C’est juste pour une série temporelle et faux pour un dénominateur — une école fermée quinze jours n’a pas de jours de présence, et non une présence nulle ; le projet </a:t>
            </a:r>
            <a:r>
              <a:rPr i="1"/>
              <a:t>Assiduité scolaire</a:t>
            </a:r>
            <a:r>
              <a:rPr/>
              <a:t> montre ce que coûte le remplissage.</a:t>
            </a:r>
          </a:p>
        </p:txBody>
      </p:sp>
      <p:sp>
        <p:nvSpPr>
          <p:cNvPr id="4" name="Slide Number Placeholder 3"/>
          <p:cNvSpPr>
            <a:spLocks noGrp="1"/>
          </p:cNvSpPr>
          <p:nvPr>
            <p:ph type="sldNum" sz="quarter" idx="10"/>
          </p:nvPr>
        </p:nvSpPr>
        <p:spPr/>
        <p:txBody>
          <a:bodyPr/>
          <a:lstStyle/>
          <a:p>
            <a:fld id="{18BDFEC3-8487-43E8-A154-7C12CBC1FFF2}" type="slidenum">
              <a:rPr lang="en-US"/>
              <a:t>19</a:t>
            </a:fld>
            <a:endParaRPr lang="en-US"/>
          </a:p>
        </p:txBody>
      </p:sp>
    </p:spTree>
  </p:cSld>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Soustraire deux datetimes donne un </a:t>
            </a:r>
            <a:r>
              <a:rPr>
                <a:latin typeface="Courier"/>
              </a:rPr>
              <a:t>Timedelta</a:t>
            </a:r>
            <a:r>
              <a:rPr/>
              <a:t> :</a:t>
            </a:r>
          </a:p>
        </p:txBody>
      </p:sp>
      <p:sp>
        <p:nvSpPr>
          <p:cNvPr id="4" name="Slide Number Placeholder 3"/>
          <p:cNvSpPr>
            <a:spLocks noGrp="1"/>
          </p:cNvSpPr>
          <p:nvPr>
            <p:ph type="sldNum" sz="quarter" idx="10"/>
          </p:nvPr>
        </p:nvSpPr>
        <p:spPr/>
        <p:txBody>
          <a:bodyPr/>
          <a:lstStyle/>
          <a:p>
            <a:fld id="{18BDFEC3-8487-43E8-A154-7C12CBC1FFF2}" type="slidenum">
              <a:rPr lang="en-US"/>
              <a:t>20</a:t>
            </a:fld>
            <a:endParaRPr lang="en-US"/>
          </a:p>
        </p:txBody>
      </p:sp>
    </p:spTree>
  </p:cSld>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latin typeface="Courier"/>
              </a:rPr>
              <a:t>.dt.days</a:t>
            </a:r>
            <a:r>
              <a:rPr/>
              <a:t> tronque vers zéro : un écart de 23 heures vaut 0 jour. Si le même jour compte — et pour un référencement en protection, c’est le cas — dites-le explicitement plutôt que de laisser la troncature décider :</a:t>
            </a:r>
          </a:p>
        </p:txBody>
      </p:sp>
      <p:sp>
        <p:nvSpPr>
          <p:cNvPr id="4" name="Slide Number Placeholder 3"/>
          <p:cNvSpPr>
            <a:spLocks noGrp="1"/>
          </p:cNvSpPr>
          <p:nvPr>
            <p:ph type="sldNum" sz="quarter" idx="10"/>
          </p:nvPr>
        </p:nvSpPr>
        <p:spPr/>
        <p:txBody>
          <a:bodyPr/>
          <a:lstStyle/>
          <a:p>
            <a:fld id="{18BDFEC3-8487-43E8-A154-7C12CBC1FFF2}" type="slidenum">
              <a:rPr lang="en-US"/>
              <a:t>21</a:t>
            </a:fld>
            <a:endParaRPr lang="en-US"/>
          </a:p>
        </p:txBody>
      </p:sp>
    </p:spTree>
  </p:cSld>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Une durée négative est un constat de qualité des données, non une valeur dont on prend la valeur absolue :</a:t>
            </a:r>
          </a:p>
        </p:txBody>
      </p:sp>
      <p:sp>
        <p:nvSpPr>
          <p:cNvPr id="4" name="Slide Number Placeholder 3"/>
          <p:cNvSpPr>
            <a:spLocks noGrp="1"/>
          </p:cNvSpPr>
          <p:nvPr>
            <p:ph type="sldNum" sz="quarter" idx="10"/>
          </p:nvPr>
        </p:nvSpPr>
        <p:spPr/>
        <p:txBody>
          <a:bodyPr/>
          <a:lstStyle/>
          <a:p>
            <a:fld id="{18BDFEC3-8487-43E8-A154-7C12CBC1FFF2}" type="slidenum">
              <a:rPr lang="en-US"/>
              <a:t>22</a:t>
            </a:fld>
            <a:endParaRPr lang="en-US"/>
          </a:p>
        </p:txBody>
      </p:sp>
    </p:spTree>
  </p:cSld>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Les données de programme sont généralement des dates locales naïves et doivent le rester. Attacher un fuseau à une date de dépistage invite une conversion qui fera franchir minuit à un enregistrement et le fera basculer dans le mauvais mois de rapportage. Là où des horodatages portent réellement un fuseau — heures de soumission des formulaires CommCare ou Kobo côté serveur — convertissez une fois, à la frontière, et stockez la date locale : L’horodatage de soumission et la date de la visite qu’il enregistre sont deux choses différentes, et rapporter la première quand on veut dire la seconde décale toute soumission du soir vers le lendemain.</a:t>
            </a:r>
          </a:p>
        </p:txBody>
      </p:sp>
      <p:sp>
        <p:nvSpPr>
          <p:cNvPr id="4" name="Slide Number Placeholder 3"/>
          <p:cNvSpPr>
            <a:spLocks noGrp="1"/>
          </p:cNvSpPr>
          <p:nvPr>
            <p:ph type="sldNum" sz="quarter" idx="10"/>
          </p:nvPr>
        </p:nvSpPr>
        <p:spPr/>
        <p:txBody>
          <a:bodyPr/>
          <a:lstStyle/>
          <a:p>
            <a:fld id="{18BDFEC3-8487-43E8-A154-7C12CBC1FFF2}" type="slidenum">
              <a:rPr lang="en-US"/>
              <a:t>23</a:t>
            </a:fld>
            <a:endParaRPr lang="en-US"/>
          </a:p>
        </p:txBody>
      </p:sp>
    </p:spTree>
  </p:cSld>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Chaque colonne dit désormais ce qu’elle signifie, y compris celles faites de dates. La dernière leçon transforme l’analyse en un script qu’un autre chargé pourra exécuter au trimestre prochain sur un autre export, sans rien modifier d’autre que ses arguments.</a:t>
            </a:r>
          </a:p>
        </p:txBody>
      </p:sp>
      <p:sp>
        <p:nvSpPr>
          <p:cNvPr id="4" name="Slide Number Placeholder 3"/>
          <p:cNvSpPr>
            <a:spLocks noGrp="1"/>
          </p:cNvSpPr>
          <p:nvPr>
            <p:ph type="sldNum" sz="quarter" idx="10"/>
          </p:nvPr>
        </p:nvSpPr>
        <p:spPr/>
        <p:txBody>
          <a:bodyPr/>
          <a:lstStyle/>
          <a:p>
            <a:fld id="{18BDFEC3-8487-43E8-A154-7C12CBC1FFF2}" type="slidenum">
              <a:rPr lang="en-US"/>
              <a:t>24</a:t>
            </a:fld>
            <a:endParaRPr lang="en-US"/>
          </a:p>
        </p:txBody>
      </p:sp>
    </p:spTree>
  </p:cSld>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r>
              <a:rPr lang="en-US"/>
              <a:t>Click to edit Master title style</a:t>
            </a:r>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144435751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3834600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3000" b="1" cap="all"/>
            </a:lvl1pPr>
          </a:lstStyle>
          <a:p>
            <a:r>
              <a:rPr lang="en-US"/>
              <a:t>Click to edit Master title style</a:t>
            </a:r>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107306907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200151"/>
            <a:ext cx="4038600" cy="3394472"/>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200151"/>
            <a:ext cx="4038600" cy="3394472"/>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241EB5C9-1307-BA42-ABA2-0BC069CD8E7F}" type="datetimeFigureOut">
              <a:rPr lang="en-US" smtClean="0"/>
              <a:t>1/2/22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61988624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151335"/>
            <a:ext cx="4040188" cy="47982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151335"/>
            <a:ext cx="4041775" cy="47982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645026" y="1631156"/>
            <a:ext cx="4041775" cy="2963466"/>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241EB5C9-1307-BA42-ABA2-0BC069CD8E7F}" type="datetimeFigureOut">
              <a:rPr lang="en-US" smtClean="0"/>
              <a:t>1/2/22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53579396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241EB5C9-1307-BA42-ABA2-0BC069CD8E7F}" type="datetimeFigureOut">
              <a:rPr lang="en-US" smtClean="0"/>
              <a:t>1/2/22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47272125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41EB5C9-1307-BA42-ABA2-0BC069CD8E7F}" type="datetimeFigureOut">
              <a:rPr lang="en-US" smtClean="0"/>
              <a:t>1/2/22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13090109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3" cy="871538"/>
          </a:xfrm>
        </p:spPr>
        <p:txBody>
          <a:bodyPr anchor="b"/>
          <a:lstStyle>
            <a:lvl1pPr algn="l">
              <a:defRPr sz="1500" b="1"/>
            </a:lvl1pPr>
          </a:lstStyle>
          <a:p>
            <a:r>
              <a:rPr lang="en-US"/>
              <a:t>Click to edit Master title style</a:t>
            </a:r>
          </a:p>
        </p:txBody>
      </p:sp>
      <p:sp>
        <p:nvSpPr>
          <p:cNvPr id="3" name="Content Placeholder 2"/>
          <p:cNvSpPr>
            <a:spLocks noGrp="1"/>
          </p:cNvSpPr>
          <p:nvPr>
            <p:ph idx="1"/>
          </p:nvPr>
        </p:nvSpPr>
        <p:spPr>
          <a:xfrm>
            <a:off x="3575050" y="204788"/>
            <a:ext cx="5111750" cy="438983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1" y="1076326"/>
            <a:ext cx="3008313" cy="3518297"/>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4"/>
          <p:cNvSpPr>
            <a:spLocks noGrp="1"/>
          </p:cNvSpPr>
          <p:nvPr>
            <p:ph type="dt" sz="half" idx="10"/>
          </p:nvPr>
        </p:nvSpPr>
        <p:spPr/>
        <p:txBody>
          <a:bodyPr/>
          <a:lstStyle/>
          <a:p>
            <a:fld id="{241EB5C9-1307-BA42-ABA2-0BC069CD8E7F}" type="datetimeFigureOut">
              <a:rPr lang="en-US" smtClean="0"/>
              <a:t>1/2/22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54089564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054"/>
          </a:xfrm>
        </p:spPr>
        <p:txBody>
          <a:bodyPr anchor="b"/>
          <a:lstStyle>
            <a:lvl1pPr algn="l">
              <a:defRPr sz="1500" b="1"/>
            </a:lvl1pPr>
          </a:lstStyle>
          <a:p>
            <a:r>
              <a:rPr lang="en-US"/>
              <a:t>Click to edit Master title style</a:t>
            </a:r>
          </a:p>
        </p:txBody>
      </p:sp>
      <p:sp>
        <p:nvSpPr>
          <p:cNvPr id="3" name="Picture Placeholder 2"/>
          <p:cNvSpPr>
            <a:spLocks noGrp="1"/>
          </p:cNvSpPr>
          <p:nvPr>
            <p:ph type="pic" idx="1"/>
          </p:nvPr>
        </p:nvSpPr>
        <p:spPr>
          <a:xfrm>
            <a:off x="1792288" y="459581"/>
            <a:ext cx="5486400" cy="30861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US"/>
          </a:p>
        </p:txBody>
      </p:sp>
      <p:sp>
        <p:nvSpPr>
          <p:cNvPr id="4" name="Text Placeholder 3"/>
          <p:cNvSpPr>
            <a:spLocks noGrp="1"/>
          </p:cNvSpPr>
          <p:nvPr>
            <p:ph type="body" sz="half" idx="2"/>
          </p:nvPr>
        </p:nvSpPr>
        <p:spPr>
          <a:xfrm>
            <a:off x="1792288" y="4025503"/>
            <a:ext cx="5486400" cy="603647"/>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4"/>
          <p:cNvSpPr>
            <a:spLocks noGrp="1"/>
          </p:cNvSpPr>
          <p:nvPr>
            <p:ph type="dt" sz="half" idx="10"/>
          </p:nvPr>
        </p:nvSpPr>
        <p:spPr/>
        <p:txBody>
          <a:bodyPr/>
          <a:lstStyle/>
          <a:p>
            <a:fld id="{241EB5C9-1307-BA42-ABA2-0BC069CD8E7F}" type="datetimeFigureOut">
              <a:rPr lang="en-US" smtClean="0"/>
              <a:t>1/2/22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56689985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1391479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79"/>
            <a:ext cx="2057400" cy="4388644"/>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05979"/>
            <a:ext cx="6019800" cy="438864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581529045"/>
      </p:ext>
    </p:extLst>
  </p:cSld>
  <p:clrMapOvr>
    <a:masterClrMapping/>
  </p:clrMapOvr>
</p:sldLayout>
</file>

<file path=ppt/slideMasters/_rels/slideMaster1.xml.rels><?xml version="1.0" encoding="UTF-8"?><Relationships xmlns="http://schemas.openxmlformats.org/package/2006/relationships"><Relationship Id="rId8" Target="../slideLayouts/slideLayout8.xml" Type="http://schemas.openxmlformats.org/officeDocument/2006/relationships/slideLayout" /><Relationship Id="rId3" Target="../slideLayouts/slideLayout3.xml" Type="http://schemas.openxmlformats.org/officeDocument/2006/relationships/slideLayout" /><Relationship Id="rId7" Target="../slideLayouts/slideLayout7.xml" Type="http://schemas.openxmlformats.org/officeDocument/2006/relationships/slideLayout" /><Relationship Id="rId12" Target="../theme/theme1.xml" Type="http://schemas.openxmlformats.org/officeDocument/2006/relationships/theme" /><Relationship Id="rId2" Target="../slideLayouts/slideLayout2.xml" Type="http://schemas.openxmlformats.org/officeDocument/2006/relationships/slideLayout" /><Relationship Id="rId1" Target="../slideLayouts/slideLayout1.xml" Type="http://schemas.openxmlformats.org/officeDocument/2006/relationships/slideLayout" /><Relationship Id="rId6" Target="../slideLayouts/slideLayout6.xml" Type="http://schemas.openxmlformats.org/officeDocument/2006/relationships/slideLayout" /><Relationship Id="rId11" Target="../slideLayouts/slideLayout11.xml" Type="http://schemas.openxmlformats.org/officeDocument/2006/relationships/slideLayout" /><Relationship Id="rId5" Target="../slideLayouts/slideLayout5.xml" Type="http://schemas.openxmlformats.org/officeDocument/2006/relationships/slideLayout" /><Relationship Id="rId10" Target="../slideLayouts/slideLayout10.xml" Type="http://schemas.openxmlformats.org/officeDocument/2006/relationships/slideLayout" /><Relationship Id="rId4" Target="../slideLayouts/slideLayout4.xml" Type="http://schemas.openxmlformats.org/officeDocument/2006/relationships/slideLayout" /><Relationship Id="rId9" Target="../slideLayouts/slideLayout9.xml" Type="http://schemas.openxmlformats.org/officeDocument/2006/relationships/slideLayout" /></Relationships>
</file>

<file path=ppt/slideMasters/slideMaster1.xml><?xml version="1.0" encoding="utf-8"?>
<p:sld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anchor="ctr" bIns="45720" lIns="91440" rIns="91440" rtlCol="0" tIns="45720" vert="horz">
            <a:normAutofit/>
          </a:bodyPr>
          <a:lstStyle/>
          <a:p>
            <a:r>
              <a:rPr lang="en-US"/>
              <a:t>Click to edit Master title style</a:t>
            </a:r>
          </a:p>
        </p:txBody>
      </p:sp>
      <p:sp>
        <p:nvSpPr>
          <p:cNvPr id="3" name="Text Placeholder 2"/>
          <p:cNvSpPr>
            <a:spLocks noGrp="1"/>
          </p:cNvSpPr>
          <p:nvPr>
            <p:ph idx="1" type="body"/>
          </p:nvPr>
        </p:nvSpPr>
        <p:spPr>
          <a:xfrm>
            <a:off x="457200" y="1200151"/>
            <a:ext cx="8229600" cy="3394472"/>
          </a:xfrm>
          <a:prstGeom prst="rect">
            <a:avLst/>
          </a:prstGeom>
        </p:spPr>
        <p:txBody>
          <a:bodyPr bIns="45720" lIns="91440" rIns="91440" rtlCol="0" tIns="45720" vert="horz">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idx="2" sz="half" type="dt"/>
          </p:nvPr>
        </p:nvSpPr>
        <p:spPr>
          <a:xfrm>
            <a:off x="457200" y="4767263"/>
            <a:ext cx="2133600" cy="273844"/>
          </a:xfrm>
          <a:prstGeom prst="rect">
            <a:avLst/>
          </a:prstGeom>
        </p:spPr>
        <p:txBody>
          <a:bodyPr anchor="ctr" bIns="45720" lIns="91440" rIns="91440" rtlCol="0" tIns="45720" vert="horz"/>
          <a:lstStyle>
            <a:lvl1pPr algn="l">
              <a:defRPr sz="900">
                <a:solidFill>
                  <a:schemeClr val="tx1">
                    <a:tint val="75000"/>
                  </a:schemeClr>
                </a:solidFill>
              </a:defRPr>
            </a:lvl1pPr>
          </a:lstStyle>
          <a:p>
            <a:fld id="{241EB5C9-1307-BA42-ABA2-0BC069CD8E7F}" type="datetimeFigureOut">
              <a:rPr lang="en-US" smtClean="0"/>
              <a:t>1/2/22</a:t>
            </a:fld>
            <a:endParaRPr lang="en-US"/>
          </a:p>
        </p:txBody>
      </p:sp>
      <p:sp>
        <p:nvSpPr>
          <p:cNvPr id="5" name="Footer Placeholder 4"/>
          <p:cNvSpPr>
            <a:spLocks noGrp="1"/>
          </p:cNvSpPr>
          <p:nvPr>
            <p:ph idx="3" sz="quarter" type="ftr"/>
          </p:nvPr>
        </p:nvSpPr>
        <p:spPr>
          <a:xfrm>
            <a:off x="3124200" y="4767263"/>
            <a:ext cx="2895600" cy="273844"/>
          </a:xfrm>
          <a:prstGeom prst="rect">
            <a:avLst/>
          </a:prstGeom>
        </p:spPr>
        <p:txBody>
          <a:bodyPr anchor="ctr" bIns="45720" lIns="91440" rIns="91440" rtlCol="0" tIns="45720" vert="horz"/>
          <a:lstStyle>
            <a:lvl1pPr algn="ctr">
              <a:defRPr sz="900">
                <a:solidFill>
                  <a:schemeClr val="tx1">
                    <a:tint val="75000"/>
                  </a:schemeClr>
                </a:solidFill>
              </a:defRPr>
            </a:lvl1pPr>
          </a:lstStyle>
          <a:p>
            <a:endParaRPr lang="en-US"/>
          </a:p>
        </p:txBody>
      </p:sp>
      <p:sp>
        <p:nvSpPr>
          <p:cNvPr id="6" name="Slide Number Placeholder 5"/>
          <p:cNvSpPr>
            <a:spLocks noGrp="1"/>
          </p:cNvSpPr>
          <p:nvPr>
            <p:ph idx="4" sz="quarter" type="sldNum"/>
          </p:nvPr>
        </p:nvSpPr>
        <p:spPr>
          <a:xfrm>
            <a:off x="6553200" y="4767263"/>
            <a:ext cx="2133600" cy="273844"/>
          </a:xfrm>
          <a:prstGeom prst="rect">
            <a:avLst/>
          </a:prstGeom>
        </p:spPr>
        <p:txBody>
          <a:bodyPr anchor="ctr" bIns="45720" lIns="91440" rIns="91440" rtlCol="0" tIns="45720" vert="horz"/>
          <a:lstStyle>
            <a:lvl1pPr algn="r">
              <a:defRPr sz="900">
                <a:solidFill>
                  <a:schemeClr val="tx1">
                    <a:tint val="75000"/>
                  </a:schemeClr>
                </a:solidFill>
              </a:defRPr>
            </a:lvl1pPr>
          </a:lstStyle>
          <a:p>
            <a:fld id="{C5EF2332-01BF-834F-8236-50238282D533}" type="slidenum">
              <a:rPr lang="en-US" smtClean="0"/>
              <a:t>‹#›</a:t>
            </a:fld>
            <a:endParaRPr lang="en-US"/>
          </a:p>
        </p:txBody>
      </p:sp>
    </p:spTree>
    <p:extLst>
      <p:ext uri="{BB962C8B-B14F-4D97-AF65-F5344CB8AC3E}">
        <p14:creationId xmlns:p14="http://schemas.microsoft.com/office/powerpoint/2010/main" val="3676200875"/>
      </p:ext>
    </p:extLst>
  </p:cSld>
  <p:clrMap accent1="accent1" accent2="accent2" accent3="accent3" accent4="accent4" accent5="accent5" accent6="accent6" bg1="lt1" bg2="lt2" folHlink="folHlink" hlink="hlink" tx1="dk1" tx2="dk2"/>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342900" eaLnBrk="1" hangingPunct="1" latinLnBrk="0" rtl="0">
        <a:spcBef>
          <a:spcPct val="0"/>
        </a:spcBef>
        <a:buNone/>
        <a:defRPr kern="1200" sz="3300">
          <a:solidFill>
            <a:schemeClr val="tx1"/>
          </a:solidFill>
          <a:latin typeface="+mj-lt"/>
          <a:ea typeface="+mj-ea"/>
          <a:cs typeface="+mj-cs"/>
        </a:defRPr>
      </a:lvl1pPr>
    </p:titleStyle>
    <p:bodyStyle>
      <a:lvl1pPr algn="l" defTabSz="342900" eaLnBrk="1" hangingPunct="1" indent="-342900" latinLnBrk="0" marL="342900" rtl="0">
        <a:spcBef>
          <a:spcPct val="20000"/>
        </a:spcBef>
        <a:buFont typeface="Arial"/>
        <a:buChar char="•"/>
        <a:defRPr kern="1200" sz="2400">
          <a:solidFill>
            <a:schemeClr val="tx1"/>
          </a:solidFill>
          <a:latin typeface="+mn-lt"/>
          <a:ea typeface="+mn-ea"/>
          <a:cs typeface="+mn-cs"/>
        </a:defRPr>
      </a:lvl1pPr>
      <a:lvl2pPr algn="l" defTabSz="342900" eaLnBrk="1" hangingPunct="1" indent="-342900" latinLnBrk="0" marL="685800" rtl="0">
        <a:spcBef>
          <a:spcPct val="20000"/>
        </a:spcBef>
        <a:buFont typeface="Arial"/>
        <a:buChar char="–"/>
        <a:defRPr kern="1200" sz="2100">
          <a:solidFill>
            <a:schemeClr val="tx1"/>
          </a:solidFill>
          <a:latin typeface="+mn-lt"/>
          <a:ea typeface="+mn-ea"/>
          <a:cs typeface="+mn-cs"/>
        </a:defRPr>
      </a:lvl2pPr>
      <a:lvl3pPr algn="l" defTabSz="342900" eaLnBrk="1" hangingPunct="1" indent="-342900" latinLnBrk="0" marL="1028700" rtl="0">
        <a:spcBef>
          <a:spcPct val="20000"/>
        </a:spcBef>
        <a:buFont typeface="Arial"/>
        <a:buChar char="•"/>
        <a:defRPr kern="1200" sz="1800">
          <a:solidFill>
            <a:schemeClr val="tx1"/>
          </a:solidFill>
          <a:latin typeface="+mn-lt"/>
          <a:ea typeface="+mn-ea"/>
          <a:cs typeface="+mn-cs"/>
        </a:defRPr>
      </a:lvl3pPr>
      <a:lvl4pPr algn="l" defTabSz="342900" eaLnBrk="1" hangingPunct="1" indent="-342900" latinLnBrk="0" marL="1371600" rtl="0">
        <a:spcBef>
          <a:spcPct val="20000"/>
        </a:spcBef>
        <a:buFont typeface="Arial"/>
        <a:buChar char="–"/>
        <a:defRPr kern="1200" sz="1500">
          <a:solidFill>
            <a:schemeClr val="tx1"/>
          </a:solidFill>
          <a:latin typeface="+mn-lt"/>
          <a:ea typeface="+mn-ea"/>
          <a:cs typeface="+mn-cs"/>
        </a:defRPr>
      </a:lvl4pPr>
      <a:lvl5pPr algn="l" defTabSz="342900" eaLnBrk="1" hangingPunct="1" indent="-342900" latinLnBrk="0" marL="1714500" rtl="0">
        <a:spcBef>
          <a:spcPct val="20000"/>
        </a:spcBef>
        <a:buFont typeface="Arial"/>
        <a:buChar char="»"/>
        <a:defRPr kern="1200" sz="1500">
          <a:solidFill>
            <a:schemeClr val="tx1"/>
          </a:solidFill>
          <a:latin typeface="+mn-lt"/>
          <a:ea typeface="+mn-ea"/>
          <a:cs typeface="+mn-cs"/>
        </a:defRPr>
      </a:lvl5pPr>
      <a:lvl6pPr algn="l" defTabSz="342900" eaLnBrk="1" hangingPunct="1" indent="-342900" latinLnBrk="0" marL="2057400" rtl="0">
        <a:spcBef>
          <a:spcPct val="20000"/>
        </a:spcBef>
        <a:buFont typeface="Arial"/>
        <a:buChar char="•"/>
        <a:defRPr kern="1200" sz="1500">
          <a:solidFill>
            <a:schemeClr val="tx1"/>
          </a:solidFill>
          <a:latin typeface="+mn-lt"/>
          <a:ea typeface="+mn-ea"/>
          <a:cs typeface="+mn-cs"/>
        </a:defRPr>
      </a:lvl6pPr>
      <a:lvl7pPr algn="l" defTabSz="342900" eaLnBrk="1" hangingPunct="1" indent="-342900" latinLnBrk="0" marL="2400300" rtl="0">
        <a:spcBef>
          <a:spcPct val="20000"/>
        </a:spcBef>
        <a:buFont typeface="Arial"/>
        <a:buChar char="•"/>
        <a:defRPr kern="1200" sz="1500">
          <a:solidFill>
            <a:schemeClr val="tx1"/>
          </a:solidFill>
          <a:latin typeface="+mn-lt"/>
          <a:ea typeface="+mn-ea"/>
          <a:cs typeface="+mn-cs"/>
        </a:defRPr>
      </a:lvl7pPr>
      <a:lvl8pPr algn="l" defTabSz="342900" eaLnBrk="1" hangingPunct="1" indent="-342900" latinLnBrk="0" marL="2743200" rtl="0">
        <a:spcBef>
          <a:spcPct val="20000"/>
        </a:spcBef>
        <a:buFont typeface="Arial"/>
        <a:buChar char="•"/>
        <a:defRPr kern="1200" sz="1500">
          <a:solidFill>
            <a:schemeClr val="tx1"/>
          </a:solidFill>
          <a:latin typeface="+mn-lt"/>
          <a:ea typeface="+mn-ea"/>
          <a:cs typeface="+mn-cs"/>
        </a:defRPr>
      </a:lvl8pPr>
      <a:lvl9pPr algn="l" defTabSz="342900" eaLnBrk="1" hangingPunct="1" indent="-342900" latinLnBrk="0" marL="3086100" rtl="0">
        <a:spcBef>
          <a:spcPct val="20000"/>
        </a:spcBef>
        <a:buFont typeface="Arial"/>
        <a:buChar char="•"/>
        <a:defRPr kern="1200" sz="1500">
          <a:solidFill>
            <a:schemeClr val="tx1"/>
          </a:solidFill>
          <a:latin typeface="+mn-lt"/>
          <a:ea typeface="+mn-ea"/>
          <a:cs typeface="+mn-cs"/>
        </a:defRPr>
      </a:lvl9pPr>
    </p:bodyStyle>
    <p:otherStyle>
      <a:defPPr>
        <a:defRPr lang="en-US"/>
      </a:defPPr>
      <a:lvl1pPr algn="l" defTabSz="342900" eaLnBrk="1" hangingPunct="1" latinLnBrk="0" marL="0" rtl="0">
        <a:defRPr kern="1200" sz="1350">
          <a:solidFill>
            <a:schemeClr val="tx1"/>
          </a:solidFill>
          <a:latin typeface="+mn-lt"/>
          <a:ea typeface="+mn-ea"/>
          <a:cs typeface="+mn-cs"/>
        </a:defRPr>
      </a:lvl1pPr>
      <a:lvl2pPr algn="l" defTabSz="342900" eaLnBrk="1" hangingPunct="1" latinLnBrk="0" marL="342900" rtl="0">
        <a:defRPr kern="1200" sz="1350">
          <a:solidFill>
            <a:schemeClr val="tx1"/>
          </a:solidFill>
          <a:latin typeface="+mn-lt"/>
          <a:ea typeface="+mn-ea"/>
          <a:cs typeface="+mn-cs"/>
        </a:defRPr>
      </a:lvl2pPr>
      <a:lvl3pPr algn="l" defTabSz="342900" eaLnBrk="1" hangingPunct="1" latinLnBrk="0" marL="685800" rtl="0">
        <a:defRPr kern="1200" sz="1350">
          <a:solidFill>
            <a:schemeClr val="tx1"/>
          </a:solidFill>
          <a:latin typeface="+mn-lt"/>
          <a:ea typeface="+mn-ea"/>
          <a:cs typeface="+mn-cs"/>
        </a:defRPr>
      </a:lvl3pPr>
      <a:lvl4pPr algn="l" defTabSz="342900" eaLnBrk="1" hangingPunct="1" latinLnBrk="0" marL="1028700" rtl="0">
        <a:defRPr kern="1200" sz="1350">
          <a:solidFill>
            <a:schemeClr val="tx1"/>
          </a:solidFill>
          <a:latin typeface="+mn-lt"/>
          <a:ea typeface="+mn-ea"/>
          <a:cs typeface="+mn-cs"/>
        </a:defRPr>
      </a:lvl4pPr>
      <a:lvl5pPr algn="l" defTabSz="342900" eaLnBrk="1" hangingPunct="1" latinLnBrk="0" marL="1371600" rtl="0">
        <a:defRPr kern="1200" sz="1350">
          <a:solidFill>
            <a:schemeClr val="tx1"/>
          </a:solidFill>
          <a:latin typeface="+mn-lt"/>
          <a:ea typeface="+mn-ea"/>
          <a:cs typeface="+mn-cs"/>
        </a:defRPr>
      </a:lvl5pPr>
      <a:lvl6pPr algn="l" defTabSz="342900" eaLnBrk="1" hangingPunct="1" latinLnBrk="0" marL="1714500" rtl="0">
        <a:defRPr kern="1200" sz="1350">
          <a:solidFill>
            <a:schemeClr val="tx1"/>
          </a:solidFill>
          <a:latin typeface="+mn-lt"/>
          <a:ea typeface="+mn-ea"/>
          <a:cs typeface="+mn-cs"/>
        </a:defRPr>
      </a:lvl6pPr>
      <a:lvl7pPr algn="l" defTabSz="342900" eaLnBrk="1" hangingPunct="1" latinLnBrk="0" marL="2057400" rtl="0">
        <a:defRPr kern="1200" sz="1350">
          <a:solidFill>
            <a:schemeClr val="tx1"/>
          </a:solidFill>
          <a:latin typeface="+mn-lt"/>
          <a:ea typeface="+mn-ea"/>
          <a:cs typeface="+mn-cs"/>
        </a:defRPr>
      </a:lvl7pPr>
      <a:lvl8pPr algn="l" defTabSz="342900" eaLnBrk="1" hangingPunct="1" latinLnBrk="0" marL="2400300" rtl="0">
        <a:defRPr kern="1200" sz="1350">
          <a:solidFill>
            <a:schemeClr val="tx1"/>
          </a:solidFill>
          <a:latin typeface="+mn-lt"/>
          <a:ea typeface="+mn-ea"/>
          <a:cs typeface="+mn-cs"/>
        </a:defRPr>
      </a:lvl8pPr>
      <a:lvl9pPr algn="l" defTabSz="342900" eaLnBrk="1" hangingPunct="1" latinLnBrk="0" marL="2743200" rtl="0">
        <a:defRPr kern="1200" sz="1350">
          <a:solidFill>
            <a:schemeClr val="tx1"/>
          </a:solidFill>
          <a:latin typeface="+mn-lt"/>
          <a:ea typeface="+mn-ea"/>
          <a:cs typeface="+mn-cs"/>
        </a:defRPr>
      </a:lvl9pPr>
    </p:otherStyle>
  </p:txStyles>
</p:sldMaster>
</file>

<file path=ppt/slides/_rels/slide1.xml.rels><?xml version="1.0" encoding="UTF-8"?><Relationships xmlns="http://schemas.openxmlformats.org/package/2006/relationships"><Relationship Id="rId1" Type="http://schemas.openxmlformats.org/officeDocument/2006/relationships/slideLayout" Target="../slideLayouts/slideLayout1.xml" /></Relationships>
</file>

<file path=ppt/slides/_rels/slide2.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xml" /></Relationships>
</file>

<file path=ppt/slides/_rels/slide3.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2.xml" /></Relationships>
</file>

<file path=ppt/slides/_rels/slide4.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5.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3.xml" /></Relationships>
</file>

<file path=ppt/slides/_rels/slide6.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4.xml" /></Relationships>
</file>

<file path=ppt/slides/_rels/slide7.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5.xml" /></Relationships>
</file>

<file path=ppt/slides/_rels/slide8.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9.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6.xml" /></Relationships>
</file>

<file path=ppt/slides/_rels/slide10.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1.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7.xml" /></Relationships>
</file>

<file path=ppt/slides/_rels/slide12.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8.xml" /></Relationships>
</file>

<file path=ppt/slides/_rels/slide13.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4.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9.xml" /></Relationships>
</file>

<file path=ppt/slides/_rels/slide15.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0.xml" /></Relationships>
</file>

<file path=ppt/slides/_rels/slide16.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7.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1.xml" /></Relationships>
</file>

<file path=ppt/slides/_rels/slide18.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2.xml" /></Relationships>
</file>

<file path=ppt/slides/_rels/slide19.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3.xml" /></Relationships>
</file>

<file path=ppt/slides/_rels/slide20.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4.xml" /></Relationships>
</file>

<file path=ppt/slides/_rels/slide21.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5.xml" /></Relationships>
</file>

<file path=ppt/slides/_rels/slide22.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6.xml" /></Relationships>
</file>

<file path=ppt/slides/_rels/slide23.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7.xml" /></Relationships>
</file>

<file path=ppt/slides/_rels/slide24.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8.xml" /></Relationships>
</file>

<file path=ppt/slides/_rels/slide25.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hyperlink" Target="https://data-analysis.cassion.dev/fr/cours/python-for-programme-data/python-07-dates-ages-period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pPr lvl="0" indent="0" marL="0">
              <a:buNone/>
            </a:pPr>
            <a:r>
              <a:rPr/>
              <a:t>Dates, âges et périodes de rapportage</a:t>
            </a:r>
          </a:p>
        </p:txBody>
      </p:sp>
      <p:sp>
        <p:nvSpPr>
          <p:cNvPr id="3" name="Subtitle 2"/>
          <p:cNvSpPr>
            <a:spLocks noGrp="1"/>
          </p:cNvSpPr>
          <p:nvPr>
            <p:ph idx="1" type="subTitle"/>
          </p:nvPr>
        </p:nvSpPr>
        <p:spPr>
          <a:xfrm>
            <a:off x="1371600" y="2914650"/>
            <a:ext cx="6400800" cy="1314450"/>
          </a:xfrm>
        </p:spPr>
        <p:txBody>
          <a:bodyPr/>
          <a:lstStyle/>
          <a:p>
            <a:pPr lvl="0" indent="0" marL="0">
              <a:buNone/>
            </a:pPr>
            <a:r>
              <a:rPr/>
              <a:t>L’âge en mois révolus calculé correctement plutôt qu’en divisant des jours, des périodes de rapportage qui survivent à un mois partiel, et l’arithmétique de frontière dont dépend un standard de croissance.</a:t>
            </a:r>
            <a:br/>
            <a:br/>
            <a:r>
              <a:rPr/>
              <a:t>Pierre Robentz Cassion</a:t>
            </a:r>
          </a:p>
        </p:txBody>
      </p:sp>
      <p:sp>
        <p:nvSpPr>
          <p:cNvPr id="4" name="Date Placeholder 3"/>
          <p:cNvSpPr>
            <a:spLocks noGrp="1"/>
          </p:cNvSpPr>
          <p:nvPr>
            <p:ph idx="10" sz="half" type="dt"/>
          </p:nvPr>
        </p:nvSpPr>
        <p:spPr/>
        <p:txBody>
          <a:bodyPr/>
          <a:lstStyle/>
          <a:p>
            <a:pPr lvl="0" indent="0" marL="0">
              <a:buNone/>
            </a:pPr>
            <a:r>
              <a:rPr/>
              <a:t>Leçon 7 sur 8</a:t>
            </a:r>
          </a:p>
        </p:txBody>
      </p:sp>
    </p:spTree>
  </p:cSld>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Ce que couvre cette leçon</a:t>
            </a:r>
          </a:p>
        </p:txBody>
      </p:sp>
      <p:sp>
        <p:nvSpPr>
          <p:cNvPr id="3" name="Content Placeholder 2"/>
          <p:cNvSpPr>
            <a:spLocks noGrp="1"/>
          </p:cNvSpPr>
          <p:nvPr>
            <p:ph idx="1"/>
          </p:nvPr>
        </p:nvSpPr>
        <p:spPr/>
        <p:txBody>
          <a:bodyPr/>
          <a:lstStyle/>
          <a:p>
            <a:pPr lvl="0"/>
            <a:r>
              <a:rPr/>
              <a:t>Pourquoi cela mérite une leçon entière</a:t>
            </a:r>
          </a:p>
          <a:p>
            <a:pPr lvl="0"/>
            <a:r>
              <a:rPr/>
              <a:t>Analyser la date, une fois, explicitement</a:t>
            </a:r>
          </a:p>
          <a:p>
            <a:pPr lvl="0"/>
            <a:r>
              <a:rPr/>
              <a:t>L’âge en mois révolus</a:t>
            </a:r>
          </a:p>
          <a:p>
            <a:pPr lvl="0"/>
            <a:r>
              <a:rPr/>
              <a:t>Les périodes de rapportage</a:t>
            </a:r>
          </a:p>
          <a:p>
            <a:pPr lvl="0"/>
            <a:r>
              <a:rPr/>
              <a:t>Rééchantillonner une série temporelle</a:t>
            </a:r>
          </a:p>
          <a:p>
            <a:pPr lvl="0"/>
            <a:r>
              <a:rPr/>
              <a:t>Les durées</a:t>
            </a:r>
          </a:p>
          <a:p>
            <a:pPr lvl="0"/>
            <a:r>
              <a:rPr/>
              <a:t>Les fuseaux horaires, brièvement</a:t>
            </a:r>
          </a:p>
          <a:p>
            <a:pPr lvl="0"/>
            <a:r>
              <a:rPr/>
              <a:t>Ce qui vient ensuite</a:t>
            </a:r>
          </a:p>
        </p:txBody>
      </p:sp>
    </p:spTree>
  </p:cSld>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Pourquoi cela mérite une leçon entière</a:t>
            </a:r>
          </a:p>
        </p:txBody>
      </p:sp>
      <p:sp>
        <p:nvSpPr>
          <p:cNvPr id="3" name="Content Placeholder 2"/>
          <p:cNvSpPr>
            <a:spLocks noGrp="1"/>
          </p:cNvSpPr>
          <p:nvPr>
            <p:ph idx="1"/>
          </p:nvPr>
        </p:nvSpPr>
        <p:spPr/>
        <p:txBody>
          <a:bodyPr/>
          <a:lstStyle/>
          <a:p>
            <a:pPr lvl="0"/>
            <a:r>
              <a:rPr/>
              <a:t>L’arithmétique des dates paraît être la partie facile et produit certaines des erreurs les plus coûteuses du secteur.</a:t>
            </a:r>
          </a:p>
        </p:txBody>
      </p:sp>
    </p:spTree>
  </p:cSld>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Analyser la date, une fois, explicitement — En Python</a:t>
            </a:r>
          </a:p>
        </p:txBody>
      </p:sp>
      <p:sp>
        <p:nvSpPr>
          <p:cNvPr id="3" name="Content Placeholder 2"/>
          <p:cNvSpPr>
            <a:spLocks noGrp="1"/>
          </p:cNvSpPr>
          <p:nvPr>
            <p:ph idx="1"/>
          </p:nvPr>
        </p:nvSpPr>
        <p:spPr/>
        <p:txBody>
          <a:bodyPr/>
          <a:lstStyle/>
          <a:p>
            <a:pPr lvl="0" indent="0">
              <a:buNone/>
            </a:pPr>
            <a:r>
              <a:rPr b="1">
                <a:solidFill>
                  <a:srgbClr val="008000"/>
                </a:solidFill>
                <a:latin typeface="Courier"/>
              </a:rPr>
              <a:t>import</a:t>
            </a:r>
            <a:r>
              <a:rPr>
                <a:latin typeface="Courier"/>
              </a:rPr>
              <a:t> pandas </a:t>
            </a:r>
            <a:r>
              <a:rPr b="1">
                <a:solidFill>
                  <a:srgbClr val="008000"/>
                </a:solidFill>
                <a:latin typeface="Courier"/>
              </a:rPr>
              <a:t>as</a:t>
            </a:r>
            <a:r>
              <a:rPr>
                <a:latin typeface="Courier"/>
              </a:rPr>
              <a:t> pd</a:t>
            </a:r>
            <a:br/>
            <a:br/>
            <a:r>
              <a:rPr>
                <a:latin typeface="Courier"/>
              </a:rPr>
              <a:t>muac </a:t>
            </a:r>
            <a:r>
              <a:rPr>
                <a:solidFill>
                  <a:srgbClr val="666666"/>
                </a:solidFill>
                <a:latin typeface="Courier"/>
              </a:rPr>
              <a:t>=</a:t>
            </a:r>
            <a:r>
              <a:rPr>
                <a:latin typeface="Courier"/>
              </a:rPr>
              <a:t> pd.read_csv(path)</a:t>
            </a:r>
            <a:br/>
            <a:r>
              <a:rPr>
                <a:latin typeface="Courier"/>
              </a:rPr>
              <a:t>muac[</a:t>
            </a:r>
            <a:r>
              <a:rPr>
                <a:solidFill>
                  <a:srgbClr val="4070A0"/>
                </a:solidFill>
                <a:latin typeface="Courier"/>
              </a:rPr>
              <a:t>"screening_date"</a:t>
            </a:r>
            <a:r>
              <a:rPr>
                <a:latin typeface="Courier"/>
              </a:rPr>
              <a:t>] </a:t>
            </a:r>
            <a:r>
              <a:rPr>
                <a:solidFill>
                  <a:srgbClr val="666666"/>
                </a:solidFill>
                <a:latin typeface="Courier"/>
              </a:rPr>
              <a:t>=</a:t>
            </a:r>
            <a:r>
              <a:rPr>
                <a:latin typeface="Courier"/>
              </a:rPr>
              <a:t> pd.to_datetime(</a:t>
            </a:r>
            <a:br/>
            <a:r>
              <a:rPr>
                <a:latin typeface="Courier"/>
              </a:rPr>
              <a:t>    muac[</a:t>
            </a:r>
            <a:r>
              <a:rPr>
                <a:solidFill>
                  <a:srgbClr val="4070A0"/>
                </a:solidFill>
                <a:latin typeface="Courier"/>
              </a:rPr>
              <a:t>"screening_date"</a:t>
            </a:r>
            <a:r>
              <a:rPr>
                <a:latin typeface="Courier"/>
              </a:rPr>
              <a:t>], </a:t>
            </a:r>
            <a:r>
              <a:rPr>
                <a:solidFill>
                  <a:srgbClr val="008000"/>
                </a:solidFill>
                <a:latin typeface="Courier"/>
              </a:rPr>
              <a:t>format</a:t>
            </a:r>
            <a:r>
              <a:rPr>
                <a:solidFill>
                  <a:srgbClr val="666666"/>
                </a:solidFill>
                <a:latin typeface="Courier"/>
              </a:rPr>
              <a:t>=</a:t>
            </a:r>
            <a:r>
              <a:rPr>
                <a:solidFill>
                  <a:srgbClr val="4070A0"/>
                </a:solidFill>
                <a:latin typeface="Courier"/>
              </a:rPr>
              <a:t>"%Y-%m-%d"</a:t>
            </a:r>
            <a:r>
              <a:rPr>
                <a:latin typeface="Courier"/>
              </a:rPr>
              <a:t>, errors</a:t>
            </a:r>
            <a:r>
              <a:rPr>
                <a:solidFill>
                  <a:srgbClr val="666666"/>
                </a:solidFill>
                <a:latin typeface="Courier"/>
              </a:rPr>
              <a:t>=</a:t>
            </a:r>
            <a:r>
              <a:rPr>
                <a:solidFill>
                  <a:srgbClr val="4070A0"/>
                </a:solidFill>
                <a:latin typeface="Courier"/>
              </a:rPr>
              <a:t>"raise"</a:t>
            </a:r>
            <a:br/>
            <a:r>
              <a:rPr>
                <a:latin typeface="Courier"/>
              </a:rPr>
              <a:t>)</a:t>
            </a:r>
          </a:p>
        </p:txBody>
      </p:sp>
    </p:spTree>
  </p:cSld>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Analyser la date, une fois, explicitement</a:t>
            </a:r>
          </a:p>
        </p:txBody>
      </p:sp>
      <p:sp>
        <p:nvSpPr>
          <p:cNvPr id="3" name="Content Placeholder 2"/>
          <p:cNvSpPr>
            <a:spLocks noGrp="1"/>
          </p:cNvSpPr>
          <p:nvPr>
            <p:ph idx="1"/>
          </p:nvPr>
        </p:nvSpPr>
        <p:spPr/>
        <p:txBody>
          <a:bodyPr/>
          <a:lstStyle/>
          <a:p>
            <a:pPr lvl="0"/>
            <a:r>
              <a:rPr b="1"/>
              <a:t>Énoncez le format.</a:t>
            </a:r>
            <a:r>
              <a:rPr/>
              <a:t> Un format inféré peut changer d’un fichier à l’autre selon la composition des valeurs — la même…</a:t>
            </a:r>
          </a:p>
          <a:p>
            <a:pPr lvl="0"/>
            <a:r>
              <a:rPr b="1"/>
              <a:t>Utilisez </a:t>
            </a:r>
            <a:r>
              <a:rPr b="1">
                <a:latin typeface="Courier"/>
              </a:rPr>
              <a:t>errors="raise"</a:t>
            </a:r>
            <a:r>
              <a:rPr b="1"/>
              <a:t>.</a:t>
            </a:r>
            <a:r>
              <a:rPr/>
              <a:t> L’alternative, </a:t>
            </a:r>
            <a:r>
              <a:rPr>
                <a:latin typeface="Courier"/>
              </a:rPr>
              <a:t>errors="coerce"</a:t>
            </a:r>
            <a:r>
              <a:rPr/>
              <a:t>, transforme toute date illisible en valeur manquante :…</a:t>
            </a:r>
          </a:p>
        </p:txBody>
      </p:sp>
    </p:spTree>
  </p:cSld>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L’âge en mois révolus — En Python</a:t>
            </a:r>
          </a:p>
        </p:txBody>
      </p:sp>
      <p:sp>
        <p:nvSpPr>
          <p:cNvPr id="3" name="Content Placeholder 2"/>
          <p:cNvSpPr>
            <a:spLocks noGrp="1"/>
          </p:cNvSpPr>
          <p:nvPr>
            <p:ph idx="1"/>
          </p:nvPr>
        </p:nvSpPr>
        <p:spPr/>
        <p:txBody>
          <a:bodyPr/>
          <a:lstStyle/>
          <a:p>
            <a:pPr lvl="0" indent="0">
              <a:buNone/>
            </a:pPr>
            <a:r>
              <a:rPr i="1">
                <a:solidFill>
                  <a:srgbClr val="60A0B0"/>
                </a:solidFill>
                <a:latin typeface="Courier"/>
              </a:rPr>
              <a:t># Faux assez souvent pour que cela compte.</a:t>
            </a:r>
            <a:br/>
            <a:r>
              <a:rPr>
                <a:latin typeface="Courier"/>
              </a:rPr>
              <a:t>age_months </a:t>
            </a:r>
            <a:r>
              <a:rPr>
                <a:solidFill>
                  <a:srgbClr val="666666"/>
                </a:solidFill>
                <a:latin typeface="Courier"/>
              </a:rPr>
              <a:t>=</a:t>
            </a:r>
            <a:r>
              <a:rPr>
                <a:latin typeface="Courier"/>
              </a:rPr>
              <a:t> ((visit_date </a:t>
            </a:r>
            <a:r>
              <a:rPr>
                <a:solidFill>
                  <a:srgbClr val="666666"/>
                </a:solidFill>
                <a:latin typeface="Courier"/>
              </a:rPr>
              <a:t>-</a:t>
            </a:r>
            <a:r>
              <a:rPr>
                <a:latin typeface="Courier"/>
              </a:rPr>
              <a:t> date_of_birth).dt.days </a:t>
            </a:r>
            <a:r>
              <a:rPr>
                <a:solidFill>
                  <a:srgbClr val="666666"/>
                </a:solidFill>
                <a:latin typeface="Courier"/>
              </a:rPr>
              <a:t>/</a:t>
            </a:r>
            <a:r>
              <a:rPr>
                <a:latin typeface="Courier"/>
              </a:rPr>
              <a:t> </a:t>
            </a:r>
            <a:r>
              <a:rPr>
                <a:solidFill>
                  <a:srgbClr val="40A070"/>
                </a:solidFill>
                <a:latin typeface="Courier"/>
              </a:rPr>
              <a:t>30.4375</a:t>
            </a:r>
            <a:r>
              <a:rPr>
                <a:latin typeface="Courier"/>
              </a:rPr>
              <a:t>).astype(</a:t>
            </a:r>
            <a:r>
              <a:rPr>
                <a:solidFill>
                  <a:srgbClr val="008000"/>
                </a:solidFill>
                <a:latin typeface="Courier"/>
              </a:rPr>
              <a:t>int</a:t>
            </a:r>
            <a:r>
              <a:rPr>
                <a:latin typeface="Courier"/>
              </a:rPr>
              <a:t>)</a:t>
            </a:r>
          </a:p>
        </p:txBody>
      </p:sp>
    </p:spTree>
  </p:cSld>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L’âge en mois révolus — En Python</a:t>
            </a:r>
          </a:p>
        </p:txBody>
      </p:sp>
      <p:sp>
        <p:nvSpPr>
          <p:cNvPr id="3" name="Content Placeholder 2"/>
          <p:cNvSpPr>
            <a:spLocks noGrp="1"/>
          </p:cNvSpPr>
          <p:nvPr>
            <p:ph idx="1"/>
          </p:nvPr>
        </p:nvSpPr>
        <p:spPr/>
        <p:txBody>
          <a:bodyPr/>
          <a:lstStyle/>
          <a:p>
            <a:pPr lvl="0" indent="0">
              <a:buNone/>
            </a:pPr>
            <a:r>
              <a:rPr b="1">
                <a:solidFill>
                  <a:srgbClr val="007020"/>
                </a:solidFill>
                <a:latin typeface="Courier"/>
              </a:rPr>
              <a:t>def</a:t>
            </a:r>
            <a:r>
              <a:rPr>
                <a:latin typeface="Courier"/>
              </a:rPr>
              <a:t> age_in_months(dob: pd.Series, visit: pd.Series) </a:t>
            </a:r>
            <a:r>
              <a:rPr>
                <a:solidFill>
                  <a:srgbClr val="666666"/>
                </a:solidFill>
                <a:latin typeface="Courier"/>
              </a:rPr>
              <a:t>-&gt;</a:t>
            </a:r>
            <a:r>
              <a:rPr>
                <a:latin typeface="Courier"/>
              </a:rPr>
              <a:t> pd.Series:</a:t>
            </a:r>
            <a:br/>
            <a:r>
              <a:rPr>
                <a:latin typeface="Courier"/>
              </a:rPr>
              <a:t>    months </a:t>
            </a:r>
            <a:r>
              <a:rPr>
                <a:solidFill>
                  <a:srgbClr val="666666"/>
                </a:solidFill>
                <a:latin typeface="Courier"/>
              </a:rPr>
              <a:t>=</a:t>
            </a:r>
            <a:r>
              <a:rPr>
                <a:latin typeface="Courier"/>
              </a:rPr>
              <a:t> (visit.dt.year </a:t>
            </a:r>
            <a:r>
              <a:rPr>
                <a:solidFill>
                  <a:srgbClr val="666666"/>
                </a:solidFill>
                <a:latin typeface="Courier"/>
              </a:rPr>
              <a:t>-</a:t>
            </a:r>
            <a:r>
              <a:rPr>
                <a:latin typeface="Courier"/>
              </a:rPr>
              <a:t> dob.dt.year) </a:t>
            </a:r>
            <a:r>
              <a:rPr>
                <a:solidFill>
                  <a:srgbClr val="666666"/>
                </a:solidFill>
                <a:latin typeface="Courier"/>
              </a:rPr>
              <a:t>*</a:t>
            </a:r>
            <a:r>
              <a:rPr>
                <a:latin typeface="Courier"/>
              </a:rPr>
              <a:t> </a:t>
            </a:r>
            <a:r>
              <a:rPr>
                <a:solidFill>
                  <a:srgbClr val="40A070"/>
                </a:solidFill>
                <a:latin typeface="Courier"/>
              </a:rPr>
              <a:t>12</a:t>
            </a:r>
            <a:r>
              <a:rPr>
                <a:latin typeface="Courier"/>
              </a:rPr>
              <a:t> </a:t>
            </a:r>
            <a:r>
              <a:rPr>
                <a:solidFill>
                  <a:srgbClr val="666666"/>
                </a:solidFill>
                <a:latin typeface="Courier"/>
              </a:rPr>
              <a:t>+</a:t>
            </a:r>
            <a:r>
              <a:rPr>
                <a:latin typeface="Courier"/>
              </a:rPr>
              <a:t> (visit.dt.month </a:t>
            </a:r>
            <a:r>
              <a:rPr>
                <a:solidFill>
                  <a:srgbClr val="666666"/>
                </a:solidFill>
                <a:latin typeface="Courier"/>
              </a:rPr>
              <a:t>-</a:t>
            </a:r>
            <a:r>
              <a:rPr>
                <a:latin typeface="Courier"/>
              </a:rPr>
              <a:t> dob.dt.month)</a:t>
            </a:r>
            <a:br/>
            <a:r>
              <a:rPr>
                <a:latin typeface="Courier"/>
              </a:rPr>
              <a:t>    </a:t>
            </a:r>
            <a:r>
              <a:rPr i="1">
                <a:solidFill>
                  <a:srgbClr val="60A0B0"/>
                </a:solidFill>
                <a:latin typeface="Courier"/>
              </a:rPr>
              <a:t># Le quantieme n'est pas atteint : le dernier mois n'est pas revolu.</a:t>
            </a:r>
            <a:br/>
            <a:r>
              <a:rPr>
                <a:latin typeface="Courier"/>
              </a:rPr>
              <a:t>    </a:t>
            </a:r>
            <a:r>
              <a:rPr b="1">
                <a:solidFill>
                  <a:srgbClr val="007020"/>
                </a:solidFill>
                <a:latin typeface="Courier"/>
              </a:rPr>
              <a:t>return</a:t>
            </a:r>
            <a:r>
              <a:rPr>
                <a:latin typeface="Courier"/>
              </a:rPr>
              <a:t> months </a:t>
            </a:r>
            <a:r>
              <a:rPr>
                <a:solidFill>
                  <a:srgbClr val="666666"/>
                </a:solidFill>
                <a:latin typeface="Courier"/>
              </a:rPr>
              <a:t>-</a:t>
            </a:r>
            <a:r>
              <a:rPr>
                <a:latin typeface="Courier"/>
              </a:rPr>
              <a:t> (visit.dt.day </a:t>
            </a:r>
            <a:r>
              <a:rPr>
                <a:solidFill>
                  <a:srgbClr val="666666"/>
                </a:solidFill>
                <a:latin typeface="Courier"/>
              </a:rPr>
              <a:t>&lt;</a:t>
            </a:r>
            <a:r>
              <a:rPr>
                <a:latin typeface="Courier"/>
              </a:rPr>
              <a:t> dob.dt.day).astype(</a:t>
            </a:r>
            <a:r>
              <a:rPr>
                <a:solidFill>
                  <a:srgbClr val="008000"/>
                </a:solidFill>
                <a:latin typeface="Courier"/>
              </a:rPr>
              <a:t>int</a:t>
            </a:r>
            <a:r>
              <a:rPr>
                <a:latin typeface="Courier"/>
              </a:rPr>
              <a:t>)</a:t>
            </a:r>
          </a:p>
        </p:txBody>
      </p:sp>
    </p:spTree>
  </p:cSld>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L’âge en mois révolus — En Python</a:t>
            </a:r>
          </a:p>
        </p:txBody>
      </p:sp>
      <p:sp>
        <p:nvSpPr>
          <p:cNvPr id="3" name="Content Placeholder 2"/>
          <p:cNvSpPr>
            <a:spLocks noGrp="1"/>
          </p:cNvSpPr>
          <p:nvPr>
            <p:ph idx="1"/>
          </p:nvPr>
        </p:nvSpPr>
        <p:spPr/>
        <p:txBody>
          <a:bodyPr/>
          <a:lstStyle/>
          <a:p>
            <a:pPr lvl="0" indent="0">
              <a:buNone/>
            </a:pPr>
            <a:r>
              <a:rPr>
                <a:latin typeface="Courier"/>
              </a:rPr>
              <a:t>dob   </a:t>
            </a:r>
            <a:r>
              <a:rPr>
                <a:solidFill>
                  <a:srgbClr val="666666"/>
                </a:solidFill>
                <a:latin typeface="Courier"/>
              </a:rPr>
              <a:t>=</a:t>
            </a:r>
            <a:r>
              <a:rPr>
                <a:latin typeface="Courier"/>
              </a:rPr>
              <a:t> pd.to_datetime([</a:t>
            </a:r>
            <a:r>
              <a:rPr>
                <a:solidFill>
                  <a:srgbClr val="4070A0"/>
                </a:solidFill>
                <a:latin typeface="Courier"/>
              </a:rPr>
              <a:t>"2022-03-15"</a:t>
            </a:r>
            <a:r>
              <a:rPr>
                <a:latin typeface="Courier"/>
              </a:rPr>
              <a:t>, </a:t>
            </a:r>
            <a:r>
              <a:rPr>
                <a:solidFill>
                  <a:srgbClr val="4070A0"/>
                </a:solidFill>
                <a:latin typeface="Courier"/>
              </a:rPr>
              <a:t>"2022-03-16"</a:t>
            </a:r>
            <a:r>
              <a:rPr>
                <a:latin typeface="Courier"/>
              </a:rPr>
              <a:t>, </a:t>
            </a:r>
            <a:r>
              <a:rPr>
                <a:solidFill>
                  <a:srgbClr val="4070A0"/>
                </a:solidFill>
                <a:latin typeface="Courier"/>
              </a:rPr>
              <a:t>"2022-02-28"</a:t>
            </a:r>
            <a:r>
              <a:rPr>
                <a:latin typeface="Courier"/>
              </a:rPr>
              <a:t>])</a:t>
            </a:r>
            <a:br/>
            <a:r>
              <a:rPr>
                <a:latin typeface="Courier"/>
              </a:rPr>
              <a:t>visit </a:t>
            </a:r>
            <a:r>
              <a:rPr>
                <a:solidFill>
                  <a:srgbClr val="666666"/>
                </a:solidFill>
                <a:latin typeface="Courier"/>
              </a:rPr>
              <a:t>=</a:t>
            </a:r>
            <a:r>
              <a:rPr>
                <a:latin typeface="Courier"/>
              </a:rPr>
              <a:t> pd.to_datetime([</a:t>
            </a:r>
            <a:r>
              <a:rPr>
                <a:solidFill>
                  <a:srgbClr val="4070A0"/>
                </a:solidFill>
                <a:latin typeface="Courier"/>
              </a:rPr>
              <a:t>"2024-03-15"</a:t>
            </a:r>
            <a:r>
              <a:rPr>
                <a:latin typeface="Courier"/>
              </a:rPr>
              <a:t>, </a:t>
            </a:r>
            <a:r>
              <a:rPr>
                <a:solidFill>
                  <a:srgbClr val="4070A0"/>
                </a:solidFill>
                <a:latin typeface="Courier"/>
              </a:rPr>
              <a:t>"2024-03-15"</a:t>
            </a:r>
            <a:r>
              <a:rPr>
                <a:latin typeface="Courier"/>
              </a:rPr>
              <a:t>, </a:t>
            </a:r>
            <a:r>
              <a:rPr>
                <a:solidFill>
                  <a:srgbClr val="4070A0"/>
                </a:solidFill>
                <a:latin typeface="Courier"/>
              </a:rPr>
              <a:t>"2024-03-01"</a:t>
            </a:r>
            <a:r>
              <a:rPr>
                <a:latin typeface="Courier"/>
              </a:rPr>
              <a:t>])</a:t>
            </a:r>
            <a:br/>
            <a:br/>
            <a:r>
              <a:rPr>
                <a:latin typeface="Courier"/>
              </a:rPr>
              <a:t>age_in_months(pd.Series(dob), pd.Series(visit)).tolist()   </a:t>
            </a:r>
            <a:r>
              <a:rPr i="1">
                <a:solidFill>
                  <a:srgbClr val="60A0B0"/>
                </a:solidFill>
                <a:latin typeface="Courier"/>
              </a:rPr>
              <a:t># [24, 23, 24]</a:t>
            </a:r>
          </a:p>
        </p:txBody>
      </p:sp>
    </p:spTree>
  </p:cSld>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L’âge en mois révolus</a:t>
            </a:r>
          </a:p>
        </p:txBody>
      </p:sp>
      <p:sp>
        <p:nvSpPr>
          <p:cNvPr id="3" name="Content Placeholder 2"/>
          <p:cNvSpPr>
            <a:spLocks noGrp="1"/>
          </p:cNvSpPr>
          <p:nvPr>
            <p:ph idx="1"/>
          </p:nvPr>
        </p:nvSpPr>
        <p:spPr/>
        <p:txBody>
          <a:bodyPr/>
          <a:lstStyle/>
          <a:p>
            <a:pPr lvl="0"/>
            <a:r>
              <a:rPr/>
              <a:t>Pourquoi un mois compte ici</a:t>
            </a:r>
          </a:p>
          <a:p>
            <a:pPr lvl="0"/>
            <a:r>
              <a:rPr/>
              <a:t>Les standards de croissance de l’OMS changent de mesure exactement à 24 mois — En dessous de 24 mois, l’enfant est…</a:t>
            </a:r>
          </a:p>
          <a:p>
            <a:pPr lvl="0"/>
            <a:r>
              <a:rPr/>
              <a:t>Les tranches d’âge sont l’autre endroit — </a:t>
            </a:r>
            <a:r>
              <a:rPr>
                <a:latin typeface="Courier"/>
              </a:rPr>
              <a:t>0-5</a:t>
            </a:r>
            <a:r>
              <a:rPr/>
              <a:t>, </a:t>
            </a:r>
            <a:r>
              <a:rPr>
                <a:latin typeface="Courier"/>
              </a:rPr>
              <a:t>6-23</a:t>
            </a:r>
            <a:r>
              <a:rPr/>
              <a:t>, </a:t>
            </a:r>
            <a:r>
              <a:rPr>
                <a:latin typeface="Courier"/>
              </a:rPr>
              <a:t>24-59</a:t>
            </a:r>
            <a:r>
              <a:rPr/>
              <a:t> mois sont les tranches nutritionnelles standard, et un…</a:t>
            </a:r>
          </a:p>
        </p:txBody>
      </p:sp>
    </p:spTree>
  </p:cSld>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L’âge en mois révolus — En Python</a:t>
            </a:r>
          </a:p>
        </p:txBody>
      </p:sp>
      <p:sp>
        <p:nvSpPr>
          <p:cNvPr id="3" name="Content Placeholder 2"/>
          <p:cNvSpPr>
            <a:spLocks noGrp="1"/>
          </p:cNvSpPr>
          <p:nvPr>
            <p:ph idx="1"/>
          </p:nvPr>
        </p:nvSpPr>
        <p:spPr/>
        <p:txBody>
          <a:bodyPr/>
          <a:lstStyle/>
          <a:p>
            <a:pPr lvl="0" indent="0">
              <a:buNone/>
            </a:pPr>
            <a:r>
              <a:rPr>
                <a:latin typeface="Courier"/>
              </a:rPr>
              <a:t>BANDS </a:t>
            </a:r>
            <a:r>
              <a:rPr>
                <a:solidFill>
                  <a:srgbClr val="666666"/>
                </a:solidFill>
                <a:latin typeface="Courier"/>
              </a:rPr>
              <a:t>=</a:t>
            </a:r>
            <a:r>
              <a:rPr>
                <a:latin typeface="Courier"/>
              </a:rPr>
              <a:t> [</a:t>
            </a:r>
            <a:r>
              <a:rPr>
                <a:solidFill>
                  <a:srgbClr val="40A070"/>
                </a:solidFill>
                <a:latin typeface="Courier"/>
              </a:rPr>
              <a:t>0</a:t>
            </a:r>
            <a:r>
              <a:rPr>
                <a:latin typeface="Courier"/>
              </a:rPr>
              <a:t>, </a:t>
            </a:r>
            <a:r>
              <a:rPr>
                <a:solidFill>
                  <a:srgbClr val="40A070"/>
                </a:solidFill>
                <a:latin typeface="Courier"/>
              </a:rPr>
              <a:t>6</a:t>
            </a:r>
            <a:r>
              <a:rPr>
                <a:latin typeface="Courier"/>
              </a:rPr>
              <a:t>, </a:t>
            </a:r>
            <a:r>
              <a:rPr>
                <a:solidFill>
                  <a:srgbClr val="40A070"/>
                </a:solidFill>
                <a:latin typeface="Courier"/>
              </a:rPr>
              <a:t>24</a:t>
            </a:r>
            <a:r>
              <a:rPr>
                <a:latin typeface="Courier"/>
              </a:rPr>
              <a:t>, </a:t>
            </a:r>
            <a:r>
              <a:rPr>
                <a:solidFill>
                  <a:srgbClr val="40A070"/>
                </a:solidFill>
                <a:latin typeface="Courier"/>
              </a:rPr>
              <a:t>60</a:t>
            </a:r>
            <a:r>
              <a:rPr>
                <a:latin typeface="Courier"/>
              </a:rPr>
              <a:t>]</a:t>
            </a:r>
            <a:br/>
            <a:r>
              <a:rPr>
                <a:latin typeface="Courier"/>
              </a:rPr>
              <a:t>LABELS </a:t>
            </a:r>
            <a:r>
              <a:rPr>
                <a:solidFill>
                  <a:srgbClr val="666666"/>
                </a:solidFill>
                <a:latin typeface="Courier"/>
              </a:rPr>
              <a:t>=</a:t>
            </a:r>
            <a:r>
              <a:rPr>
                <a:latin typeface="Courier"/>
              </a:rPr>
              <a:t> [</a:t>
            </a:r>
            <a:r>
              <a:rPr>
                <a:solidFill>
                  <a:srgbClr val="4070A0"/>
                </a:solidFill>
                <a:latin typeface="Courier"/>
              </a:rPr>
              <a:t>"0-5m"</a:t>
            </a:r>
            <a:r>
              <a:rPr>
                <a:latin typeface="Courier"/>
              </a:rPr>
              <a:t>, </a:t>
            </a:r>
            <a:r>
              <a:rPr>
                <a:solidFill>
                  <a:srgbClr val="4070A0"/>
                </a:solidFill>
                <a:latin typeface="Courier"/>
              </a:rPr>
              <a:t>"6-23m"</a:t>
            </a:r>
            <a:r>
              <a:rPr>
                <a:latin typeface="Courier"/>
              </a:rPr>
              <a:t>, </a:t>
            </a:r>
            <a:r>
              <a:rPr>
                <a:solidFill>
                  <a:srgbClr val="4070A0"/>
                </a:solidFill>
                <a:latin typeface="Courier"/>
              </a:rPr>
              <a:t>"24-59m"</a:t>
            </a:r>
            <a:r>
              <a:rPr>
                <a:latin typeface="Courier"/>
              </a:rPr>
              <a:t>]</a:t>
            </a:r>
            <a:br/>
            <a:br/>
            <a:r>
              <a:rPr>
                <a:latin typeface="Courier"/>
              </a:rPr>
              <a:t>muac[</a:t>
            </a:r>
            <a:r>
              <a:rPr>
                <a:solidFill>
                  <a:srgbClr val="4070A0"/>
                </a:solidFill>
                <a:latin typeface="Courier"/>
              </a:rPr>
              <a:t>"age_band"</a:t>
            </a:r>
            <a:r>
              <a:rPr>
                <a:latin typeface="Courier"/>
              </a:rPr>
              <a:t>] </a:t>
            </a:r>
            <a:r>
              <a:rPr>
                <a:solidFill>
                  <a:srgbClr val="666666"/>
                </a:solidFill>
                <a:latin typeface="Courier"/>
              </a:rPr>
              <a:t>=</a:t>
            </a:r>
            <a:r>
              <a:rPr>
                <a:latin typeface="Courier"/>
              </a:rPr>
              <a:t> pd.cut(</a:t>
            </a:r>
            <a:br/>
            <a:r>
              <a:rPr>
                <a:latin typeface="Courier"/>
              </a:rPr>
              <a:t>    muac[</a:t>
            </a:r>
            <a:r>
              <a:rPr>
                <a:solidFill>
                  <a:srgbClr val="4070A0"/>
                </a:solidFill>
                <a:latin typeface="Courier"/>
              </a:rPr>
              <a:t>"age_months"</a:t>
            </a:r>
            <a:r>
              <a:rPr>
                <a:latin typeface="Courier"/>
              </a:rPr>
              <a:t>], bins</a:t>
            </a:r>
            <a:r>
              <a:rPr>
                <a:solidFill>
                  <a:srgbClr val="666666"/>
                </a:solidFill>
                <a:latin typeface="Courier"/>
              </a:rPr>
              <a:t>=</a:t>
            </a:r>
            <a:r>
              <a:rPr>
                <a:latin typeface="Courier"/>
              </a:rPr>
              <a:t>BANDS, labels</a:t>
            </a:r>
            <a:r>
              <a:rPr>
                <a:solidFill>
                  <a:srgbClr val="666666"/>
                </a:solidFill>
                <a:latin typeface="Courier"/>
              </a:rPr>
              <a:t>=</a:t>
            </a:r>
            <a:r>
              <a:rPr>
                <a:latin typeface="Courier"/>
              </a:rPr>
              <a:t>LABELS, right</a:t>
            </a:r>
            <a:r>
              <a:rPr>
                <a:solidFill>
                  <a:srgbClr val="666666"/>
                </a:solidFill>
                <a:latin typeface="Courier"/>
              </a:rPr>
              <a:t>=</a:t>
            </a:r>
            <a:r>
              <a:rPr>
                <a:solidFill>
                  <a:srgbClr val="19177C"/>
                </a:solidFill>
                <a:latin typeface="Courier"/>
              </a:rPr>
              <a:t>False</a:t>
            </a:r>
            <a:r>
              <a:rPr>
                <a:latin typeface="Courier"/>
              </a:rPr>
              <a:t>, include_lowest</a:t>
            </a:r>
            <a:r>
              <a:rPr>
                <a:solidFill>
                  <a:srgbClr val="666666"/>
                </a:solidFill>
                <a:latin typeface="Courier"/>
              </a:rPr>
              <a:t>=</a:t>
            </a:r>
            <a:r>
              <a:rPr>
                <a:solidFill>
                  <a:srgbClr val="19177C"/>
                </a:solidFill>
                <a:latin typeface="Courier"/>
              </a:rPr>
              <a:t>True</a:t>
            </a:r>
            <a:br/>
            <a:r>
              <a:rPr>
                <a:latin typeface="Courier"/>
              </a:rPr>
              <a:t>)</a:t>
            </a:r>
          </a:p>
        </p:txBody>
      </p:sp>
    </p:spTree>
  </p:cSld>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L’âge en mois révolus — En Python</a:t>
            </a:r>
          </a:p>
        </p:txBody>
      </p:sp>
      <p:sp>
        <p:nvSpPr>
          <p:cNvPr id="3" name="Content Placeholder 2"/>
          <p:cNvSpPr>
            <a:spLocks noGrp="1"/>
          </p:cNvSpPr>
          <p:nvPr>
            <p:ph idx="1"/>
          </p:nvPr>
        </p:nvSpPr>
        <p:spPr/>
        <p:txBody>
          <a:bodyPr/>
          <a:lstStyle/>
          <a:p>
            <a:pPr lvl="0" indent="0">
              <a:buNone/>
            </a:pPr>
            <a:r>
              <a:rPr>
                <a:latin typeface="Courier"/>
              </a:rPr>
              <a:t>check </a:t>
            </a:r>
            <a:r>
              <a:rPr>
                <a:solidFill>
                  <a:srgbClr val="666666"/>
                </a:solidFill>
                <a:latin typeface="Courier"/>
              </a:rPr>
              <a:t>=</a:t>
            </a:r>
            <a:r>
              <a:rPr>
                <a:latin typeface="Courier"/>
              </a:rPr>
              <a:t> muac.loc[muac[</a:t>
            </a:r>
            <a:r>
              <a:rPr>
                <a:solidFill>
                  <a:srgbClr val="4070A0"/>
                </a:solidFill>
                <a:latin typeface="Courier"/>
              </a:rPr>
              <a:t>"age_months"</a:t>
            </a:r>
            <a:r>
              <a:rPr>
                <a:latin typeface="Courier"/>
              </a:rPr>
              <a:t>].isin([</a:t>
            </a:r>
            <a:r>
              <a:rPr>
                <a:solidFill>
                  <a:srgbClr val="40A070"/>
                </a:solidFill>
                <a:latin typeface="Courier"/>
              </a:rPr>
              <a:t>5</a:t>
            </a:r>
            <a:r>
              <a:rPr>
                <a:latin typeface="Courier"/>
              </a:rPr>
              <a:t>, </a:t>
            </a:r>
            <a:r>
              <a:rPr>
                <a:solidFill>
                  <a:srgbClr val="40A070"/>
                </a:solidFill>
                <a:latin typeface="Courier"/>
              </a:rPr>
              <a:t>6</a:t>
            </a:r>
            <a:r>
              <a:rPr>
                <a:latin typeface="Courier"/>
              </a:rPr>
              <a:t>, </a:t>
            </a:r>
            <a:r>
              <a:rPr>
                <a:solidFill>
                  <a:srgbClr val="40A070"/>
                </a:solidFill>
                <a:latin typeface="Courier"/>
              </a:rPr>
              <a:t>23</a:t>
            </a:r>
            <a:r>
              <a:rPr>
                <a:latin typeface="Courier"/>
              </a:rPr>
              <a:t>, </a:t>
            </a:r>
            <a:r>
              <a:rPr>
                <a:solidFill>
                  <a:srgbClr val="40A070"/>
                </a:solidFill>
                <a:latin typeface="Courier"/>
              </a:rPr>
              <a:t>24</a:t>
            </a:r>
            <a:r>
              <a:rPr>
                <a:latin typeface="Courier"/>
              </a:rPr>
              <a:t>, </a:t>
            </a:r>
            <a:r>
              <a:rPr>
                <a:solidFill>
                  <a:srgbClr val="40A070"/>
                </a:solidFill>
                <a:latin typeface="Courier"/>
              </a:rPr>
              <a:t>59</a:t>
            </a:r>
            <a:r>
              <a:rPr>
                <a:latin typeface="Courier"/>
              </a:rPr>
              <a:t>, </a:t>
            </a:r>
            <a:r>
              <a:rPr>
                <a:solidFill>
                  <a:srgbClr val="40A070"/>
                </a:solidFill>
                <a:latin typeface="Courier"/>
              </a:rPr>
              <a:t>60</a:t>
            </a:r>
            <a:r>
              <a:rPr>
                <a:latin typeface="Courier"/>
              </a:rPr>
              <a:t>]),</a:t>
            </a:r>
            <a:br/>
            <a:r>
              <a:rPr>
                <a:latin typeface="Courier"/>
              </a:rPr>
              <a:t>                 [</a:t>
            </a:r>
            <a:r>
              <a:rPr>
                <a:solidFill>
                  <a:srgbClr val="4070A0"/>
                </a:solidFill>
                <a:latin typeface="Courier"/>
              </a:rPr>
              <a:t>"age_months"</a:t>
            </a:r>
            <a:r>
              <a:rPr>
                <a:latin typeface="Courier"/>
              </a:rPr>
              <a:t>, </a:t>
            </a:r>
            <a:r>
              <a:rPr>
                <a:solidFill>
                  <a:srgbClr val="4070A0"/>
                </a:solidFill>
                <a:latin typeface="Courier"/>
              </a:rPr>
              <a:t>"age_band"</a:t>
            </a:r>
            <a:r>
              <a:rPr>
                <a:latin typeface="Courier"/>
              </a:rPr>
              <a:t>]].drop_duplicates().sort_values(</a:t>
            </a:r>
            <a:r>
              <a:rPr>
                <a:solidFill>
                  <a:srgbClr val="4070A0"/>
                </a:solidFill>
                <a:latin typeface="Courier"/>
              </a:rPr>
              <a:t>"age_months"</a:t>
            </a:r>
            <a:r>
              <a:rPr>
                <a:latin typeface="Courier"/>
              </a:rPr>
              <a:t>)</a:t>
            </a:r>
            <a:br/>
            <a:r>
              <a:rPr>
                <a:solidFill>
                  <a:srgbClr val="008000"/>
                </a:solidFill>
                <a:latin typeface="Courier"/>
              </a:rPr>
              <a:t>print</a:t>
            </a:r>
            <a:r>
              <a:rPr>
                <a:latin typeface="Courier"/>
              </a:rPr>
              <a:t>(check)</a:t>
            </a:r>
          </a:p>
        </p:txBody>
      </p:sp>
    </p:spTree>
  </p:cSld>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Les périodes de rapportage — En Python</a:t>
            </a:r>
          </a:p>
        </p:txBody>
      </p:sp>
      <p:sp>
        <p:nvSpPr>
          <p:cNvPr id="3" name="Content Placeholder 2"/>
          <p:cNvSpPr>
            <a:spLocks noGrp="1"/>
          </p:cNvSpPr>
          <p:nvPr>
            <p:ph idx="1"/>
          </p:nvPr>
        </p:nvSpPr>
        <p:spPr/>
        <p:txBody>
          <a:bodyPr/>
          <a:lstStyle/>
          <a:p>
            <a:pPr lvl="0" indent="0">
              <a:buNone/>
            </a:pPr>
            <a:r>
              <a:rPr>
                <a:latin typeface="Courier"/>
              </a:rPr>
              <a:t>muac[</a:t>
            </a:r>
            <a:r>
              <a:rPr>
                <a:solidFill>
                  <a:srgbClr val="4070A0"/>
                </a:solidFill>
                <a:latin typeface="Courier"/>
              </a:rPr>
              <a:t>"month"</a:t>
            </a:r>
            <a:r>
              <a:rPr>
                <a:latin typeface="Courier"/>
              </a:rPr>
              <a:t>] </a:t>
            </a:r>
            <a:r>
              <a:rPr>
                <a:solidFill>
                  <a:srgbClr val="666666"/>
                </a:solidFill>
                <a:latin typeface="Courier"/>
              </a:rPr>
              <a:t>=</a:t>
            </a:r>
            <a:r>
              <a:rPr>
                <a:latin typeface="Courier"/>
              </a:rPr>
              <a:t> muac[</a:t>
            </a:r>
            <a:r>
              <a:rPr>
                <a:solidFill>
                  <a:srgbClr val="4070A0"/>
                </a:solidFill>
                <a:latin typeface="Courier"/>
              </a:rPr>
              <a:t>"screening_date"</a:t>
            </a:r>
            <a:r>
              <a:rPr>
                <a:latin typeface="Courier"/>
              </a:rPr>
              <a:t>].dt.to_period(</a:t>
            </a:r>
            <a:r>
              <a:rPr>
                <a:solidFill>
                  <a:srgbClr val="4070A0"/>
                </a:solidFill>
                <a:latin typeface="Courier"/>
              </a:rPr>
              <a:t>"M"</a:t>
            </a:r>
            <a:r>
              <a:rPr>
                <a:latin typeface="Courier"/>
              </a:rPr>
              <a:t>)</a:t>
            </a:r>
            <a:br/>
            <a:br/>
            <a:r>
              <a:rPr>
                <a:latin typeface="Courier"/>
              </a:rPr>
              <a:t>by_month </a:t>
            </a:r>
            <a:r>
              <a:rPr>
                <a:solidFill>
                  <a:srgbClr val="666666"/>
                </a:solidFill>
                <a:latin typeface="Courier"/>
              </a:rPr>
              <a:t>=</a:t>
            </a:r>
            <a:r>
              <a:rPr>
                <a:latin typeface="Courier"/>
              </a:rPr>
              <a:t> muac.groupby(</a:t>
            </a:r>
            <a:r>
              <a:rPr>
                <a:solidFill>
                  <a:srgbClr val="4070A0"/>
                </a:solidFill>
                <a:latin typeface="Courier"/>
              </a:rPr>
              <a:t>"month"</a:t>
            </a:r>
            <a:r>
              <a:rPr>
                <a:latin typeface="Courier"/>
              </a:rPr>
              <a:t>).size()</a:t>
            </a:r>
          </a:p>
        </p:txBody>
      </p:sp>
    </p:spTree>
  </p:cSld>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Les périodes de rapportage — Exemple</a:t>
            </a:r>
          </a:p>
        </p:txBody>
      </p:sp>
      <p:sp>
        <p:nvSpPr>
          <p:cNvPr id="3" name="Content Placeholder 2"/>
          <p:cNvSpPr>
            <a:spLocks noGrp="1"/>
          </p:cNvSpPr>
          <p:nvPr>
            <p:ph idx="1"/>
          </p:nvPr>
        </p:nvSpPr>
        <p:spPr/>
        <p:txBody>
          <a:bodyPr/>
          <a:lstStyle/>
          <a:p>
            <a:pPr lvl="0" indent="0">
              <a:buNone/>
            </a:pPr>
            <a:r>
              <a:rPr>
                <a:latin typeface="Courier"/>
              </a:rPr>
              <a:t>2024-01    207
2024-02    391
...
2024-11    375
2024-12    156</a:t>
            </a:r>
          </a:p>
        </p:txBody>
      </p:sp>
    </p:spTree>
  </p:cSld>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Les périodes de rapportage — En Python</a:t>
            </a:r>
          </a:p>
        </p:txBody>
      </p:sp>
      <p:sp>
        <p:nvSpPr>
          <p:cNvPr id="3" name="Content Placeholder 2"/>
          <p:cNvSpPr>
            <a:spLocks noGrp="1"/>
          </p:cNvSpPr>
          <p:nvPr>
            <p:ph idx="1"/>
          </p:nvPr>
        </p:nvSpPr>
        <p:spPr/>
        <p:txBody>
          <a:bodyPr/>
          <a:lstStyle/>
          <a:p>
            <a:pPr lvl="0" indent="0">
              <a:buNone/>
            </a:pPr>
            <a:r>
              <a:rPr>
                <a:latin typeface="Courier"/>
              </a:rPr>
              <a:t>current </a:t>
            </a:r>
            <a:r>
              <a:rPr>
                <a:solidFill>
                  <a:srgbClr val="666666"/>
                </a:solidFill>
                <a:latin typeface="Courier"/>
              </a:rPr>
              <a:t>=</a:t>
            </a:r>
            <a:r>
              <a:rPr>
                <a:latin typeface="Courier"/>
              </a:rPr>
              <a:t> pd.Period(</a:t>
            </a:r>
            <a:r>
              <a:rPr>
                <a:solidFill>
                  <a:srgbClr val="4070A0"/>
                </a:solidFill>
                <a:latin typeface="Courier"/>
              </a:rPr>
              <a:t>"2024-06"</a:t>
            </a:r>
            <a:r>
              <a:rPr>
                <a:latin typeface="Courier"/>
              </a:rPr>
              <a:t>, freq</a:t>
            </a:r>
            <a:r>
              <a:rPr>
                <a:solidFill>
                  <a:srgbClr val="666666"/>
                </a:solidFill>
                <a:latin typeface="Courier"/>
              </a:rPr>
              <a:t>=</a:t>
            </a:r>
            <a:r>
              <a:rPr>
                <a:solidFill>
                  <a:srgbClr val="4070A0"/>
                </a:solidFill>
                <a:latin typeface="Courier"/>
              </a:rPr>
              <a:t>"M"</a:t>
            </a:r>
            <a:r>
              <a:rPr>
                <a:latin typeface="Courier"/>
              </a:rPr>
              <a:t>)</a:t>
            </a:r>
            <a:br/>
            <a:r>
              <a:rPr>
                <a:solidFill>
                  <a:srgbClr val="008000"/>
                </a:solidFill>
                <a:latin typeface="Courier"/>
              </a:rPr>
              <a:t>print</a:t>
            </a:r>
            <a:r>
              <a:rPr>
                <a:latin typeface="Courier"/>
              </a:rPr>
              <a:t>(current </a:t>
            </a:r>
            <a:r>
              <a:rPr>
                <a:solidFill>
                  <a:srgbClr val="666666"/>
                </a:solidFill>
                <a:latin typeface="Courier"/>
              </a:rPr>
              <a:t>-</a:t>
            </a:r>
            <a:r>
              <a:rPr>
                <a:latin typeface="Courier"/>
              </a:rPr>
              <a:t> </a:t>
            </a:r>
            <a:r>
              <a:rPr>
                <a:solidFill>
                  <a:srgbClr val="40A070"/>
                </a:solidFill>
                <a:latin typeface="Courier"/>
              </a:rPr>
              <a:t>1</a:t>
            </a:r>
            <a:r>
              <a:rPr>
                <a:latin typeface="Courier"/>
              </a:rPr>
              <a:t>)                 </a:t>
            </a:r>
            <a:r>
              <a:rPr i="1">
                <a:solidFill>
                  <a:srgbClr val="60A0B0"/>
                </a:solidFill>
                <a:latin typeface="Courier"/>
              </a:rPr>
              <a:t># 2024-05</a:t>
            </a:r>
            <a:br/>
            <a:r>
              <a:rPr>
                <a:solidFill>
                  <a:srgbClr val="008000"/>
                </a:solidFill>
                <a:latin typeface="Courier"/>
              </a:rPr>
              <a:t>print</a:t>
            </a:r>
            <a:r>
              <a:rPr>
                <a:latin typeface="Courier"/>
              </a:rPr>
              <a:t>(current.start_time, current.end_time)</a:t>
            </a:r>
          </a:p>
        </p:txBody>
      </p:sp>
    </p:spTree>
  </p:cSld>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Les périodes de rapportage</a:t>
            </a:r>
          </a:p>
        </p:txBody>
      </p:sp>
      <p:sp>
        <p:nvSpPr>
          <p:cNvPr id="3" name="Content Placeholder 2"/>
          <p:cNvSpPr>
            <a:spLocks noGrp="1"/>
          </p:cNvSpPr>
          <p:nvPr>
            <p:ph idx="1"/>
          </p:nvPr>
        </p:nvSpPr>
        <p:spPr/>
        <p:txBody>
          <a:bodyPr/>
          <a:lstStyle/>
          <a:p>
            <a:pPr lvl="0"/>
            <a:r>
              <a:rPr/>
              <a:t>Les périodes partielles sont le piège</a:t>
            </a:r>
          </a:p>
        </p:txBody>
      </p:sp>
    </p:spTree>
  </p:cSld>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Les périodes de rapportage — En Python</a:t>
            </a:r>
          </a:p>
        </p:txBody>
      </p:sp>
      <p:sp>
        <p:nvSpPr>
          <p:cNvPr id="3" name="Content Placeholder 2"/>
          <p:cNvSpPr>
            <a:spLocks noGrp="1"/>
          </p:cNvSpPr>
          <p:nvPr>
            <p:ph idx="1"/>
          </p:nvPr>
        </p:nvSpPr>
        <p:spPr/>
        <p:txBody>
          <a:bodyPr/>
          <a:lstStyle/>
          <a:p>
            <a:pPr lvl="0" indent="0">
              <a:buNone/>
            </a:pPr>
            <a:r>
              <a:rPr>
                <a:latin typeface="Courier"/>
              </a:rPr>
              <a:t>first, last </a:t>
            </a:r>
            <a:r>
              <a:rPr>
                <a:solidFill>
                  <a:srgbClr val="666666"/>
                </a:solidFill>
                <a:latin typeface="Courier"/>
              </a:rPr>
              <a:t>=</a:t>
            </a:r>
            <a:r>
              <a:rPr>
                <a:latin typeface="Courier"/>
              </a:rPr>
              <a:t> muac[</a:t>
            </a:r>
            <a:r>
              <a:rPr>
                <a:solidFill>
                  <a:srgbClr val="4070A0"/>
                </a:solidFill>
                <a:latin typeface="Courier"/>
              </a:rPr>
              <a:t>"screening_date"</a:t>
            </a:r>
            <a:r>
              <a:rPr>
                <a:latin typeface="Courier"/>
              </a:rPr>
              <a:t>].</a:t>
            </a:r>
            <a:r>
              <a:rPr>
                <a:solidFill>
                  <a:srgbClr val="008000"/>
                </a:solidFill>
                <a:latin typeface="Courier"/>
              </a:rPr>
              <a:t>min</a:t>
            </a:r>
            <a:r>
              <a:rPr>
                <a:latin typeface="Courier"/>
              </a:rPr>
              <a:t>(), muac[</a:t>
            </a:r>
            <a:r>
              <a:rPr>
                <a:solidFill>
                  <a:srgbClr val="4070A0"/>
                </a:solidFill>
                <a:latin typeface="Courier"/>
              </a:rPr>
              <a:t>"screening_date"</a:t>
            </a:r>
            <a:r>
              <a:rPr>
                <a:latin typeface="Courier"/>
              </a:rPr>
              <a:t>].</a:t>
            </a:r>
            <a:r>
              <a:rPr>
                <a:solidFill>
                  <a:srgbClr val="008000"/>
                </a:solidFill>
                <a:latin typeface="Courier"/>
              </a:rPr>
              <a:t>max</a:t>
            </a:r>
            <a:r>
              <a:rPr>
                <a:latin typeface="Courier"/>
              </a:rPr>
              <a:t>()</a:t>
            </a:r>
            <a:br/>
            <a:r>
              <a:rPr>
                <a:solidFill>
                  <a:srgbClr val="008000"/>
                </a:solidFill>
                <a:latin typeface="Courier"/>
              </a:rPr>
              <a:t>print</a:t>
            </a:r>
            <a:r>
              <a:rPr>
                <a:latin typeface="Courier"/>
              </a:rPr>
              <a:t>(first.date(), last.date())</a:t>
            </a:r>
            <a:br/>
            <a:br/>
            <a:r>
              <a:rPr>
                <a:latin typeface="Courier"/>
              </a:rPr>
              <a:t>muac[</a:t>
            </a:r>
            <a:r>
              <a:rPr>
                <a:solidFill>
                  <a:srgbClr val="4070A0"/>
                </a:solidFill>
                <a:latin typeface="Courier"/>
              </a:rPr>
              <a:t>"partial_period"</a:t>
            </a:r>
            <a:r>
              <a:rPr>
                <a:latin typeface="Courier"/>
              </a:rPr>
              <a:t>] </a:t>
            </a:r>
            <a:r>
              <a:rPr>
                <a:solidFill>
                  <a:srgbClr val="666666"/>
                </a:solidFill>
                <a:latin typeface="Courier"/>
              </a:rPr>
              <a:t>=</a:t>
            </a:r>
            <a:r>
              <a:rPr>
                <a:latin typeface="Courier"/>
              </a:rPr>
              <a:t> muac[</a:t>
            </a:r>
            <a:r>
              <a:rPr>
                <a:solidFill>
                  <a:srgbClr val="4070A0"/>
                </a:solidFill>
                <a:latin typeface="Courier"/>
              </a:rPr>
              <a:t>"month"</a:t>
            </a:r>
            <a:r>
              <a:rPr>
                <a:latin typeface="Courier"/>
              </a:rPr>
              <a:t>].isin(</a:t>
            </a:r>
            <a:br/>
            <a:r>
              <a:rPr>
                <a:latin typeface="Courier"/>
              </a:rPr>
              <a:t>    [first.to_period(</a:t>
            </a:r>
            <a:r>
              <a:rPr>
                <a:solidFill>
                  <a:srgbClr val="4070A0"/>
                </a:solidFill>
                <a:latin typeface="Courier"/>
              </a:rPr>
              <a:t>"M"</a:t>
            </a:r>
            <a:r>
              <a:rPr>
                <a:latin typeface="Courier"/>
              </a:rPr>
              <a:t>), last.to_period(</a:t>
            </a:r>
            <a:r>
              <a:rPr>
                <a:solidFill>
                  <a:srgbClr val="4070A0"/>
                </a:solidFill>
                <a:latin typeface="Courier"/>
              </a:rPr>
              <a:t>"M"</a:t>
            </a:r>
            <a:r>
              <a:rPr>
                <a:latin typeface="Courier"/>
              </a:rPr>
              <a:t>)]</a:t>
            </a:r>
            <a:br/>
            <a:r>
              <a:rPr>
                <a:latin typeface="Courier"/>
              </a:rPr>
              <a:t>)</a:t>
            </a:r>
          </a:p>
        </p:txBody>
      </p:sp>
    </p:spTree>
  </p:cSld>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Les périodes de rapportage</a:t>
            </a:r>
          </a:p>
        </p:txBody>
      </p:sp>
      <p:sp>
        <p:nvSpPr>
          <p:cNvPr id="3" name="Content Placeholder 2"/>
          <p:cNvSpPr>
            <a:spLocks noGrp="1"/>
          </p:cNvSpPr>
          <p:nvPr>
            <p:ph idx="1"/>
          </p:nvPr>
        </p:nvSpPr>
        <p:spPr/>
        <p:txBody>
          <a:bodyPr/>
          <a:lstStyle/>
          <a:p>
            <a:pPr lvl="0"/>
            <a:r>
              <a:rPr/>
              <a:t>Étiquetez-les plutôt que de les supprimer — Un lecteur qui voit décembre s’effondrer sur un graphique conclut que le…</a:t>
            </a:r>
          </a:p>
          <a:p>
            <a:pPr lvl="0"/>
            <a:r>
              <a:rPr/>
              <a:t>Aligner deux sources sur des périodes</a:t>
            </a:r>
          </a:p>
        </p:txBody>
      </p:sp>
    </p:spTree>
  </p:cSld>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Les périodes de rapportage — En Python</a:t>
            </a:r>
          </a:p>
        </p:txBody>
      </p:sp>
      <p:sp>
        <p:nvSpPr>
          <p:cNvPr id="3" name="Content Placeholder 2"/>
          <p:cNvSpPr>
            <a:spLocks noGrp="1"/>
          </p:cNvSpPr>
          <p:nvPr>
            <p:ph idx="1"/>
          </p:nvPr>
        </p:nvSpPr>
        <p:spPr/>
        <p:txBody>
          <a:bodyPr/>
          <a:lstStyle/>
          <a:p>
            <a:pPr lvl="0" indent="0">
              <a:buNone/>
            </a:pPr>
            <a:r>
              <a:rPr>
                <a:latin typeface="Courier"/>
              </a:rPr>
              <a:t>epi </a:t>
            </a:r>
            <a:r>
              <a:rPr>
                <a:solidFill>
                  <a:srgbClr val="666666"/>
                </a:solidFill>
                <a:latin typeface="Courier"/>
              </a:rPr>
              <a:t>=</a:t>
            </a:r>
            <a:r>
              <a:rPr>
                <a:latin typeface="Courier"/>
              </a:rPr>
              <a:t> pd.read_csv(path, parse_dates</a:t>
            </a:r>
            <a:r>
              <a:rPr>
                <a:solidFill>
                  <a:srgbClr val="666666"/>
                </a:solidFill>
                <a:latin typeface="Courier"/>
              </a:rPr>
              <a:t>=</a:t>
            </a:r>
            <a:r>
              <a:rPr>
                <a:latin typeface="Courier"/>
              </a:rPr>
              <a:t>[</a:t>
            </a:r>
            <a:r>
              <a:rPr>
                <a:solidFill>
                  <a:srgbClr val="4070A0"/>
                </a:solidFill>
                <a:latin typeface="Courier"/>
              </a:rPr>
              <a:t>"period"</a:t>
            </a:r>
            <a:r>
              <a:rPr>
                <a:latin typeface="Courier"/>
              </a:rPr>
              <a:t>])</a:t>
            </a:r>
            <a:br/>
            <a:r>
              <a:rPr>
                <a:latin typeface="Courier"/>
              </a:rPr>
              <a:t>epi[</a:t>
            </a:r>
            <a:r>
              <a:rPr>
                <a:solidFill>
                  <a:srgbClr val="4070A0"/>
                </a:solidFill>
                <a:latin typeface="Courier"/>
              </a:rPr>
              <a:t>"month"</a:t>
            </a:r>
            <a:r>
              <a:rPr>
                <a:latin typeface="Courier"/>
              </a:rPr>
              <a:t>] </a:t>
            </a:r>
            <a:r>
              <a:rPr>
                <a:solidFill>
                  <a:srgbClr val="666666"/>
                </a:solidFill>
                <a:latin typeface="Courier"/>
              </a:rPr>
              <a:t>=</a:t>
            </a:r>
            <a:r>
              <a:rPr>
                <a:latin typeface="Courier"/>
              </a:rPr>
              <a:t> epi[</a:t>
            </a:r>
            <a:r>
              <a:rPr>
                <a:solidFill>
                  <a:srgbClr val="4070A0"/>
                </a:solidFill>
                <a:latin typeface="Courier"/>
              </a:rPr>
              <a:t>"period"</a:t>
            </a:r>
            <a:r>
              <a:rPr>
                <a:latin typeface="Courier"/>
              </a:rPr>
              <a:t>].dt.to_period(</a:t>
            </a:r>
            <a:r>
              <a:rPr>
                <a:solidFill>
                  <a:srgbClr val="4070A0"/>
                </a:solidFill>
                <a:latin typeface="Courier"/>
              </a:rPr>
              <a:t>"M"</a:t>
            </a:r>
            <a:r>
              <a:rPr>
                <a:latin typeface="Courier"/>
              </a:rPr>
              <a:t>)</a:t>
            </a:r>
            <a:br/>
            <a:r>
              <a:rPr>
                <a:solidFill>
                  <a:srgbClr val="008000"/>
                </a:solidFill>
                <a:latin typeface="Courier"/>
              </a:rPr>
              <a:t>print</a:t>
            </a:r>
            <a:r>
              <a:rPr>
                <a:latin typeface="Courier"/>
              </a:rPr>
              <a:t>(epi[</a:t>
            </a:r>
            <a:r>
              <a:rPr>
                <a:solidFill>
                  <a:srgbClr val="4070A0"/>
                </a:solidFill>
                <a:latin typeface="Courier"/>
              </a:rPr>
              <a:t>"month"</a:t>
            </a:r>
            <a:r>
              <a:rPr>
                <a:latin typeface="Courier"/>
              </a:rPr>
              <a:t>].nunique())      </a:t>
            </a:r>
            <a:r>
              <a:rPr i="1">
                <a:solidFill>
                  <a:srgbClr val="60A0B0"/>
                </a:solidFill>
                <a:latin typeface="Courier"/>
              </a:rPr>
              <a:t># 12</a:t>
            </a:r>
          </a:p>
        </p:txBody>
      </p:sp>
    </p:spTree>
  </p:cSld>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Rééchantillonner une série temporelle — En Python</a:t>
            </a:r>
          </a:p>
        </p:txBody>
      </p:sp>
      <p:sp>
        <p:nvSpPr>
          <p:cNvPr id="3" name="Content Placeholder 2"/>
          <p:cNvSpPr>
            <a:spLocks noGrp="1"/>
          </p:cNvSpPr>
          <p:nvPr>
            <p:ph idx="1"/>
          </p:nvPr>
        </p:nvSpPr>
        <p:spPr/>
        <p:txBody>
          <a:bodyPr/>
          <a:lstStyle/>
          <a:p>
            <a:pPr lvl="0" indent="0">
              <a:buNone/>
            </a:pPr>
            <a:r>
              <a:rPr>
                <a:latin typeface="Courier"/>
              </a:rPr>
              <a:t>daily </a:t>
            </a:r>
            <a:r>
              <a:rPr>
                <a:solidFill>
                  <a:srgbClr val="666666"/>
                </a:solidFill>
                <a:latin typeface="Courier"/>
              </a:rPr>
              <a:t>=</a:t>
            </a:r>
            <a:r>
              <a:rPr>
                <a:latin typeface="Courier"/>
              </a:rPr>
              <a:t> muac.set_index(</a:t>
            </a:r>
            <a:r>
              <a:rPr>
                <a:solidFill>
                  <a:srgbClr val="4070A0"/>
                </a:solidFill>
                <a:latin typeface="Courier"/>
              </a:rPr>
              <a:t>"screening_date"</a:t>
            </a:r>
            <a:r>
              <a:rPr>
                <a:latin typeface="Courier"/>
              </a:rPr>
              <a:t>)</a:t>
            </a:r>
            <a:br/>
            <a:r>
              <a:rPr>
                <a:latin typeface="Courier"/>
              </a:rPr>
              <a:t>weekly </a:t>
            </a:r>
            <a:r>
              <a:rPr>
                <a:solidFill>
                  <a:srgbClr val="666666"/>
                </a:solidFill>
                <a:latin typeface="Courier"/>
              </a:rPr>
              <a:t>=</a:t>
            </a:r>
            <a:r>
              <a:rPr>
                <a:latin typeface="Courier"/>
              </a:rPr>
              <a:t> daily.resample(</a:t>
            </a:r>
            <a:r>
              <a:rPr>
                <a:solidFill>
                  <a:srgbClr val="4070A0"/>
                </a:solidFill>
                <a:latin typeface="Courier"/>
              </a:rPr>
              <a:t>"W"</a:t>
            </a:r>
            <a:r>
              <a:rPr>
                <a:latin typeface="Courier"/>
              </a:rPr>
              <a:t>)[</a:t>
            </a:r>
            <a:r>
              <a:rPr>
                <a:solidFill>
                  <a:srgbClr val="4070A0"/>
                </a:solidFill>
                <a:latin typeface="Courier"/>
              </a:rPr>
              <a:t>"child_id"</a:t>
            </a:r>
            <a:r>
              <a:rPr>
                <a:latin typeface="Courier"/>
              </a:rPr>
              <a:t>].size()</a:t>
            </a:r>
            <a:br/>
            <a:r>
              <a:rPr>
                <a:latin typeface="Courier"/>
              </a:rPr>
              <a:t>monthly </a:t>
            </a:r>
            <a:r>
              <a:rPr>
                <a:solidFill>
                  <a:srgbClr val="666666"/>
                </a:solidFill>
                <a:latin typeface="Courier"/>
              </a:rPr>
              <a:t>=</a:t>
            </a:r>
            <a:r>
              <a:rPr>
                <a:latin typeface="Courier"/>
              </a:rPr>
              <a:t> daily.resample(</a:t>
            </a:r>
            <a:r>
              <a:rPr>
                <a:solidFill>
                  <a:srgbClr val="4070A0"/>
                </a:solidFill>
                <a:latin typeface="Courier"/>
              </a:rPr>
              <a:t>"MS"</a:t>
            </a:r>
            <a:r>
              <a:rPr>
                <a:latin typeface="Courier"/>
              </a:rPr>
              <a:t>)[</a:t>
            </a:r>
            <a:r>
              <a:rPr>
                <a:solidFill>
                  <a:srgbClr val="4070A0"/>
                </a:solidFill>
                <a:latin typeface="Courier"/>
              </a:rPr>
              <a:t>"child_id"</a:t>
            </a:r>
            <a:r>
              <a:rPr>
                <a:latin typeface="Courier"/>
              </a:rPr>
              <a:t>].size()      </a:t>
            </a:r>
            <a:r>
              <a:rPr i="1">
                <a:solidFill>
                  <a:srgbClr val="60A0B0"/>
                </a:solidFill>
                <a:latin typeface="Courier"/>
              </a:rPr>
              <a:t># MS = debut de mois</a:t>
            </a:r>
          </a:p>
        </p:txBody>
      </p:sp>
    </p:spTree>
  </p:cSld>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Les durées — En Python</a:t>
            </a:r>
          </a:p>
        </p:txBody>
      </p:sp>
      <p:sp>
        <p:nvSpPr>
          <p:cNvPr id="3" name="Content Placeholder 2"/>
          <p:cNvSpPr>
            <a:spLocks noGrp="1"/>
          </p:cNvSpPr>
          <p:nvPr>
            <p:ph idx="1"/>
          </p:nvPr>
        </p:nvSpPr>
        <p:spPr/>
        <p:txBody>
          <a:bodyPr/>
          <a:lstStyle/>
          <a:p>
            <a:pPr lvl="0" indent="0">
              <a:buNone/>
            </a:pPr>
            <a:r>
              <a:rPr>
                <a:latin typeface="Courier"/>
              </a:rPr>
              <a:t>referrals[</a:t>
            </a:r>
            <a:r>
              <a:rPr>
                <a:solidFill>
                  <a:srgbClr val="4070A0"/>
                </a:solidFill>
                <a:latin typeface="Courier"/>
              </a:rPr>
              <a:t>"days_to_service"</a:t>
            </a:r>
            <a:r>
              <a:rPr>
                <a:latin typeface="Courier"/>
              </a:rPr>
              <a:t>] </a:t>
            </a:r>
            <a:r>
              <a:rPr>
                <a:solidFill>
                  <a:srgbClr val="666666"/>
                </a:solidFill>
                <a:latin typeface="Courier"/>
              </a:rPr>
              <a:t>=</a:t>
            </a:r>
            <a:r>
              <a:rPr>
                <a:latin typeface="Courier"/>
              </a:rPr>
              <a:t> (</a:t>
            </a:r>
            <a:br/>
            <a:r>
              <a:rPr>
                <a:latin typeface="Courier"/>
              </a:rPr>
              <a:t>    referrals[</a:t>
            </a:r>
            <a:r>
              <a:rPr>
                <a:solidFill>
                  <a:srgbClr val="4070A0"/>
                </a:solidFill>
                <a:latin typeface="Courier"/>
              </a:rPr>
              <a:t>"service_date"</a:t>
            </a:r>
            <a:r>
              <a:rPr>
                <a:latin typeface="Courier"/>
              </a:rPr>
              <a:t>] </a:t>
            </a:r>
            <a:r>
              <a:rPr>
                <a:solidFill>
                  <a:srgbClr val="666666"/>
                </a:solidFill>
                <a:latin typeface="Courier"/>
              </a:rPr>
              <a:t>-</a:t>
            </a:r>
            <a:r>
              <a:rPr>
                <a:latin typeface="Courier"/>
              </a:rPr>
              <a:t> referrals[</a:t>
            </a:r>
            <a:r>
              <a:rPr>
                <a:solidFill>
                  <a:srgbClr val="4070A0"/>
                </a:solidFill>
                <a:latin typeface="Courier"/>
              </a:rPr>
              <a:t>"referral_date"</a:t>
            </a:r>
            <a:r>
              <a:rPr>
                <a:latin typeface="Courier"/>
              </a:rPr>
              <a:t>]</a:t>
            </a:r>
            <a:br/>
            <a:r>
              <a:rPr>
                <a:latin typeface="Courier"/>
              </a:rPr>
              <a:t>).dt.days</a:t>
            </a:r>
          </a:p>
        </p:txBody>
      </p:sp>
    </p:spTree>
  </p:cSld>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Les durées — En Python</a:t>
            </a:r>
          </a:p>
        </p:txBody>
      </p:sp>
      <p:sp>
        <p:nvSpPr>
          <p:cNvPr id="3" name="Content Placeholder 2"/>
          <p:cNvSpPr>
            <a:spLocks noGrp="1"/>
          </p:cNvSpPr>
          <p:nvPr>
            <p:ph idx="1"/>
          </p:nvPr>
        </p:nvSpPr>
        <p:spPr/>
        <p:txBody>
          <a:bodyPr/>
          <a:lstStyle/>
          <a:p>
            <a:pPr lvl="0" indent="0">
              <a:buNone/>
            </a:pPr>
            <a:r>
              <a:rPr>
                <a:latin typeface="Courier"/>
              </a:rPr>
              <a:t>hours </a:t>
            </a:r>
            <a:r>
              <a:rPr>
                <a:solidFill>
                  <a:srgbClr val="666666"/>
                </a:solidFill>
                <a:latin typeface="Courier"/>
              </a:rPr>
              <a:t>=</a:t>
            </a:r>
            <a:r>
              <a:rPr>
                <a:latin typeface="Courier"/>
              </a:rPr>
              <a:t> (referrals[</a:t>
            </a:r>
            <a:r>
              <a:rPr>
                <a:solidFill>
                  <a:srgbClr val="4070A0"/>
                </a:solidFill>
                <a:latin typeface="Courier"/>
              </a:rPr>
              <a:t>"service_date"</a:t>
            </a:r>
            <a:r>
              <a:rPr>
                <a:latin typeface="Courier"/>
              </a:rPr>
              <a:t>] </a:t>
            </a:r>
            <a:r>
              <a:rPr>
                <a:solidFill>
                  <a:srgbClr val="666666"/>
                </a:solidFill>
                <a:latin typeface="Courier"/>
              </a:rPr>
              <a:t>-</a:t>
            </a:r>
            <a:r>
              <a:rPr>
                <a:latin typeface="Courier"/>
              </a:rPr>
              <a:t> referrals[</a:t>
            </a:r>
            <a:r>
              <a:rPr>
                <a:solidFill>
                  <a:srgbClr val="4070A0"/>
                </a:solidFill>
                <a:latin typeface="Courier"/>
              </a:rPr>
              <a:t>"referral_date"</a:t>
            </a:r>
            <a:r>
              <a:rPr>
                <a:latin typeface="Courier"/>
              </a:rPr>
              <a:t>]) </a:t>
            </a:r>
            <a:r>
              <a:rPr>
                <a:solidFill>
                  <a:srgbClr val="666666"/>
                </a:solidFill>
                <a:latin typeface="Courier"/>
              </a:rPr>
              <a:t>/</a:t>
            </a:r>
            <a:r>
              <a:rPr>
                <a:latin typeface="Courier"/>
              </a:rPr>
              <a:t> pd.Timedelta(hours</a:t>
            </a:r>
            <a:r>
              <a:rPr>
                <a:solidFill>
                  <a:srgbClr val="666666"/>
                </a:solidFill>
                <a:latin typeface="Courier"/>
              </a:rPr>
              <a:t>=</a:t>
            </a:r>
            <a:r>
              <a:rPr>
                <a:solidFill>
                  <a:srgbClr val="40A070"/>
                </a:solidFill>
                <a:latin typeface="Courier"/>
              </a:rPr>
              <a:t>1</a:t>
            </a:r>
            <a:r>
              <a:rPr>
                <a:latin typeface="Courier"/>
              </a:rPr>
              <a:t>)</a:t>
            </a:r>
            <a:br/>
            <a:r>
              <a:rPr>
                <a:latin typeface="Courier"/>
              </a:rPr>
              <a:t>referrals[</a:t>
            </a:r>
            <a:r>
              <a:rPr>
                <a:solidFill>
                  <a:srgbClr val="4070A0"/>
                </a:solidFill>
                <a:latin typeface="Courier"/>
              </a:rPr>
              <a:t>"same_day"</a:t>
            </a:r>
            <a:r>
              <a:rPr>
                <a:latin typeface="Courier"/>
              </a:rPr>
              <a:t>] </a:t>
            </a:r>
            <a:r>
              <a:rPr>
                <a:solidFill>
                  <a:srgbClr val="666666"/>
                </a:solidFill>
                <a:latin typeface="Courier"/>
              </a:rPr>
              <a:t>=</a:t>
            </a:r>
            <a:r>
              <a:rPr>
                <a:latin typeface="Courier"/>
              </a:rPr>
              <a:t> hours </a:t>
            </a:r>
            <a:r>
              <a:rPr>
                <a:solidFill>
                  <a:srgbClr val="666666"/>
                </a:solidFill>
                <a:latin typeface="Courier"/>
              </a:rPr>
              <a:t>&lt;</a:t>
            </a:r>
            <a:r>
              <a:rPr>
                <a:latin typeface="Courier"/>
              </a:rPr>
              <a:t> </a:t>
            </a:r>
            <a:r>
              <a:rPr>
                <a:solidFill>
                  <a:srgbClr val="40A070"/>
                </a:solidFill>
                <a:latin typeface="Courier"/>
              </a:rPr>
              <a:t>24</a:t>
            </a:r>
          </a:p>
        </p:txBody>
      </p:sp>
    </p:spTree>
  </p:cSld>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Les durées — En Python</a:t>
            </a:r>
          </a:p>
        </p:txBody>
      </p:sp>
      <p:sp>
        <p:nvSpPr>
          <p:cNvPr id="3" name="Content Placeholder 2"/>
          <p:cNvSpPr>
            <a:spLocks noGrp="1"/>
          </p:cNvSpPr>
          <p:nvPr>
            <p:ph idx="1"/>
          </p:nvPr>
        </p:nvSpPr>
        <p:spPr/>
        <p:txBody>
          <a:bodyPr/>
          <a:lstStyle/>
          <a:p>
            <a:pPr lvl="0" indent="0">
              <a:buNone/>
            </a:pPr>
            <a:r>
              <a:rPr>
                <a:latin typeface="Courier"/>
              </a:rPr>
              <a:t>impossible </a:t>
            </a:r>
            <a:r>
              <a:rPr>
                <a:solidFill>
                  <a:srgbClr val="666666"/>
                </a:solidFill>
                <a:latin typeface="Courier"/>
              </a:rPr>
              <a:t>=</a:t>
            </a:r>
            <a:r>
              <a:rPr>
                <a:latin typeface="Courier"/>
              </a:rPr>
              <a:t> referrals[</a:t>
            </a:r>
            <a:r>
              <a:rPr>
                <a:solidFill>
                  <a:srgbClr val="4070A0"/>
                </a:solidFill>
                <a:latin typeface="Courier"/>
              </a:rPr>
              <a:t>"days_to_service"</a:t>
            </a:r>
            <a:r>
              <a:rPr>
                <a:latin typeface="Courier"/>
              </a:rPr>
              <a:t>] </a:t>
            </a:r>
            <a:r>
              <a:rPr>
                <a:solidFill>
                  <a:srgbClr val="666666"/>
                </a:solidFill>
                <a:latin typeface="Courier"/>
              </a:rPr>
              <a:t>&lt;</a:t>
            </a:r>
            <a:r>
              <a:rPr>
                <a:latin typeface="Courier"/>
              </a:rPr>
              <a:t> </a:t>
            </a:r>
            <a:r>
              <a:rPr>
                <a:solidFill>
                  <a:srgbClr val="40A070"/>
                </a:solidFill>
                <a:latin typeface="Courier"/>
              </a:rPr>
              <a:t>0</a:t>
            </a:r>
            <a:br/>
            <a:r>
              <a:rPr>
                <a:solidFill>
                  <a:srgbClr val="008000"/>
                </a:solidFill>
                <a:latin typeface="Courier"/>
              </a:rPr>
              <a:t>print</a:t>
            </a:r>
            <a:r>
              <a:rPr>
                <a:latin typeface="Courier"/>
              </a:rPr>
              <a:t>(</a:t>
            </a:r>
            <a:r>
              <a:rPr>
                <a:solidFill>
                  <a:srgbClr val="BB6688"/>
                </a:solidFill>
                <a:latin typeface="Courier"/>
              </a:rPr>
              <a:t>f"service saisi avant le referencement : </a:t>
            </a:r>
            <a:r>
              <a:rPr>
                <a:solidFill>
                  <a:srgbClr val="4070A0"/>
                </a:solidFill>
                <a:latin typeface="Courier"/>
              </a:rPr>
              <a:t>{</a:t>
            </a:r>
            <a:r>
              <a:rPr>
                <a:latin typeface="Courier"/>
              </a:rPr>
              <a:t>impossible</a:t>
            </a:r>
            <a:r>
              <a:rPr>
                <a:solidFill>
                  <a:srgbClr val="4070A0"/>
                </a:solidFill>
                <a:latin typeface="Courier"/>
              </a:rPr>
              <a:t>.</a:t>
            </a:r>
            <a:r>
              <a:rPr>
                <a:solidFill>
                  <a:srgbClr val="008000"/>
                </a:solidFill>
                <a:latin typeface="Courier"/>
              </a:rPr>
              <a:t>sum</a:t>
            </a:r>
            <a:r>
              <a:rPr>
                <a:latin typeface="Courier"/>
              </a:rPr>
              <a:t>()</a:t>
            </a:r>
            <a:r>
              <a:rPr>
                <a:solidFill>
                  <a:srgbClr val="4070A0"/>
                </a:solidFill>
                <a:latin typeface="Courier"/>
              </a:rPr>
              <a:t>}</a:t>
            </a:r>
            <a:r>
              <a:rPr>
                <a:solidFill>
                  <a:srgbClr val="BB6688"/>
                </a:solidFill>
                <a:latin typeface="Courier"/>
              </a:rPr>
              <a:t>"</a:t>
            </a:r>
            <a:r>
              <a:rPr>
                <a:latin typeface="Courier"/>
              </a:rPr>
              <a:t>)</a:t>
            </a:r>
          </a:p>
        </p:txBody>
      </p:sp>
    </p:spTree>
  </p:cSld>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Les fuseaux horaires, brièvement — En Python</a:t>
            </a:r>
          </a:p>
        </p:txBody>
      </p:sp>
      <p:sp>
        <p:nvSpPr>
          <p:cNvPr id="3" name="Content Placeholder 2"/>
          <p:cNvSpPr>
            <a:spLocks noGrp="1"/>
          </p:cNvSpPr>
          <p:nvPr>
            <p:ph idx="1"/>
          </p:nvPr>
        </p:nvSpPr>
        <p:spPr/>
        <p:txBody>
          <a:bodyPr/>
          <a:lstStyle/>
          <a:p>
            <a:pPr lvl="0" indent="0">
              <a:buNone/>
            </a:pPr>
            <a:r>
              <a:rPr>
                <a:latin typeface="Courier"/>
              </a:rPr>
              <a:t>submissions[</a:t>
            </a:r>
            <a:r>
              <a:rPr>
                <a:solidFill>
                  <a:srgbClr val="4070A0"/>
                </a:solidFill>
                <a:latin typeface="Courier"/>
              </a:rPr>
              <a:t>"submitted_at"</a:t>
            </a:r>
            <a:r>
              <a:rPr>
                <a:latin typeface="Courier"/>
              </a:rPr>
              <a:t>] </a:t>
            </a:r>
            <a:r>
              <a:rPr>
                <a:solidFill>
                  <a:srgbClr val="666666"/>
                </a:solidFill>
                <a:latin typeface="Courier"/>
              </a:rPr>
              <a:t>=</a:t>
            </a:r>
            <a:r>
              <a:rPr>
                <a:latin typeface="Courier"/>
              </a:rPr>
              <a:t> pd.to_datetime(</a:t>
            </a:r>
            <a:br/>
            <a:r>
              <a:rPr>
                <a:latin typeface="Courier"/>
              </a:rPr>
              <a:t>    submissions[</a:t>
            </a:r>
            <a:r>
              <a:rPr>
                <a:solidFill>
                  <a:srgbClr val="4070A0"/>
                </a:solidFill>
                <a:latin typeface="Courier"/>
              </a:rPr>
              <a:t>"submitted_at"</a:t>
            </a:r>
            <a:r>
              <a:rPr>
                <a:latin typeface="Courier"/>
              </a:rPr>
              <a:t>], utc</a:t>
            </a:r>
            <a:r>
              <a:rPr>
                <a:solidFill>
                  <a:srgbClr val="666666"/>
                </a:solidFill>
                <a:latin typeface="Courier"/>
              </a:rPr>
              <a:t>=</a:t>
            </a:r>
            <a:r>
              <a:rPr>
                <a:solidFill>
                  <a:srgbClr val="19177C"/>
                </a:solidFill>
                <a:latin typeface="Courier"/>
              </a:rPr>
              <a:t>True</a:t>
            </a:r>
            <a:br/>
            <a:r>
              <a:rPr>
                <a:latin typeface="Courier"/>
              </a:rPr>
              <a:t>).dt.tz_convert(</a:t>
            </a:r>
            <a:r>
              <a:rPr>
                <a:solidFill>
                  <a:srgbClr val="4070A0"/>
                </a:solidFill>
                <a:latin typeface="Courier"/>
              </a:rPr>
              <a:t>"America/Port-au-Prince"</a:t>
            </a:r>
            <a:r>
              <a:rPr>
                <a:latin typeface="Courier"/>
              </a:rPr>
              <a:t>)</a:t>
            </a:r>
            <a:br/>
            <a:br/>
            <a:r>
              <a:rPr>
                <a:latin typeface="Courier"/>
              </a:rPr>
              <a:t>submissions[</a:t>
            </a:r>
            <a:r>
              <a:rPr>
                <a:solidFill>
                  <a:srgbClr val="4070A0"/>
                </a:solidFill>
                <a:latin typeface="Courier"/>
              </a:rPr>
              <a:t>"submission_date"</a:t>
            </a:r>
            <a:r>
              <a:rPr>
                <a:latin typeface="Courier"/>
              </a:rPr>
              <a:t>] </a:t>
            </a:r>
            <a:r>
              <a:rPr>
                <a:solidFill>
                  <a:srgbClr val="666666"/>
                </a:solidFill>
                <a:latin typeface="Courier"/>
              </a:rPr>
              <a:t>=</a:t>
            </a:r>
            <a:r>
              <a:rPr>
                <a:latin typeface="Courier"/>
              </a:rPr>
              <a:t> submissions[</a:t>
            </a:r>
            <a:r>
              <a:rPr>
                <a:solidFill>
                  <a:srgbClr val="4070A0"/>
                </a:solidFill>
                <a:latin typeface="Courier"/>
              </a:rPr>
              <a:t>"submitted_at"</a:t>
            </a:r>
            <a:r>
              <a:rPr>
                <a:latin typeface="Courier"/>
              </a:rPr>
              <a:t>].dt.date</a:t>
            </a:r>
          </a:p>
        </p:txBody>
      </p:sp>
    </p:spTree>
  </p:cSld>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Ce qui vient ensuite</a:t>
            </a:r>
          </a:p>
        </p:txBody>
      </p:sp>
      <p:sp>
        <p:nvSpPr>
          <p:cNvPr id="3" name="Content Placeholder 2"/>
          <p:cNvSpPr>
            <a:spLocks noGrp="1"/>
          </p:cNvSpPr>
          <p:nvPr>
            <p:ph idx="1"/>
          </p:nvPr>
        </p:nvSpPr>
        <p:spPr/>
        <p:txBody>
          <a:bodyPr/>
          <a:lstStyle/>
          <a:p>
            <a:pPr lvl="0"/>
            <a:r>
              <a:rPr/>
              <a:t>Chaque colonne dit désormais ce qu’elle signifie, y compris celles faites de dates.</a:t>
            </a:r>
          </a:p>
        </p:txBody>
      </p:sp>
    </p:spTree>
  </p:cSld>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La suite</a:t>
            </a:r>
          </a:p>
        </p:txBody>
      </p:sp>
      <p:sp>
        <p:nvSpPr>
          <p:cNvPr id="3" name="Content Placeholder 2"/>
          <p:cNvSpPr>
            <a:spLocks noGrp="1"/>
          </p:cNvSpPr>
          <p:nvPr>
            <p:ph idx="1"/>
          </p:nvPr>
        </p:nvSpPr>
        <p:spPr/>
        <p:txBody>
          <a:bodyPr/>
          <a:lstStyle/>
          <a:p>
            <a:pPr lvl="0" indent="0" marL="0">
              <a:buNone/>
            </a:pPr>
            <a:r>
              <a:rPr/>
              <a:t>Lire la leçon complète, avec le code exécutable</a:t>
            </a:r>
          </a:p>
          <a:p>
            <a:pPr lvl="0" indent="0" marL="0">
              <a:buNone/>
            </a:pPr>
            <a:r>
              <a:rPr>
                <a:hlinkClick r:id="rId2"/>
              </a:rPr>
              <a:t>https://data-analysis.cassion.dev/fr/cours/python-for-programme-data/python-07-dates-ages-periods</a:t>
            </a:r>
          </a:p>
        </p:txBody>
      </p:sp>
    </p:spTree>
  </p:cSld>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TotalTime>
  <Words>49</Words>
  <Application>Microsoft Macintosh PowerPoint</Application>
  <PresentationFormat>On-screen Show (16:9)</PresentationFormat>
  <Paragraphs>15</Paragraphs>
  <Slides>4</Slides>
  <Notes>2</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vt:i4>
      </vt:variant>
    </vt:vector>
  </HeadingPairs>
  <TitlesOfParts>
    <vt:vector size="7" baseType="lpstr">
      <vt:lpstr>Arial</vt:lpstr>
      <vt:lpstr>Calibri</vt:lpstr>
      <vt:lpstr>Office Theme</vt:lpstr>
      <vt:lpstr>Presentation Title</vt:lpstr>
      <vt:lpstr>Slide Title</vt:lpstr>
      <vt:lpstr>Section header</vt:lpstr>
      <vt:lpstr>Slide Title for Two-Content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Dates, âges et périodes de rapportage</dc:title>
  <dc:creator>Pierre Robentz Cassion</dc:creator>
  <cp:keywords/>
  <dcterms:created xsi:type="dcterms:W3CDTF">2026-07-27T00:00:00Z</dcterms:created>
  <dcterms:modified xsi:type="dcterms:W3CDTF">2026-07-27T00:00:00Z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date">
    <vt:lpwstr>Leçon 7 sur 8</vt:lpwstr>
  </property>
  <property fmtid="{D5CDD505-2E9C-101B-9397-08002B2CF9AE}" pid="3" name="subtitle">
    <vt:lpwstr>L’âge en mois révolus calculé correctement plutôt qu’en divisant des jours, des périodes de rapportage qui survivent à un mois partiel, et l’arithmétique de frontière dont dépend un standard de croissance.</vt:lpwstr>
  </property>
</Properties>
</file>