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notesMaster" Target="notesMasters/notesMaster1.xml" /><Relationship Id="rId30" Type="http://schemas.openxmlformats.org/officeDocument/2006/relationships/viewProps" Target="viewProps.xml" /><Relationship Id="rId2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32" Type="http://schemas.openxmlformats.org/officeDocument/2006/relationships/tableStyles" Target="tableStyles.xml" /><Relationship Id="rId31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?>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?>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Arguments instead of edits, logging instead of print, failing loudly instead of producing a wrong number — turning the analysis into something that runs next quarter without you in the room.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An analysis is finished when someone else can run it on next quarter’s export without editing the code. Not “without much editing” — without editing. That standard rules out the three habits every notebook accumulates: a path written for one machine, a value changed by hand between runs, and a step that only works if you already know which cell to run first.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type=Path</a:t>
            </a:r>
            <a:r>
              <a:rPr/>
              <a:t> converts the string for you, and </a:t>
            </a:r>
            <a:r>
              <a:rPr>
                <a:latin typeface="Courier"/>
              </a:rPr>
              <a:t>required=True</a:t>
            </a:r>
            <a:r>
              <a:rPr/>
              <a:t> means a forgotten argument produces a clear message rather than a </a:t>
            </a:r>
            <a:r>
              <a:rPr>
                <a:latin typeface="Courier"/>
              </a:rPr>
              <a:t>KeyError</a:t>
            </a:r>
            <a:r>
              <a:rPr/>
              <a:t> two hundred lines in. Put the thresholds in arguments and the defaults in the code. A threshold that is only ever changed by editing a line will eventually be changed and not changed back. One that is an argument with a documented default is visible in the command that produced the output, which is what you want when someone asks how last quarter’s figure was computed. </a:t>
            </a:r>
            <a:r>
              <a:rPr>
                <a:latin typeface="Courier"/>
              </a:rPr>
              <a:t>--help</a:t>
            </a:r>
            <a:r>
              <a:rPr/>
              <a:t> is generated from the same declarations, and it is the documentation people actually read: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script that produces a wrong number silently is worse than one that crashes. Check what you assume, at the point you assume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SystemExit</a:t>
            </a:r>
            <a:r>
              <a:rPr/>
              <a:t> with a message exits with a non-zero status and prints one readable line, rather than a traceback the reader has to interpret. Use it for “this input is not what I was promised”; use </a:t>
            </a:r>
            <a:r>
              <a:rPr>
                <a:latin typeface="Courier"/>
              </a:rPr>
              <a:t>assert</a:t>
            </a:r>
            <a:r>
              <a:rPr/>
              <a:t> for “this cannot happen unless the code is wrong”. Turn the pandas warning that means a silent failure into an error: Chained assignment never modifies the frame, and by default it only warns. In a script whose output someone will report, stopping is the right response.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print</a:t>
            </a:r>
            <a:r>
              <a:rPr/>
              <a:t> goes to standard output alongside the results, has no severity, and cannot be turned down.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Three things this buys that </a:t>
            </a:r>
            <a:r>
              <a:rPr>
                <a:latin typeface="Courier"/>
              </a:rPr>
              <a:t>print</a:t>
            </a:r>
            <a:r>
              <a:rPr/>
              <a:t> does not: a timestamp, a severity someone can filter on, and the ability to add </a:t>
            </a:r>
            <a:r>
              <a:rPr>
                <a:latin typeface="Courier"/>
              </a:rPr>
              <a:t>--verbose</a:t>
            </a:r>
            <a:r>
              <a:rPr/>
              <a:t> without touching every call. Use the </a:t>
            </a:r>
            <a:r>
              <a:rPr>
                <a:latin typeface="Courier"/>
              </a:rPr>
              <a:t>%s</a:t>
            </a:r>
            <a:r>
              <a:rPr/>
              <a:t> form rather than an f-string — the formatting is skipped entirely when the level is disabled. Log the numbers that would let someone reconstruct the run: rows read, rows excluded and why, the denominator, the output path. A log that says “done” tells nobody anything.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13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Four things about that structure are deliberate. Functions take arguments and return values. </a:t>
            </a:r>
            <a:r>
              <a:rPr>
                <a:latin typeface="Courier"/>
              </a:rPr>
              <a:t>indicator_table</a:t>
            </a:r>
            <a:r>
              <a:rPr/>
              <a:t> does not read a file, does not know where output goes, and does not touch a global. That is what makes it testable and what lets the notebook import it. </a:t>
            </a:r>
            <a:r>
              <a:rPr>
                <a:latin typeface="Courier"/>
              </a:rPr>
              <a:t>main()</a:t>
            </a:r>
            <a:r>
              <a:rPr/>
              <a:t> is the only place that does input and output. Reading, writing and logging live there; everything else is computation. The </a:t>
            </a:r>
            <a:r>
              <a:rPr>
                <a:latin typeface="Courier"/>
              </a:rPr>
              <a:t>if __name__ == "__main__"</a:t>
            </a:r>
            <a:r>
              <a:rPr/>
              <a:t> guard means importing this module from a notebook runs nothing. Without it, </a:t>
            </a:r>
            <a:r>
              <a:rPr>
                <a:latin typeface="Courier"/>
              </a:rPr>
              <a:t>from indicator_table import indicator_table</a:t>
            </a:r>
            <a:r>
              <a:rPr/>
              <a:t> executes the whole script. Thin data is flagged, not dropped. A commune below the assessment-rate floor stays in the table with a warning beside it. Dropping it would change the district denominator and nothing in the output would say 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18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Once the computation is a function taking a frame, testing it is three lines: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19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That test encodes the decision from lesson 6 — which children are in the denominator — in a form that fails if someone changes it. It is worth writing for every indicator whose definition you had to argue about.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20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Record what produced the output, beside the output: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Six months later, “which threshold produced this table” has an answer that does not depend on anyone’s memory. Then the check from lesson 2, which is the real test: If that does not restore the outputs exactly, something is not reproducible.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23</a:t>
            </a:fld>
            <a:endParaRPr lang="en-US"/>
          </a:p>
        </p:txBody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README from lesson 2 needs one more line now — the command with real arguments: Two commands, and the thresholds visible without opening the code. That is the whole handover.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24</a:t>
            </a:fld>
            <a:endParaRPr lang="en-US"/>
          </a:p>
        </p:txBody>
      </p:sp>
    </p:spTree>
  </p:cSld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You can build an environment that reinstalls offline, read any export without corrupting it, turn its codes into values, aggregate to a numerator and a denominator that came from the same operation, get the date arithmetic right, and hand the result to someone else as a script rather than as a favour. What this course deliberately did not teach is what to compute — which indicator, which denominator, which threshold, and how to defend it. That is </a:t>
            </a:r>
            <a:r>
              <a:rPr i="1"/>
              <a:t>Data Analysis Foundations</a:t>
            </a:r>
            <a:r>
              <a:rPr/>
              <a:t>, and the sector courses in Sector Analysis on the programme roadmap take it further into the classifications your cluster holds you to. If your team works in R rather than Python, </a:t>
            </a:r>
            <a:r>
              <a:rPr i="1"/>
              <a:t>R for Programme Data</a:t>
            </a:r>
            <a:r>
              <a:rPr/>
              <a:t> covers the same ground in that language.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25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/Relationships>
</file>

<file path=ppt/slides/_rels/slide2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courses/python-for-programme-data/python-08-scripts-that-travel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A script another officer can run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Arguments instead of edits, logging instead of print, failing loudly instead of producing a wrong number — turning the analysis into something that runs next quarter without you in the room.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Lesson 8 of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lesson covers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handover test</a:t>
            </a:r>
          </a:p>
          <a:p>
            <a:pPr lvl="0"/>
            <a:r>
              <a:rPr/>
              <a:t>Arguments, not edits</a:t>
            </a:r>
          </a:p>
          <a:p>
            <a:pPr lvl="0"/>
            <a:r>
              <a:rPr/>
              <a:t>Fail loudly, early</a:t>
            </a:r>
          </a:p>
          <a:p>
            <a:pPr lvl="0"/>
            <a:r>
              <a:rPr/>
              <a:t>Logging, not print</a:t>
            </a:r>
          </a:p>
          <a:p>
            <a:pPr lvl="0"/>
            <a:r>
              <a:rPr/>
              <a:t>The shape of the script</a:t>
            </a:r>
          </a:p>
          <a:p>
            <a:pPr lvl="0"/>
            <a:r>
              <a:rPr/>
              <a:t>Testing the part that computes</a:t>
            </a:r>
          </a:p>
          <a:p>
            <a:pPr lvl="0"/>
            <a:r>
              <a:rPr/>
              <a:t>Making the run reproducible</a:t>
            </a:r>
          </a:p>
          <a:p>
            <a:pPr lvl="0"/>
            <a:r>
              <a:rPr/>
              <a:t>Handing it over</a:t>
            </a:r>
          </a:p>
          <a:p>
            <a:pPr lvl="0"/>
            <a:r>
              <a:rPr/>
              <a:t>Where this course ends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handover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An analysis is finished when someone else can run it on next quarter’s export without editing the code.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Arguments, not edits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scripts/indicator_table.py</a:t>
            </a:r>
            <a:br/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argparse</a:t>
            </a:r>
            <a:br/>
            <a:r>
              <a:rPr b="1">
                <a:solidFill>
                  <a:srgbClr val="008000"/>
                </a:solidFill>
                <a:latin typeface="Courier"/>
              </a:rPr>
              <a:t>from</a:t>
            </a:r>
            <a:r>
              <a:rPr>
                <a:latin typeface="Courier"/>
              </a:rPr>
              <a:t> pathlib </a:t>
            </a: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Path</a:t>
            </a:r>
            <a:br/>
            <a:br/>
            <a:r>
              <a:rPr b="1">
                <a:solidFill>
                  <a:srgbClr val="007020"/>
                </a:solidFill>
                <a:latin typeface="Courier"/>
              </a:rPr>
              <a:t>def</a:t>
            </a:r>
            <a:r>
              <a:rPr>
                <a:latin typeface="Courier"/>
              </a:rPr>
              <a:t> parse_args() </a:t>
            </a:r>
            <a:r>
              <a:rPr>
                <a:solidFill>
                  <a:srgbClr val="666666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argparse.Namespace:</a:t>
            </a:r>
            <a:br/>
            <a:r>
              <a:rPr>
                <a:latin typeface="Courier"/>
              </a:rPr>
              <a:t>    parser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argparse.ArgumentParser(</a:t>
            </a:r>
            <a:br/>
            <a:r>
              <a:rPr>
                <a:latin typeface="Courier"/>
              </a:rPr>
              <a:t>        description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"Compute GAM and SAM rates by commune from a screening register."</a:t>
            </a:r>
            <a:br/>
            <a:r>
              <a:rPr>
                <a:latin typeface="Courier"/>
              </a:rPr>
              <a:t>    )</a:t>
            </a:r>
            <a:br/>
            <a:r>
              <a:rPr>
                <a:latin typeface="Courier"/>
              </a:rPr>
              <a:t>    parser.add_argument(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"--input"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008000"/>
                </a:solidFill>
                <a:latin typeface="Courier"/>
              </a:rPr>
              <a:t>type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Path, required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008000"/>
                </a:solidFill>
                <a:latin typeface="Courier"/>
              </a:rPr>
              <a:t>help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"Path to the screening register CSV."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)</a:t>
            </a:r>
            <a:br/>
            <a:r>
              <a:rPr>
                <a:latin typeface="Courier"/>
              </a:rPr>
              <a:t>    parser.add_argument(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"--output"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008000"/>
                </a:solidFill>
                <a:latin typeface="Courier"/>
              </a:rPr>
              <a:t>type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Path, required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008000"/>
                </a:solidFill>
                <a:latin typeface="Courier"/>
              </a:rPr>
              <a:t>help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"Directory to write tables into. Created if missing."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Arguments, not edits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    parser.add_argument(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"--gam-threshold"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008000"/>
                </a:solidFill>
                <a:latin typeface="Courier"/>
              </a:rPr>
              <a:t>type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008000"/>
                </a:solidFill>
                <a:latin typeface="Courier"/>
              </a:rPr>
              <a:t>int</a:t>
            </a:r>
            <a:r>
              <a:rPr>
                <a:latin typeface="Courier"/>
              </a:rPr>
              <a:t>, default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A070"/>
                </a:solidFill>
                <a:latin typeface="Courier"/>
              </a:rPr>
              <a:t>125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008000"/>
                </a:solidFill>
                <a:latin typeface="Courier"/>
              </a:rPr>
              <a:t>help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"MUAC cut-off in mm for global acute malnutrition (default: 125)."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)</a:t>
            </a:r>
            <a:br/>
            <a:r>
              <a:rPr>
                <a:latin typeface="Courier"/>
              </a:rPr>
              <a:t>    parser.add_argument(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"--min-assessment-rate"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008000"/>
                </a:solidFill>
                <a:latin typeface="Courier"/>
              </a:rPr>
              <a:t>type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008000"/>
                </a:solidFill>
                <a:latin typeface="Courier"/>
              </a:rPr>
              <a:t>float</a:t>
            </a:r>
            <a:r>
              <a:rPr>
                <a:latin typeface="Courier"/>
              </a:rPr>
              <a:t>, default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A070"/>
                </a:solidFill>
                <a:latin typeface="Courier"/>
              </a:rPr>
              <a:t>0.8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008000"/>
                </a:solidFill>
                <a:latin typeface="Courier"/>
              </a:rPr>
              <a:t>help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"Communes below this assessment rate are flagged, not dropped."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)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return</a:t>
            </a:r>
            <a:r>
              <a:rPr>
                <a:latin typeface="Courier"/>
              </a:rPr>
              <a:t> parser.parse_args()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Arguments, not edits — Shell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uv run python scripts/indicator_table.py </a:t>
            </a:r>
            <a:r>
              <a:rPr>
                <a:solidFill>
                  <a:srgbClr val="902000"/>
                </a:solidFill>
                <a:latin typeface="Courier"/>
              </a:rPr>
              <a:t>\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--input</a:t>
            </a:r>
            <a:r>
              <a:rPr>
                <a:latin typeface="Courier"/>
              </a:rPr>
              <a:t> data/raw/muac-screening-artibonite-2024.v1.csv </a:t>
            </a:r>
            <a:r>
              <a:rPr>
                <a:solidFill>
                  <a:srgbClr val="902000"/>
                </a:solidFill>
                <a:latin typeface="Courier"/>
              </a:rPr>
              <a:t>\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--output</a:t>
            </a:r>
            <a:r>
              <a:rPr>
                <a:latin typeface="Courier"/>
              </a:rPr>
              <a:t> outputs/tables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Arguments, not edits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Put the thresholds in arguments and the defaults in the code — A threshold that is only ever changed by editing a line…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Arguments, not edits — Shell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uv run python scripts/indicator_table.py </a:t>
            </a:r>
            <a:r>
              <a:rPr>
                <a:solidFill>
                  <a:srgbClr val="7D9029"/>
                </a:solidFill>
                <a:latin typeface="Courier"/>
              </a:rPr>
              <a:t>--help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Fail loudly, early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7020"/>
                </a:solidFill>
                <a:latin typeface="Courier"/>
              </a:rPr>
              <a:t>def</a:t>
            </a:r>
            <a:r>
              <a:rPr>
                <a:latin typeface="Courier"/>
              </a:rPr>
              <a:t> read_register(path: Path) </a:t>
            </a:r>
            <a:r>
              <a:rPr>
                <a:solidFill>
                  <a:srgbClr val="666666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pd.DataFrame: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if</a:t>
            </a:r>
            <a:r>
              <a:rPr>
                <a:latin typeface="Courier"/>
              </a:rPr>
              <a:t> </a:t>
            </a:r>
            <a:r>
              <a:rPr b="1">
                <a:solidFill>
                  <a:srgbClr val="007020"/>
                </a:solidFill>
                <a:latin typeface="Courier"/>
              </a:rPr>
              <a:t>not</a:t>
            </a:r>
            <a:r>
              <a:rPr>
                <a:latin typeface="Courier"/>
              </a:rPr>
              <a:t> path.exists():</a:t>
            </a:r>
            <a:br/>
            <a:r>
              <a:rPr>
                <a:latin typeface="Courier"/>
              </a:rPr>
              <a:t>        </a:t>
            </a:r>
            <a:r>
              <a:rPr b="1">
                <a:solidFill>
                  <a:srgbClr val="007020"/>
                </a:solidFill>
                <a:latin typeface="Courier"/>
              </a:rPr>
              <a:t>raise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BC7A00"/>
                </a:solidFill>
                <a:latin typeface="Courier"/>
              </a:rPr>
              <a:t>SystemExit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f"Input file not found: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path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    muac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</a:t>
            </a:r>
            <a:br/>
            <a:r>
              <a:rPr>
                <a:latin typeface="Courier"/>
              </a:rPr>
              <a:t>        path,</a:t>
            </a:r>
            <a:br/>
            <a:r>
              <a:rPr>
                <a:latin typeface="Courier"/>
              </a:rPr>
              <a:t>        dtype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{</a:t>
            </a:r>
            <a:r>
              <a:rPr>
                <a:solidFill>
                  <a:srgbClr val="4070A0"/>
                </a:solidFill>
                <a:latin typeface="Courier"/>
              </a:rPr>
              <a:t>"child_id"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"string"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"commune"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"string"</a:t>
            </a:r>
            <a:r>
              <a:rPr>
                <a:latin typeface="Courier"/>
              </a:rPr>
              <a:t>},</a:t>
            </a:r>
            <a:br/>
            <a:r>
              <a:rPr>
                <a:latin typeface="Courier"/>
              </a:rPr>
              <a:t>        na_values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{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: [</a:t>
            </a:r>
            <a:r>
              <a:rPr>
                <a:solidFill>
                  <a:srgbClr val="4070A0"/>
                </a:solidFill>
                <a:latin typeface="Courier"/>
              </a:rPr>
              <a:t>"-99"</a:t>
            </a:r>
            <a:r>
              <a:rPr>
                <a:latin typeface="Courier"/>
              </a:rPr>
              <a:t>]},</a:t>
            </a:r>
            <a:br/>
            <a:r>
              <a:rPr>
                <a:latin typeface="Courier"/>
              </a:rPr>
              <a:t>    )</a:t>
            </a:r>
            <a:br/>
            <a:br/>
            <a:r>
              <a:rPr>
                <a:latin typeface="Courier"/>
              </a:rPr>
              <a:t>    expected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{</a:t>
            </a:r>
            <a:r>
              <a:rPr>
                <a:solidFill>
                  <a:srgbClr val="4070A0"/>
                </a:solidFill>
                <a:latin typeface="Courier"/>
              </a:rPr>
              <a:t>"child_id"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"commune"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"screening_date"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"oedema"</a:t>
            </a:r>
            <a:r>
              <a:rPr>
                <a:latin typeface="Courier"/>
              </a:rPr>
              <a:t>}</a:t>
            </a:r>
            <a:br/>
            <a:r>
              <a:rPr>
                <a:latin typeface="Courier"/>
              </a:rPr>
              <a:t>    missing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expected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8000"/>
                </a:solidFill>
                <a:latin typeface="Courier"/>
              </a:rPr>
              <a:t>set</a:t>
            </a:r>
            <a:r>
              <a:rPr>
                <a:latin typeface="Courier"/>
              </a:rPr>
              <a:t>(muac.columns)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if</a:t>
            </a:r>
            <a:r>
              <a:rPr>
                <a:latin typeface="Courier"/>
              </a:rPr>
              <a:t> missing:</a:t>
            </a:r>
            <a:br/>
            <a:r>
              <a:rPr>
                <a:latin typeface="Courier"/>
              </a:rPr>
              <a:t>        </a:t>
            </a:r>
            <a:r>
              <a:rPr b="1">
                <a:solidFill>
                  <a:srgbClr val="007020"/>
                </a:solidFill>
                <a:latin typeface="Courier"/>
              </a:rPr>
              <a:t>raise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BC7A00"/>
                </a:solidFill>
                <a:latin typeface="Courier"/>
              </a:rPr>
              <a:t>SystemExit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f"Input is missing columns: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008000"/>
                </a:solidFill>
                <a:latin typeface="Courier"/>
              </a:rPr>
              <a:t>sorted</a:t>
            </a:r>
            <a:r>
              <a:rPr>
                <a:latin typeface="Courier"/>
              </a:rPr>
              <a:t>(missing)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if</a:t>
            </a:r>
            <a:r>
              <a:rPr>
                <a:latin typeface="Courier"/>
              </a:rPr>
              <a:t> muac[</a:t>
            </a:r>
            <a:r>
              <a:rPr>
                <a:solidFill>
                  <a:srgbClr val="4070A0"/>
                </a:solidFill>
                <a:latin typeface="Courier"/>
              </a:rPr>
              <a:t>"child_id"</a:t>
            </a:r>
            <a:r>
              <a:rPr>
                <a:latin typeface="Courier"/>
              </a:rPr>
              <a:t>].isna().</a:t>
            </a:r>
            <a:r>
              <a:rPr>
                <a:solidFill>
                  <a:srgbClr val="008000"/>
                </a:solidFill>
                <a:latin typeface="Courier"/>
              </a:rPr>
              <a:t>any</a:t>
            </a:r>
            <a:r>
              <a:rPr>
                <a:latin typeface="Courier"/>
              </a:rPr>
              <a:t>():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Fail loudly, early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        </a:t>
            </a:r>
            <a:r>
              <a:rPr b="1">
                <a:solidFill>
                  <a:srgbClr val="007020"/>
                </a:solidFill>
                <a:latin typeface="Courier"/>
              </a:rPr>
              <a:t>raise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BC7A00"/>
                </a:solidFill>
                <a:latin typeface="Courier"/>
              </a:rPr>
              <a:t>SystemExit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"Some rows have no child_id; refusing to continue."</a:t>
            </a:r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return</a:t>
            </a:r>
            <a:r>
              <a:rPr>
                <a:latin typeface="Courier"/>
              </a:rPr>
              <a:t> muac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Fail loudly, early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warnings</a:t>
            </a:r>
            <a:br/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pandas </a:t>
            </a:r>
            <a:r>
              <a:rPr b="1">
                <a:solidFill>
                  <a:srgbClr val="008000"/>
                </a:solidFill>
                <a:latin typeface="Courier"/>
              </a:rPr>
              <a:t>as</a:t>
            </a:r>
            <a:r>
              <a:rPr>
                <a:latin typeface="Courier"/>
              </a:rPr>
              <a:t> pd</a:t>
            </a:r>
            <a:br/>
            <a:br/>
            <a:r>
              <a:rPr>
                <a:latin typeface="Courier"/>
              </a:rPr>
              <a:t>warnings.simplefilter(</a:t>
            </a:r>
            <a:r>
              <a:rPr>
                <a:solidFill>
                  <a:srgbClr val="4070A0"/>
                </a:solidFill>
                <a:latin typeface="Courier"/>
              </a:rPr>
              <a:t>"error"</a:t>
            </a:r>
            <a:r>
              <a:rPr>
                <a:latin typeface="Courier"/>
              </a:rPr>
              <a:t>, pd.errors.ChainedAssignmentError)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Logging, not print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logging</a:t>
            </a:r>
            <a:br/>
            <a:br/>
            <a:r>
              <a:rPr>
                <a:latin typeface="Courier"/>
              </a:rPr>
              <a:t>logging.basicConfig(</a:t>
            </a:r>
            <a:br/>
            <a:r>
              <a:rPr>
                <a:latin typeface="Courier"/>
              </a:rPr>
              <a:t>    level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logging.INFO,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008000"/>
                </a:solidFill>
                <a:latin typeface="Courier"/>
              </a:rPr>
              <a:t>format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"%(asctime)s %(levelname)-8s %(message)s"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datefmt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"%H:%M:%S"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log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logging.getLogger(</a:t>
            </a:r>
            <a:r>
              <a:rPr>
                <a:solidFill>
                  <a:srgbClr val="19177C"/>
                </a:solidFill>
                <a:latin typeface="Courier"/>
              </a:rPr>
              <a:t>__name__</a:t>
            </a:r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log.info(</a:t>
            </a:r>
            <a:r>
              <a:rPr>
                <a:solidFill>
                  <a:srgbClr val="4070A0"/>
                </a:solidFill>
                <a:latin typeface="Courier"/>
              </a:rPr>
              <a:t>"Read %d rows from %s"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(muac), args.</a:t>
            </a:r>
            <a:r>
              <a:rPr>
                <a:solidFill>
                  <a:srgbClr val="008000"/>
                </a:solidFill>
                <a:latin typeface="Courier"/>
              </a:rPr>
              <a:t>input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log.warning(</a:t>
            </a:r>
            <a:r>
              <a:rPr>
                <a:solidFill>
                  <a:srgbClr val="4070A0"/>
                </a:solidFill>
                <a:latin typeface="Courier"/>
              </a:rPr>
              <a:t>"%d communes below the assessment-rate floor"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(flagged))</a:t>
            </a:r>
            <a:br/>
            <a:r>
              <a:rPr>
                <a:latin typeface="Courier"/>
              </a:rPr>
              <a:t>log.info(</a:t>
            </a:r>
            <a:r>
              <a:rPr>
                <a:solidFill>
                  <a:srgbClr val="4070A0"/>
                </a:solidFill>
                <a:latin typeface="Courier"/>
              </a:rPr>
              <a:t>"Wrote %s"</a:t>
            </a:r>
            <a:r>
              <a:rPr>
                <a:latin typeface="Courier"/>
              </a:rPr>
              <a:t>, output_path)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Logging, not print —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09:14:02 INFO     Read 4218 rows from data/raw/muac-...v1.csv
09:14:02 WARNING  2 communes below the assessment-rate floor
09:14:02 INFO     Wrote outputs/tables/gam_by_commune.csv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shape of the script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scripts/indicator_table.py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"""Compute GAM and SAM rates by commune from a MUAC screening register."""</a:t>
            </a:r>
            <a:br/>
            <a:br/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argparse</a:t>
            </a:r>
            <a:br/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logging</a:t>
            </a:r>
            <a:br/>
            <a:r>
              <a:rPr b="1">
                <a:solidFill>
                  <a:srgbClr val="008000"/>
                </a:solidFill>
                <a:latin typeface="Courier"/>
              </a:rPr>
              <a:t>from</a:t>
            </a:r>
            <a:r>
              <a:rPr>
                <a:latin typeface="Courier"/>
              </a:rPr>
              <a:t> pathlib </a:t>
            </a: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Path</a:t>
            </a:r>
            <a:br/>
            <a:br/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pandas </a:t>
            </a:r>
            <a:r>
              <a:rPr b="1">
                <a:solidFill>
                  <a:srgbClr val="008000"/>
                </a:solidFill>
                <a:latin typeface="Courier"/>
              </a:rPr>
              <a:t>as</a:t>
            </a:r>
            <a:r>
              <a:rPr>
                <a:latin typeface="Courier"/>
              </a:rPr>
              <a:t> pd</a:t>
            </a:r>
            <a:br/>
            <a:br/>
            <a:r>
              <a:rPr>
                <a:latin typeface="Courier"/>
              </a:rPr>
              <a:t>log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logging.getLogger(</a:t>
            </a:r>
            <a:r>
              <a:rPr>
                <a:solidFill>
                  <a:srgbClr val="19177C"/>
                </a:solidFill>
                <a:latin typeface="Courier"/>
              </a:rPr>
              <a:t>__name__</a:t>
            </a:r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GAM_DEFAULT, SAM_DEFAULT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125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115</a:t>
            </a:r>
            <a:br/>
            <a:br/>
            <a:br/>
            <a:r>
              <a:rPr b="1">
                <a:solidFill>
                  <a:srgbClr val="007020"/>
                </a:solidFill>
                <a:latin typeface="Courier"/>
              </a:rPr>
              <a:t>def</a:t>
            </a:r>
            <a:r>
              <a:rPr>
                <a:latin typeface="Courier"/>
              </a:rPr>
              <a:t> read_register(path: Path) </a:t>
            </a:r>
            <a:r>
              <a:rPr>
                <a:solidFill>
                  <a:srgbClr val="666666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pd.DataFrame:</a:t>
            </a:r>
            <a:br/>
            <a:r>
              <a:rPr>
                <a:latin typeface="Courier"/>
              </a:rPr>
              <a:t>    ...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shape of the script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br/>
            <a:br/>
            <a:r>
              <a:rPr b="1">
                <a:solidFill>
                  <a:srgbClr val="007020"/>
                </a:solidFill>
                <a:latin typeface="Courier"/>
              </a:rPr>
              <a:t>def</a:t>
            </a:r>
            <a:r>
              <a:rPr>
                <a:latin typeface="Courier"/>
              </a:rPr>
              <a:t> indicator_table(muac: pd.DataFrame, gam_mm: </a:t>
            </a:r>
            <a:r>
              <a:rPr>
                <a:solidFill>
                  <a:srgbClr val="008000"/>
                </a:solidFill>
                <a:latin typeface="Courier"/>
              </a:rPr>
              <a:t>int</a:t>
            </a:r>
            <a:r>
              <a:rPr>
                <a:latin typeface="Courier"/>
              </a:rPr>
              <a:t>, sam_mm: </a:t>
            </a:r>
            <a:r>
              <a:rPr>
                <a:solidFill>
                  <a:srgbClr val="008000"/>
                </a:solidFill>
                <a:latin typeface="Courier"/>
              </a:rPr>
              <a:t>int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666666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pd.DataFrame:</a:t>
            </a:r>
            <a:br/>
            <a:r>
              <a:rPr>
                <a:latin typeface="Courier"/>
              </a:rPr>
              <a:t>    measured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muac[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].notna() </a:t>
            </a:r>
            <a:r>
              <a:rPr>
                <a:solidFill>
                  <a:srgbClr val="666666"/>
                </a:solidFill>
                <a:latin typeface="Courier"/>
              </a:rPr>
              <a:t>|</a:t>
            </a:r>
            <a:r>
              <a:rPr>
                <a:latin typeface="Courier"/>
              </a:rPr>
              <a:t> muac[</a:t>
            </a:r>
            <a:r>
              <a:rPr>
                <a:solidFill>
                  <a:srgbClr val="4070A0"/>
                </a:solidFill>
                <a:latin typeface="Courier"/>
              </a:rPr>
              <a:t>"oedema"</a:t>
            </a:r>
            <a:r>
              <a:rPr>
                <a:latin typeface="Courier"/>
              </a:rPr>
              <a:t>].notna()</a:t>
            </a:r>
            <a:br/>
            <a:r>
              <a:rPr>
                <a:latin typeface="Courier"/>
              </a:rPr>
              <a:t>    gam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measured </a:t>
            </a:r>
            <a:r>
              <a:rPr>
                <a:solidFill>
                  <a:srgbClr val="666666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((muac[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gam_mm) </a:t>
            </a:r>
            <a:r>
              <a:rPr>
                <a:solidFill>
                  <a:srgbClr val="666666"/>
                </a:solidFill>
                <a:latin typeface="Courier"/>
              </a:rPr>
              <a:t>|</a:t>
            </a:r>
            <a:r>
              <a:rPr>
                <a:latin typeface="Courier"/>
              </a:rPr>
              <a:t> (muac[</a:t>
            </a:r>
            <a:r>
              <a:rPr>
                <a:solidFill>
                  <a:srgbClr val="4070A0"/>
                </a:solidFill>
                <a:latin typeface="Courier"/>
              </a:rPr>
              <a:t>"oedema"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))</a:t>
            </a:r>
            <a:br/>
            <a:r>
              <a:rPr>
                <a:latin typeface="Courier"/>
              </a:rPr>
              <a:t>    sam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measured </a:t>
            </a:r>
            <a:r>
              <a:rPr>
                <a:solidFill>
                  <a:srgbClr val="666666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((muac[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sam_mm) </a:t>
            </a:r>
            <a:r>
              <a:rPr>
                <a:solidFill>
                  <a:srgbClr val="666666"/>
                </a:solidFill>
                <a:latin typeface="Courier"/>
              </a:rPr>
              <a:t>|</a:t>
            </a:r>
            <a:r>
              <a:rPr>
                <a:latin typeface="Courier"/>
              </a:rPr>
              <a:t> (muac[</a:t>
            </a:r>
            <a:r>
              <a:rPr>
                <a:solidFill>
                  <a:srgbClr val="4070A0"/>
                </a:solidFill>
                <a:latin typeface="Courier"/>
              </a:rPr>
              <a:t>"oedema"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))</a:t>
            </a:r>
            <a:br/>
            <a:br/>
            <a:r>
              <a:rPr>
                <a:latin typeface="Courier"/>
              </a:rPr>
              <a:t>    table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</a:t>
            </a:r>
            <a:br/>
            <a:r>
              <a:rPr>
                <a:latin typeface="Courier"/>
              </a:rPr>
              <a:t>        muac.assign(measured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measured, gam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gam, sam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sam)</a:t>
            </a:r>
            <a:br/>
            <a:r>
              <a:rPr>
                <a:latin typeface="Courier"/>
              </a:rPr>
              <a:t>        .groupby(</a:t>
            </a:r>
            <a:r>
              <a:rPr>
                <a:solidFill>
                  <a:srgbClr val="4070A0"/>
                </a:solidFill>
                <a:latin typeface="Courier"/>
              </a:rPr>
              <a:t>"commune"</a:t>
            </a:r>
            <a:r>
              <a:rPr>
                <a:latin typeface="Courier"/>
              </a:rPr>
              <a:t>, dropna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, observed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    .agg(</a:t>
            </a:r>
            <a:br/>
            <a:r>
              <a:rPr>
                <a:latin typeface="Courier"/>
              </a:rPr>
              <a:t>            screened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"child_id"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"size"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        assessed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"measured"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"sum"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        gam_cases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"gam"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"sum"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        sam_cases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"sam"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"sum"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    )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shape of the script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    )</a:t>
            </a:r>
            <a:br/>
            <a:r>
              <a:rPr>
                <a:latin typeface="Courier"/>
              </a:rPr>
              <a:t>    table[</a:t>
            </a:r>
            <a:r>
              <a:rPr>
                <a:solidFill>
                  <a:srgbClr val="4070A0"/>
                </a:solidFill>
                <a:latin typeface="Courier"/>
              </a:rPr>
              <a:t>"assessment_rate"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(table[</a:t>
            </a:r>
            <a:r>
              <a:rPr>
                <a:solidFill>
                  <a:srgbClr val="4070A0"/>
                </a:solidFill>
                <a:latin typeface="Courier"/>
              </a:rPr>
              <a:t>"assessed"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table[</a:t>
            </a:r>
            <a:r>
              <a:rPr>
                <a:solidFill>
                  <a:srgbClr val="4070A0"/>
                </a:solidFill>
                <a:latin typeface="Courier"/>
              </a:rPr>
              <a:t>"screened"</a:t>
            </a:r>
            <a:r>
              <a:rPr>
                <a:latin typeface="Courier"/>
              </a:rPr>
              <a:t>]).</a:t>
            </a:r>
            <a:r>
              <a:rPr>
                <a:solidFill>
                  <a:srgbClr val="008000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table[</a:t>
            </a:r>
            <a:r>
              <a:rPr>
                <a:solidFill>
                  <a:srgbClr val="4070A0"/>
                </a:solidFill>
                <a:latin typeface="Courier"/>
              </a:rPr>
              <a:t>"gam_rate"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(table[</a:t>
            </a:r>
            <a:r>
              <a:rPr>
                <a:solidFill>
                  <a:srgbClr val="4070A0"/>
                </a:solidFill>
                <a:latin typeface="Courier"/>
              </a:rPr>
              <a:t>"gam_cases"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table[</a:t>
            </a:r>
            <a:r>
              <a:rPr>
                <a:solidFill>
                  <a:srgbClr val="4070A0"/>
                </a:solidFill>
                <a:latin typeface="Courier"/>
              </a:rPr>
              <a:t>"assessed"</a:t>
            </a:r>
            <a:r>
              <a:rPr>
                <a:latin typeface="Courier"/>
              </a:rPr>
              <a:t>]).</a:t>
            </a:r>
            <a:r>
              <a:rPr>
                <a:solidFill>
                  <a:srgbClr val="008000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table[</a:t>
            </a:r>
            <a:r>
              <a:rPr>
                <a:solidFill>
                  <a:srgbClr val="4070A0"/>
                </a:solidFill>
                <a:latin typeface="Courier"/>
              </a:rPr>
              <a:t>"sam_rate"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(table[</a:t>
            </a:r>
            <a:r>
              <a:rPr>
                <a:solidFill>
                  <a:srgbClr val="4070A0"/>
                </a:solidFill>
                <a:latin typeface="Courier"/>
              </a:rPr>
              <a:t>"sam_cases"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table[</a:t>
            </a:r>
            <a:r>
              <a:rPr>
                <a:solidFill>
                  <a:srgbClr val="4070A0"/>
                </a:solidFill>
                <a:latin typeface="Courier"/>
              </a:rPr>
              <a:t>"assessed"</a:t>
            </a:r>
            <a:r>
              <a:rPr>
                <a:latin typeface="Courier"/>
              </a:rPr>
              <a:t>]).</a:t>
            </a:r>
            <a:r>
              <a:rPr>
                <a:solidFill>
                  <a:srgbClr val="008000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return</a:t>
            </a:r>
            <a:r>
              <a:rPr>
                <a:latin typeface="Courier"/>
              </a:rPr>
              <a:t> table.reset_index()</a:t>
            </a:r>
            <a:br/>
            <a:br/>
            <a:br/>
            <a:r>
              <a:rPr b="1">
                <a:solidFill>
                  <a:srgbClr val="007020"/>
                </a:solidFill>
                <a:latin typeface="Courier"/>
              </a:rPr>
              <a:t>def</a:t>
            </a:r>
            <a:r>
              <a:rPr>
                <a:latin typeface="Courier"/>
              </a:rPr>
              <a:t> main() </a:t>
            </a:r>
            <a:r>
              <a:rPr>
                <a:solidFill>
                  <a:srgbClr val="666666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19177C"/>
                </a:solidFill>
                <a:latin typeface="Courier"/>
              </a:rPr>
              <a:t>None</a:t>
            </a:r>
            <a:r>
              <a:rPr>
                <a:latin typeface="Courier"/>
              </a:rPr>
              <a:t>:</a:t>
            </a:r>
            <a:br/>
            <a:r>
              <a:rPr>
                <a:latin typeface="Courier"/>
              </a:rPr>
              <a:t>    args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parse_args()</a:t>
            </a:r>
            <a:br/>
            <a:r>
              <a:rPr>
                <a:latin typeface="Courier"/>
              </a:rPr>
              <a:t>    logging.basicConfig(level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logging.INFO, </a:t>
            </a:r>
            <a:r>
              <a:rPr>
                <a:solidFill>
                  <a:srgbClr val="008000"/>
                </a:solidFill>
                <a:latin typeface="Courier"/>
              </a:rPr>
              <a:t>format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"%(levelname)-8s %(message)s"</a:t>
            </a:r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    muac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read_register(args.</a:t>
            </a:r>
            <a:r>
              <a:rPr>
                <a:solidFill>
                  <a:srgbClr val="008000"/>
                </a:solidFill>
                <a:latin typeface="Courier"/>
              </a:rPr>
              <a:t>input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log.info(</a:t>
            </a:r>
            <a:r>
              <a:rPr>
                <a:solidFill>
                  <a:srgbClr val="4070A0"/>
                </a:solidFill>
                <a:latin typeface="Courier"/>
              </a:rPr>
              <a:t>"Read %d rows"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(muac))</a:t>
            </a:r>
            <a:br/>
            <a:br/>
            <a:r>
              <a:rPr>
                <a:latin typeface="Courier"/>
              </a:rPr>
              <a:t>    table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indicator_table(muac, args.gam_threshold, SAM_DEFAULT)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shape of the script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    thin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table.loc[table[</a:t>
            </a:r>
            <a:r>
              <a:rPr>
                <a:solidFill>
                  <a:srgbClr val="4070A0"/>
                </a:solidFill>
                <a:latin typeface="Courier"/>
              </a:rPr>
              <a:t>"assessment_rate"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args.min_assessment_rate, </a:t>
            </a:r>
            <a:r>
              <a:rPr>
                <a:solidFill>
                  <a:srgbClr val="4070A0"/>
                </a:solidFill>
                <a:latin typeface="Courier"/>
              </a:rPr>
              <a:t>"commune"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if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(thin):</a:t>
            </a:r>
            <a:br/>
            <a:r>
              <a:rPr>
                <a:latin typeface="Courier"/>
              </a:rPr>
              <a:t>        log.warning(</a:t>
            </a:r>
            <a:r>
              <a:rPr>
                <a:solidFill>
                  <a:srgbClr val="4070A0"/>
                </a:solidFill>
                <a:latin typeface="Courier"/>
              </a:rPr>
              <a:t>"Assessment rate below floor: %s"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", "</a:t>
            </a:r>
            <a:r>
              <a:rPr>
                <a:latin typeface="Courier"/>
              </a:rPr>
              <a:t>.join(thin))</a:t>
            </a:r>
            <a:br/>
            <a:br/>
            <a:r>
              <a:rPr>
                <a:latin typeface="Courier"/>
              </a:rPr>
              <a:t>    args.output.mkdir(parents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 exist_ok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destination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args.output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"gam_by_commune.csv"</a:t>
            </a:r>
            <a:br/>
            <a:r>
              <a:rPr>
                <a:latin typeface="Courier"/>
              </a:rPr>
              <a:t>    table.to_csv(destination, index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log.info(</a:t>
            </a:r>
            <a:r>
              <a:rPr>
                <a:solidFill>
                  <a:srgbClr val="4070A0"/>
                </a:solidFill>
                <a:latin typeface="Courier"/>
              </a:rPr>
              <a:t>"Wrote %s (%d communes)"</a:t>
            </a:r>
            <a:r>
              <a:rPr>
                <a:latin typeface="Courier"/>
              </a:rPr>
              <a:t>, destination,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(table))</a:t>
            </a:r>
            <a:br/>
            <a:br/>
            <a:br/>
            <a:r>
              <a:rPr b="1">
                <a:solidFill>
                  <a:srgbClr val="007020"/>
                </a:solidFill>
                <a:latin typeface="Courier"/>
              </a:rPr>
              <a:t>if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19177C"/>
                </a:solidFill>
                <a:latin typeface="Courier"/>
              </a:rPr>
              <a:t>__name__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"__main__"</a:t>
            </a:r>
            <a:r>
              <a:rPr>
                <a:latin typeface="Courier"/>
              </a:rPr>
              <a:t>:</a:t>
            </a:r>
            <a:br/>
            <a:r>
              <a:rPr>
                <a:latin typeface="Courier"/>
              </a:rPr>
              <a:t>    main()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shape of the script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Functions take arguments and return values — </a:t>
            </a:r>
            <a:r>
              <a:rPr>
                <a:latin typeface="Courier"/>
              </a:rPr>
              <a:t>indicator_table</a:t>
            </a:r>
            <a:r>
              <a:rPr/>
              <a:t> does not read a file, does not know where output goes,…</a:t>
            </a:r>
          </a:p>
          <a:p>
            <a:pPr lvl="0"/>
            <a:r>
              <a:rPr>
                <a:latin typeface="Courier"/>
              </a:rPr>
              <a:t>main()</a:t>
            </a:r>
            <a:r>
              <a:rPr/>
              <a:t> is the only place that does input and output — Reading, writing and logging live there; everything else is…</a:t>
            </a:r>
          </a:p>
          <a:p>
            <a:pPr lvl="0"/>
            <a:r>
              <a:rPr/>
              <a:t>The </a:t>
            </a:r>
            <a:r>
              <a:rPr>
                <a:latin typeface="Courier"/>
              </a:rPr>
              <a:t>if __name__ == "__main__"</a:t>
            </a:r>
            <a:r>
              <a:rPr/>
              <a:t> guard — means importing this module from a notebook runs nothing</a:t>
            </a:r>
          </a:p>
          <a:p>
            <a:pPr lvl="0"/>
            <a:r>
              <a:rPr/>
              <a:t>Thin data is flagged, not dropped — A commune below the assessment-rate floor stays in the table with a warning beside…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Testing the part that computes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tests/test_indicator_table.py</a:t>
            </a:r>
            <a:br/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pandas </a:t>
            </a:r>
            <a:r>
              <a:rPr b="1">
                <a:solidFill>
                  <a:srgbClr val="008000"/>
                </a:solidFill>
                <a:latin typeface="Courier"/>
              </a:rPr>
              <a:t>as</a:t>
            </a:r>
            <a:r>
              <a:rPr>
                <a:latin typeface="Courier"/>
              </a:rPr>
              <a:t> pd</a:t>
            </a:r>
            <a:br/>
            <a:r>
              <a:rPr b="1">
                <a:solidFill>
                  <a:srgbClr val="008000"/>
                </a:solidFill>
                <a:latin typeface="Courier"/>
              </a:rPr>
              <a:t>from</a:t>
            </a:r>
            <a:r>
              <a:rPr>
                <a:latin typeface="Courier"/>
              </a:rPr>
              <a:t> indicator_table </a:t>
            </a: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indicator_table</a:t>
            </a:r>
            <a:br/>
            <a:br/>
            <a:br/>
            <a:r>
              <a:rPr b="1">
                <a:solidFill>
                  <a:srgbClr val="007020"/>
                </a:solidFill>
                <a:latin typeface="Courier"/>
              </a:rPr>
              <a:t>def</a:t>
            </a:r>
            <a:r>
              <a:rPr>
                <a:latin typeface="Courier"/>
              </a:rPr>
              <a:t> test_denominator_excludes_unmeasured_children():</a:t>
            </a:r>
            <a:br/>
            <a:r>
              <a:rPr>
                <a:latin typeface="Courier"/>
              </a:rPr>
              <a:t>    muac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pd.DataFrame({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"child_id"</a:t>
            </a:r>
            <a:r>
              <a:rPr>
                <a:latin typeface="Courier"/>
              </a:rPr>
              <a:t>: [</a:t>
            </a:r>
            <a:r>
              <a:rPr>
                <a:solidFill>
                  <a:srgbClr val="4070A0"/>
                </a:solidFill>
                <a:latin typeface="Courier"/>
              </a:rPr>
              <a:t>"a"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"b"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"c"</a:t>
            </a:r>
            <a:r>
              <a:rPr>
                <a:latin typeface="Courier"/>
              </a:rPr>
              <a:t>],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"commune"</a:t>
            </a:r>
            <a:r>
              <a:rPr>
                <a:latin typeface="Courier"/>
              </a:rPr>
              <a:t>: [</a:t>
            </a:r>
            <a:r>
              <a:rPr>
                <a:solidFill>
                  <a:srgbClr val="4070A0"/>
                </a:solidFill>
                <a:latin typeface="Courier"/>
              </a:rPr>
              <a:t>"X"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"X"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"X"</a:t>
            </a:r>
            <a:r>
              <a:rPr>
                <a:latin typeface="Courier"/>
              </a:rPr>
              <a:t>],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: [</a:t>
            </a:r>
            <a:r>
              <a:rPr>
                <a:solidFill>
                  <a:srgbClr val="40A070"/>
                </a:solidFill>
                <a:latin typeface="Courier"/>
              </a:rPr>
              <a:t>110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130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19177C"/>
                </a:solidFill>
                <a:latin typeface="Courier"/>
              </a:rPr>
              <a:t>None</a:t>
            </a:r>
            <a:r>
              <a:rPr>
                <a:latin typeface="Courier"/>
              </a:rPr>
              <a:t>],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"oedema"</a:t>
            </a:r>
            <a:r>
              <a:rPr>
                <a:latin typeface="Courier"/>
              </a:rPr>
              <a:t>: [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19177C"/>
                </a:solidFill>
                <a:latin typeface="Courier"/>
              </a:rPr>
              <a:t>None</a:t>
            </a:r>
            <a:r>
              <a:rPr>
                <a:latin typeface="Courier"/>
              </a:rPr>
              <a:t>],</a:t>
            </a:r>
            <a:br/>
            <a:r>
              <a:rPr>
                <a:latin typeface="Courier"/>
              </a:rPr>
              <a:t>    })</a:t>
            </a:r>
            <a:br/>
            <a:br/>
            <a:r>
              <a:rPr>
                <a:latin typeface="Courier"/>
              </a:rPr>
              <a:t>    table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indicator_table(muac, gam_mm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A070"/>
                </a:solidFill>
                <a:latin typeface="Courier"/>
              </a:rPr>
              <a:t>125</a:t>
            </a:r>
            <a:r>
              <a:rPr>
                <a:latin typeface="Courier"/>
              </a:rPr>
              <a:t>, sam_mm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A070"/>
                </a:solidFill>
                <a:latin typeface="Courier"/>
              </a:rPr>
              <a:t>115</a:t>
            </a:r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assert</a:t>
            </a:r>
            <a:r>
              <a:rPr>
                <a:latin typeface="Courier"/>
              </a:rPr>
              <a:t> table.loc[</a:t>
            </a:r>
            <a:r>
              <a:rPr>
                <a:solidFill>
                  <a:srgbClr val="40A070"/>
                </a:solidFill>
                <a:latin typeface="Courier"/>
              </a:rPr>
              <a:t>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"screened"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Testing the part that computes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assert</a:t>
            </a:r>
            <a:r>
              <a:rPr>
                <a:latin typeface="Courier"/>
              </a:rPr>
              <a:t> table.loc[</a:t>
            </a:r>
            <a:r>
              <a:rPr>
                <a:solidFill>
                  <a:srgbClr val="40A070"/>
                </a:solidFill>
                <a:latin typeface="Courier"/>
              </a:rPr>
              <a:t>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"assessed"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</a:t>
            </a:r>
            <a:r>
              <a:rPr>
                <a:latin typeface="Courier"/>
              </a:rPr>
              <a:t>      </a:t>
            </a:r>
            <a:r>
              <a:rPr i="1">
                <a:solidFill>
                  <a:srgbClr val="60A0B0"/>
                </a:solidFill>
                <a:latin typeface="Courier"/>
              </a:rPr>
              <a:t># the unmeasured child is not a denominator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assert</a:t>
            </a:r>
            <a:r>
              <a:rPr>
                <a:latin typeface="Courier"/>
              </a:rPr>
              <a:t> table.loc[</a:t>
            </a:r>
            <a:r>
              <a:rPr>
                <a:solidFill>
                  <a:srgbClr val="40A070"/>
                </a:solidFill>
                <a:latin typeface="Courier"/>
              </a:rPr>
              <a:t>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"gam_rate"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0.5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Making the run reproducible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json</a:t>
            </a:r>
            <a:br/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subprocess</a:t>
            </a:r>
            <a:br/>
            <a:r>
              <a:rPr b="1">
                <a:solidFill>
                  <a:srgbClr val="008000"/>
                </a:solidFill>
                <a:latin typeface="Courier"/>
              </a:rPr>
              <a:t>from</a:t>
            </a:r>
            <a:r>
              <a:rPr>
                <a:latin typeface="Courier"/>
              </a:rPr>
              <a:t> datetime </a:t>
            </a: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datetime, timezone</a:t>
            </a:r>
            <a:br/>
            <a:br/>
            <a:br/>
            <a:r>
              <a:rPr b="1">
                <a:solidFill>
                  <a:srgbClr val="007020"/>
                </a:solidFill>
                <a:latin typeface="Courier"/>
              </a:rPr>
              <a:t>def</a:t>
            </a:r>
            <a:r>
              <a:rPr>
                <a:latin typeface="Courier"/>
              </a:rPr>
              <a:t> run_metadata(args) </a:t>
            </a:r>
            <a:r>
              <a:rPr>
                <a:solidFill>
                  <a:srgbClr val="666666"/>
                </a:solidFill>
                <a:latin typeface="Courier"/>
              </a:rPr>
              <a:t>-&gt;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8000"/>
                </a:solidFill>
                <a:latin typeface="Courier"/>
              </a:rPr>
              <a:t>dict</a:t>
            </a:r>
            <a:r>
              <a:rPr>
                <a:latin typeface="Courier"/>
              </a:rPr>
              <a:t>: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return</a:t>
            </a:r>
            <a:r>
              <a:rPr>
                <a:latin typeface="Courier"/>
              </a:rPr>
              <a:t> {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"generated_at"</a:t>
            </a:r>
            <a:r>
              <a:rPr>
                <a:latin typeface="Courier"/>
              </a:rPr>
              <a:t>: datetime.now(timezone.utc).isoformat(timespec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"seconds"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"input"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008000"/>
                </a:solidFill>
                <a:latin typeface="Courier"/>
              </a:rPr>
              <a:t>str</a:t>
            </a:r>
            <a:r>
              <a:rPr>
                <a:latin typeface="Courier"/>
              </a:rPr>
              <a:t>(args.</a:t>
            </a:r>
            <a:r>
              <a:rPr>
                <a:solidFill>
                  <a:srgbClr val="008000"/>
                </a:solidFill>
                <a:latin typeface="Courier"/>
              </a:rPr>
              <a:t>input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"gam_threshold"</a:t>
            </a:r>
            <a:r>
              <a:rPr>
                <a:latin typeface="Courier"/>
              </a:rPr>
              <a:t>: args.gam_threshold,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"pandas"</a:t>
            </a:r>
            <a:r>
              <a:rPr>
                <a:latin typeface="Courier"/>
              </a:rPr>
              <a:t>: pd.__version__,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"commit"</a:t>
            </a:r>
            <a:r>
              <a:rPr>
                <a:latin typeface="Courier"/>
              </a:rPr>
              <a:t>: subprocess.run(</a:t>
            </a:r>
            <a:br/>
            <a:r>
              <a:rPr>
                <a:latin typeface="Courier"/>
              </a:rPr>
              <a:t>            [</a:t>
            </a:r>
            <a:r>
              <a:rPr>
                <a:solidFill>
                  <a:srgbClr val="4070A0"/>
                </a:solidFill>
                <a:latin typeface="Courier"/>
              </a:rPr>
              <a:t>"git"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"rev-parse"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"--short"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"HEAD"</a:t>
            </a:r>
            <a:r>
              <a:rPr>
                <a:latin typeface="Courier"/>
              </a:rPr>
              <a:t>],</a:t>
            </a:r>
            <a:br/>
            <a:r>
              <a:rPr>
                <a:latin typeface="Courier"/>
              </a:rPr>
              <a:t>            capture_output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 text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).stdout.strip() </a:t>
            </a:r>
            <a:r>
              <a:rPr b="1">
                <a:solidFill>
                  <a:srgbClr val="007020"/>
                </a:solidFill>
                <a:latin typeface="Courier"/>
              </a:rPr>
              <a:t>or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"not a git repository"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}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Making the run reproducible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br/>
            <a:br/>
            <a:r>
              <a:rPr>
                <a:latin typeface="Courier"/>
              </a:rPr>
              <a:t>(args.output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"run.json"</a:t>
            </a:r>
            <a:r>
              <a:rPr>
                <a:latin typeface="Courier"/>
              </a:rPr>
              <a:t>).write_text(json.dumps(run_metadata(args), indent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A070"/>
                </a:solidFill>
                <a:latin typeface="Courier"/>
              </a:rPr>
              <a:t>2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Making the run reproducible — Shell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rm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7D9029"/>
                </a:solidFill>
                <a:latin typeface="Courier"/>
              </a:rPr>
              <a:t>-rf</a:t>
            </a:r>
            <a:r>
              <a:rPr>
                <a:latin typeface="Courier"/>
              </a:rPr>
              <a:t> outputs/</a:t>
            </a:r>
            <a:br/>
            <a:r>
              <a:rPr>
                <a:latin typeface="Courier"/>
              </a:rPr>
              <a:t>uv run python scripts/indicator_table.py </a:t>
            </a:r>
            <a:r>
              <a:rPr>
                <a:solidFill>
                  <a:srgbClr val="7D9029"/>
                </a:solidFill>
                <a:latin typeface="Courier"/>
              </a:rPr>
              <a:t>--input</a:t>
            </a:r>
            <a:r>
              <a:rPr>
                <a:latin typeface="Courier"/>
              </a:rPr>
              <a:t> data/raw/muac.csv </a:t>
            </a:r>
            <a:r>
              <a:rPr>
                <a:solidFill>
                  <a:srgbClr val="7D9029"/>
                </a:solidFill>
                <a:latin typeface="Courier"/>
              </a:rPr>
              <a:t>--output</a:t>
            </a:r>
            <a:r>
              <a:rPr>
                <a:latin typeface="Courier"/>
              </a:rPr>
              <a:t> outputs/tables</a:t>
            </a:r>
            <a:br/>
            <a:r>
              <a:rPr>
                <a:solidFill>
                  <a:srgbClr val="06287E"/>
                </a:solidFill>
                <a:latin typeface="Courier"/>
              </a:rPr>
              <a:t>git</a:t>
            </a:r>
            <a:r>
              <a:rPr>
                <a:latin typeface="Courier"/>
              </a:rPr>
              <a:t> status</a:t>
            </a:r>
          </a:p>
        </p:txBody>
      </p: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Handing it over —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## Run
    uv sync
    uv run python scripts/indicator_table.py \
        --input data/raw/muac-screening-artibonite-2024.v1.csv \
        --output outputs/tables
Thresholds default to MUAC &lt; 125 mm (GAM) and &lt; 115 mm (SAM).
Pass --gam-threshold to change it; the value used is recorded in
outputs/tables/run.json.</a:t>
            </a:r>
          </a:p>
        </p:txBody>
      </p:sp>
    </p:spTree>
  </p:cSld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this course 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You can build an environment that reinstalls offline, read any export without corrupting it, turn its codes into values, aggregate to a numerator and a denominator that came from the same operation, get the date arithmetic right, and hand the result to someone else as a script rather than as a favour.</a:t>
            </a:r>
          </a:p>
        </p:txBody>
      </p:sp>
    </p:spTree>
  </p:cSld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this goes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the full lesson, with runnable code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https://data-analysis.cassion.dev/courses/python-for-programme-data/python-08-scripts-that-travel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script another officer can run</dc:title>
  <dc:creator>Pierre Robentz Cassion</dc:creator>
  <cp:keywords/>
  <dcterms:created xsi:type="dcterms:W3CDTF">2026-07-27T00:00:00Z</dcterms:created>
  <dcterms:modified xsi:type="dcterms:W3CDTF">2026-07-27T00:00:00Z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Lesson 8 of 8</vt:lpwstr>
  </property>
  <property fmtid="{D5CDD505-2E9C-101B-9397-08002B2CF9AE}" pid="3" name="subtitle">
    <vt:lpwstr>Arguments instead of edits, logging instead of print, failing loudly instead of producing a wrong number — turning the analysis into something that runs next quarter without you in the room.</vt:lpwstr>
  </property>
</Properties>
</file>