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Des arguments au lieu de modifications, de la journalisation au lieu de print, un échec bruyant au lieu d’un chiffre faux — transformer l’analyse en quelque chose qui tourne au trimestre prochain sans vous dans la pièce.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analyse est terminée quand quelqu’un d’autre peut l’exécuter sur l’export du trimestre prochain sans modifier le code. Non pas « sans trop le modifier » — sans le modifier. Ce critère élimine les trois habitudes que tout notebook accumule : un chemin écrit pour une machine, une valeur changée à la main entre deux exécutions, et une étape qui ne fonctionne que si l’on sait déjà quelle cellule lancer d’abord.</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type=Path</a:t>
            </a:r>
            <a:r>
              <a:rPr/>
              <a:t> convertit la chaîne pour vous, et </a:t>
            </a:r>
            <a:r>
              <a:rPr>
                <a:latin typeface="Courier"/>
              </a:rPr>
              <a:t>required=True</a:t>
            </a:r>
            <a:r>
              <a:rPr/>
              <a:t> fait qu’un argument oublié produit un message clair plutôt qu’un </a:t>
            </a:r>
            <a:r>
              <a:rPr>
                <a:latin typeface="Courier"/>
              </a:rPr>
              <a:t>KeyError</a:t>
            </a:r>
            <a:r>
              <a:rPr/>
              <a:t> deux cents lignes plus loin. Mettez les seuils dans les arguments et les valeurs par défaut dans le code. Un seuil qu’on ne change qu’en éditant une ligne finira par être changé et non remis. Un seuil qui est un argument avec un défaut documenté est visible dans la commande qui a produit la sortie — ce que vous voulez quand on vous demandera comment le chiffre du trimestre dernier a été calculé. </a:t>
            </a:r>
            <a:r>
              <a:rPr>
                <a:latin typeface="Courier"/>
              </a:rPr>
              <a:t>--help</a:t>
            </a:r>
            <a:r>
              <a:rPr/>
              <a:t> est généré depuis les mêmes déclarations, et c’est la documentation que les gens lisent réellement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script qui produit un chiffre faux en silence est pire qu’un script qui plante. Vérifiez ce que vous supposez, à l’endroit où vous le supposez.</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SystemExit</a:t>
            </a:r>
            <a:r>
              <a:rPr/>
              <a:t> avec un message sort en statut non nul et affiche une ligne lisible, plutôt qu’une trace d’appels que le lecteur doit interpréter. Employez-le pour « cette entrée n’est pas celle qu’on m’avait promise » ; employez </a:t>
            </a:r>
            <a:r>
              <a:rPr>
                <a:latin typeface="Courier"/>
              </a:rPr>
              <a:t>assert</a:t>
            </a:r>
            <a:r>
              <a:rPr/>
              <a:t> pour « ceci ne peut pas arriver à moins que le code soit faux ». Transformez en erreur l’avertissement pandas qui signale une défaillance silencieuse : L’affectation chaînée ne modifie jamais le tableau, et par défaut elle se contente d’avertir. Dans un script dont quelqu’un rapportera la sortie, s’arrêter est la bonne réponse.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print</a:t>
            </a:r>
            <a:r>
              <a:rPr/>
              <a:t> part sur la sortie standard au milieu des résultats, n’a pas de niveau de gravité et ne peut pas être atténué.</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choses que </a:t>
            </a:r>
            <a:r>
              <a:rPr>
                <a:latin typeface="Courier"/>
              </a:rPr>
              <a:t>print</a:t>
            </a:r>
            <a:r>
              <a:rPr/>
              <a:t> n’apporte pas : un horodatage, un niveau de gravité filtrable, et la possibilité d’ajouter </a:t>
            </a:r>
            <a:r>
              <a:rPr>
                <a:latin typeface="Courier"/>
              </a:rPr>
              <a:t>--verbose</a:t>
            </a:r>
            <a:r>
              <a:rPr/>
              <a:t> sans toucher à chaque appel. Utilisez la forme </a:t>
            </a:r>
            <a:r>
              <a:rPr>
                <a:latin typeface="Courier"/>
              </a:rPr>
              <a:t>%s</a:t>
            </a:r>
            <a:r>
              <a:rPr/>
              <a:t> plutôt qu’une f-string — le formatage est entièrement évité quand le niveau est désactivé. Journalisez les nombres qui permettraient de reconstituer l’exécution : lignes lues, lignes exclues et pourquoi, dénominateur, chemin de sortie. Un journal qui dit « terminé » n’apprend rien à personne.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aspects de cette structure sont délibérés. Les fonctions prennent des arguments et renvoient des valeurs. </a:t>
            </a:r>
            <a:r>
              <a:rPr>
                <a:latin typeface="Courier"/>
              </a:rPr>
              <a:t>indicator_table</a:t>
            </a:r>
            <a:r>
              <a:rPr/>
              <a:t> ne lit aucun fichier, ignore où va la sortie et ne touche à aucune variable globale. C’est ce qui la rend testable et ce qui permet au notebook de l’importer. </a:t>
            </a:r>
            <a:r>
              <a:rPr>
                <a:latin typeface="Courier"/>
              </a:rPr>
              <a:t>main()</a:t>
            </a:r>
            <a:r>
              <a:rPr/>
              <a:t> est le seul endroit qui fait des entrées-sorties. Lecture, écriture et journalisation y vivent ; tout le reste est du calcul. Le garde </a:t>
            </a:r>
            <a:r>
              <a:rPr>
                <a:latin typeface="Courier"/>
              </a:rPr>
              <a:t>if __name__ == "__main__"</a:t>
            </a:r>
            <a:r>
              <a:rPr/>
              <a:t> fait qu’importer ce module depuis un notebook n’exécute rien. Sans lui, </a:t>
            </a:r>
            <a:r>
              <a:rPr>
                <a:latin typeface="Courier"/>
              </a:rPr>
              <a:t>from indicator_table import indicator_table</a:t>
            </a:r>
            <a:r>
              <a:rPr/>
              <a:t> exécute tout le script. Les données minces sont signalées, non supprimées. Une commune sous le plancher de taux d’évaluation reste dans le tableau avec un avertissement à côté. La supprimer changerait le dénominateur du district et rien dans la sortie ne le dirait.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fois le calcul devenu une fonction prenant un tableau, le tester tient en trois lignes :</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Ce test encode la décision de la leçon 6 — quels enfants entrent au dénominateur — sous une forme qui échoue si quelqu’un la change. Il mérite d’être écrit pour tout indicateur dont la définition a fait débat.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Consignez ce qui a produit la sortie, à côté de la sortie :</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mois plus tard, « quel seuil a produit ce tableau » a une réponse qui ne dépend de la mémoire de personne. Puis le contrôle de la leçon 2, qui est le véritable test : Si cela ne restaure pas les sorties à l’identique, quelque chose n’est pas reproductible.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README de la leçon 2 a besoin d’une ligne de plus désormais — la commande avec ses vrais arguments : Deux commandes, et les seuils visibles sans ouvrir le code. Toute la transmission est là.</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construire un environnement réinstallable hors ligne, lire n’importe quel export sans le corrompre, transformer ses codes en valeurs, agréger vers un numérateur et un dénominateur issus de la même opération, maîtriser l’arithmétique des dates, et remettre le résultat à quelqu’un d’autre sous forme de script plutôt que de service rendu. Ce que ce cours n’a délibérément pas enseigné, c’est </a:t>
            </a:r>
            <a:r>
              <a:rPr i="1"/>
              <a:t>quoi</a:t>
            </a:r>
            <a:r>
              <a:rPr/>
              <a:t> calculer — quel indicateur, quel dénominateur, quel seuil, et comment le défendre. C’est l’objet de </a:t>
            </a:r>
            <a:r>
              <a:rPr i="1"/>
              <a:t>Fondamentaux de l’analyse de données</a:t>
            </a:r>
            <a:r>
              <a:rPr/>
              <a:t>, et les cours sectoriels du module Analyses sectorielles de la feuille de route le poussent plus loin, jusqu’aux classifications que votre cluster vous impose. Si votre équipe travaille en R plutôt qu’en Python, </a:t>
            </a:r>
            <a:r>
              <a:rPr i="1"/>
              <a:t>R pour les données de programme</a:t>
            </a:r>
            <a:r>
              <a:rPr/>
              <a:t> couvre le même terrain dans ce langage.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ython-for-programme-data/python-08-scripts-that-travel"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script qu’un autre chargé peut exécuter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Des arguments au lieu de modifications, de la journalisation au lieu de print, un échec bruyant au lieu d’un chiffre faux — transformer l’analyse en quelque chose qui tourne au trimestre prochain sans vous dans la pièce.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8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 test de la transmission</a:t>
            </a:r>
          </a:p>
          <a:p>
            <a:pPr lvl="0"/>
            <a:r>
              <a:rPr/>
              <a:t>Des arguments, non des modifications</a:t>
            </a:r>
          </a:p>
          <a:p>
            <a:pPr lvl="0"/>
            <a:r>
              <a:rPr/>
              <a:t>Échouer bruyamment, tôt</a:t>
            </a:r>
          </a:p>
          <a:p>
            <a:pPr lvl="0"/>
            <a:r>
              <a:rPr/>
              <a:t>Journaliser, non imprimer</a:t>
            </a:r>
          </a:p>
          <a:p>
            <a:pPr lvl="0"/>
            <a:r>
              <a:rPr/>
              <a:t>La forme du script</a:t>
            </a:r>
          </a:p>
          <a:p>
            <a:pPr lvl="0"/>
            <a:r>
              <a:rPr/>
              <a:t>Tester la partie qui calcule</a:t>
            </a:r>
          </a:p>
          <a:p>
            <a:pPr lvl="0"/>
            <a:r>
              <a:rPr/>
              <a:t>Rendre l’exécution reproductible</a:t>
            </a:r>
          </a:p>
          <a:p>
            <a:pPr lvl="0"/>
            <a:r>
              <a:rPr/>
              <a:t>Transmettre</a:t>
            </a:r>
          </a:p>
          <a:p>
            <a:pPr lvl="0"/>
            <a:r>
              <a:rPr/>
              <a:t>Où ce cours s’arrête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de la transmission</a:t>
            </a:r>
          </a:p>
        </p:txBody>
      </p:sp>
      <p:sp>
        <p:nvSpPr>
          <p:cNvPr id="3" name="Content Placeholder 2"/>
          <p:cNvSpPr>
            <a:spLocks noGrp="1"/>
          </p:cNvSpPr>
          <p:nvPr>
            <p:ph idx="1"/>
          </p:nvPr>
        </p:nvSpPr>
        <p:spPr/>
        <p:txBody>
          <a:bodyPr/>
          <a:lstStyle/>
          <a:p>
            <a:pPr lvl="0"/>
            <a:r>
              <a:rPr/>
              <a:t>Une analyse est terminée quand quelqu’un d’autre peut l’exécuter sur l’export du trimestre prochain sans modifier le code.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arguments, non des modifications — En Python (suite)</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scripts/indicator_table.py</a:t>
            </a:r>
            <a:br/>
            <a:r>
              <a:rPr b="1">
                <a:solidFill>
                  <a:srgbClr val="008000"/>
                </a:solidFill>
                <a:latin typeface="Courier"/>
              </a:rPr>
              <a:t>import</a:t>
            </a:r>
            <a:r>
              <a:rPr>
                <a:latin typeface="Courier"/>
              </a:rPr>
              <a:t> argparse</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b="1">
                <a:solidFill>
                  <a:srgbClr val="007020"/>
                </a:solidFill>
                <a:latin typeface="Courier"/>
              </a:rPr>
              <a:t>def</a:t>
            </a:r>
            <a:r>
              <a:rPr>
                <a:latin typeface="Courier"/>
              </a:rPr>
              <a:t> parse_args() </a:t>
            </a:r>
            <a:r>
              <a:rPr>
                <a:solidFill>
                  <a:srgbClr val="666666"/>
                </a:solidFill>
                <a:latin typeface="Courier"/>
              </a:rPr>
              <a:t>-&gt;</a:t>
            </a:r>
            <a:r>
              <a:rPr>
                <a:latin typeface="Courier"/>
              </a:rPr>
              <a:t> argparse.Namespace:</a:t>
            </a:r>
            <a:br/>
            <a:r>
              <a:rPr>
                <a:latin typeface="Courier"/>
              </a:rPr>
              <a:t>    parser </a:t>
            </a:r>
            <a:r>
              <a:rPr>
                <a:solidFill>
                  <a:srgbClr val="666666"/>
                </a:solidFill>
                <a:latin typeface="Courier"/>
              </a:rPr>
              <a:t>=</a:t>
            </a:r>
            <a:r>
              <a:rPr>
                <a:latin typeface="Courier"/>
              </a:rPr>
              <a:t> argparse.ArgumentParser(</a:t>
            </a:r>
            <a:br/>
            <a:r>
              <a:rPr>
                <a:latin typeface="Courier"/>
              </a:rPr>
              <a:t>        description</a:t>
            </a:r>
            <a:r>
              <a:rPr>
                <a:solidFill>
                  <a:srgbClr val="666666"/>
                </a:solidFill>
                <a:latin typeface="Courier"/>
              </a:rPr>
              <a:t>=</a:t>
            </a:r>
            <a:r>
              <a:rPr>
                <a:solidFill>
                  <a:srgbClr val="4070A0"/>
                </a:solidFill>
                <a:latin typeface="Courier"/>
              </a:rPr>
              <a:t>"Calcule les taux de MAG et MAS par commune depuis un registre."</a:t>
            </a:r>
            <a:br/>
            <a:r>
              <a:rPr>
                <a:latin typeface="Courier"/>
              </a:rPr>
              <a:t>    )</a:t>
            </a:r>
            <a:br/>
            <a:r>
              <a:rPr>
                <a:latin typeface="Courier"/>
              </a:rPr>
              <a:t>    parser.add_argument(</a:t>
            </a:r>
            <a:br/>
            <a:r>
              <a:rPr>
                <a:latin typeface="Courier"/>
              </a:rPr>
              <a:t>        </a:t>
            </a:r>
            <a:r>
              <a:rPr>
                <a:solidFill>
                  <a:srgbClr val="4070A0"/>
                </a:solidFill>
                <a:latin typeface="Courier"/>
              </a:rPr>
              <a:t>"--input"</a:t>
            </a:r>
            <a:r>
              <a:rPr>
                <a:latin typeface="Courier"/>
              </a:rPr>
              <a:t>, </a:t>
            </a:r>
            <a:r>
              <a:rPr>
                <a:solidFill>
                  <a:srgbClr val="008000"/>
                </a:solidFill>
                <a:latin typeface="Courier"/>
              </a:rPr>
              <a:t>type</a:t>
            </a:r>
            <a:r>
              <a:rPr>
                <a:solidFill>
                  <a:srgbClr val="666666"/>
                </a:solidFill>
                <a:latin typeface="Courier"/>
              </a:rPr>
              <a:t>=</a:t>
            </a:r>
            <a:r>
              <a:rPr>
                <a:latin typeface="Courier"/>
              </a:rPr>
              <a:t>Path, required</a:t>
            </a:r>
            <a:r>
              <a:rPr>
                <a:solidFill>
                  <a:srgbClr val="666666"/>
                </a:solidFill>
                <a:latin typeface="Courier"/>
              </a:rPr>
              <a:t>=</a:t>
            </a:r>
            <a:r>
              <a:rPr>
                <a:solidFill>
                  <a:srgbClr val="19177C"/>
                </a:solidFill>
                <a:latin typeface="Courier"/>
              </a:rPr>
              <a:t>True</a:t>
            </a:r>
            <a:r>
              <a:rPr>
                <a:latin typeface="Courier"/>
              </a:rPr>
              <a:t>,</a:t>
            </a:r>
            <a:br/>
            <a:r>
              <a:rPr>
                <a:latin typeface="Courier"/>
              </a:rPr>
              <a:t>        </a:t>
            </a:r>
            <a:r>
              <a:rPr>
                <a:solidFill>
                  <a:srgbClr val="008000"/>
                </a:solidFill>
                <a:latin typeface="Courier"/>
              </a:rPr>
              <a:t>help</a:t>
            </a:r>
            <a:r>
              <a:rPr>
                <a:solidFill>
                  <a:srgbClr val="666666"/>
                </a:solidFill>
                <a:latin typeface="Courier"/>
              </a:rPr>
              <a:t>=</a:t>
            </a:r>
            <a:r>
              <a:rPr>
                <a:solidFill>
                  <a:srgbClr val="4070A0"/>
                </a:solidFill>
                <a:latin typeface="Courier"/>
              </a:rPr>
              <a:t>"Chemin du CSV du registre de depistage."</a:t>
            </a:r>
            <a:r>
              <a:rPr>
                <a:latin typeface="Courier"/>
              </a:rPr>
              <a:t>,</a:t>
            </a:r>
            <a:br/>
            <a:r>
              <a:rPr>
                <a:latin typeface="Courier"/>
              </a:rPr>
              <a:t>    )</a:t>
            </a:r>
            <a:br/>
            <a:r>
              <a:rPr>
                <a:latin typeface="Courier"/>
              </a:rPr>
              <a:t>    parser.add_argument(</a:t>
            </a:r>
            <a:br/>
            <a:r>
              <a:rPr>
                <a:latin typeface="Courier"/>
              </a:rPr>
              <a:t>        </a:t>
            </a:r>
            <a:r>
              <a:rPr>
                <a:solidFill>
                  <a:srgbClr val="4070A0"/>
                </a:solidFill>
                <a:latin typeface="Courier"/>
              </a:rPr>
              <a:t>"--output"</a:t>
            </a:r>
            <a:r>
              <a:rPr>
                <a:latin typeface="Courier"/>
              </a:rPr>
              <a:t>, </a:t>
            </a:r>
            <a:r>
              <a:rPr>
                <a:solidFill>
                  <a:srgbClr val="008000"/>
                </a:solidFill>
                <a:latin typeface="Courier"/>
              </a:rPr>
              <a:t>type</a:t>
            </a:r>
            <a:r>
              <a:rPr>
                <a:solidFill>
                  <a:srgbClr val="666666"/>
                </a:solidFill>
                <a:latin typeface="Courier"/>
              </a:rPr>
              <a:t>=</a:t>
            </a:r>
            <a:r>
              <a:rPr>
                <a:latin typeface="Courier"/>
              </a:rPr>
              <a:t>Path, required</a:t>
            </a:r>
            <a:r>
              <a:rPr>
                <a:solidFill>
                  <a:srgbClr val="666666"/>
                </a:solidFill>
                <a:latin typeface="Courier"/>
              </a:rPr>
              <a:t>=</a:t>
            </a:r>
            <a:r>
              <a:rPr>
                <a:solidFill>
                  <a:srgbClr val="19177C"/>
                </a:solidFill>
                <a:latin typeface="Courier"/>
              </a:rPr>
              <a:t>True</a:t>
            </a:r>
            <a:r>
              <a:rPr>
                <a:latin typeface="Courier"/>
              </a:rPr>
              <a:t>,</a:t>
            </a:r>
            <a:br/>
            <a:r>
              <a:rPr>
                <a:latin typeface="Courier"/>
              </a:rPr>
              <a:t>        </a:t>
            </a:r>
            <a:r>
              <a:rPr>
                <a:solidFill>
                  <a:srgbClr val="008000"/>
                </a:solidFill>
                <a:latin typeface="Courier"/>
              </a:rPr>
              <a:t>help</a:t>
            </a:r>
            <a:r>
              <a:rPr>
                <a:solidFill>
                  <a:srgbClr val="666666"/>
                </a:solidFill>
                <a:latin typeface="Courier"/>
              </a:rPr>
              <a:t>=</a:t>
            </a:r>
            <a:r>
              <a:rPr>
                <a:solidFill>
                  <a:srgbClr val="4070A0"/>
                </a:solidFill>
                <a:latin typeface="Courier"/>
              </a:rPr>
              <a:t>"Repertoire ou ecrire les tableaux. Cree s'il manque."</a:t>
            </a:r>
            <a:r>
              <a:rPr>
                <a:latin typeface="Courier"/>
              </a:rPr>
              <a:t>,</a:t>
            </a:r>
            <a:br/>
            <a:r>
              <a:rPr>
                <a:latin typeface="Courier"/>
              </a:rPr>
              <a:t>    )</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arguments, non des modifications — En Python (suite)</a:t>
            </a:r>
          </a:p>
        </p:txBody>
      </p:sp>
      <p:sp>
        <p:nvSpPr>
          <p:cNvPr id="3" name="Content Placeholder 2"/>
          <p:cNvSpPr>
            <a:spLocks noGrp="1"/>
          </p:cNvSpPr>
          <p:nvPr>
            <p:ph idx="1"/>
          </p:nvPr>
        </p:nvSpPr>
        <p:spPr/>
        <p:txBody>
          <a:bodyPr/>
          <a:lstStyle/>
          <a:p>
            <a:pPr lvl="0" indent="0">
              <a:buNone/>
            </a:pPr>
            <a:r>
              <a:rPr>
                <a:latin typeface="Courier"/>
              </a:rPr>
              <a:t>    parser.add_argument(</a:t>
            </a:r>
            <a:br/>
            <a:r>
              <a:rPr>
                <a:latin typeface="Courier"/>
              </a:rPr>
              <a:t>        </a:t>
            </a:r>
            <a:r>
              <a:rPr>
                <a:solidFill>
                  <a:srgbClr val="4070A0"/>
                </a:solidFill>
                <a:latin typeface="Courier"/>
              </a:rPr>
              <a:t>"--gam-threshold"</a:t>
            </a:r>
            <a:r>
              <a:rPr>
                <a:latin typeface="Courier"/>
              </a:rPr>
              <a:t>, </a:t>
            </a:r>
            <a:r>
              <a:rPr>
                <a:solidFill>
                  <a:srgbClr val="008000"/>
                </a:solidFill>
                <a:latin typeface="Courier"/>
              </a:rPr>
              <a:t>type</a:t>
            </a:r>
            <a:r>
              <a:rPr>
                <a:solidFill>
                  <a:srgbClr val="666666"/>
                </a:solidFill>
                <a:latin typeface="Courier"/>
              </a:rPr>
              <a:t>=</a:t>
            </a:r>
            <a:r>
              <a:rPr>
                <a:solidFill>
                  <a:srgbClr val="008000"/>
                </a:solidFill>
                <a:latin typeface="Courier"/>
              </a:rPr>
              <a:t>int</a:t>
            </a:r>
            <a:r>
              <a:rPr>
                <a:latin typeface="Courier"/>
              </a:rPr>
              <a:t>, default</a:t>
            </a:r>
            <a:r>
              <a:rPr>
                <a:solidFill>
                  <a:srgbClr val="666666"/>
                </a:solidFill>
                <a:latin typeface="Courier"/>
              </a:rPr>
              <a:t>=</a:t>
            </a:r>
            <a:r>
              <a:rPr>
                <a:solidFill>
                  <a:srgbClr val="40A070"/>
                </a:solidFill>
                <a:latin typeface="Courier"/>
              </a:rPr>
              <a:t>125</a:t>
            </a:r>
            <a:r>
              <a:rPr>
                <a:latin typeface="Courier"/>
              </a:rPr>
              <a:t>,</a:t>
            </a:r>
            <a:br/>
            <a:r>
              <a:rPr>
                <a:latin typeface="Courier"/>
              </a:rPr>
              <a:t>        </a:t>
            </a:r>
            <a:r>
              <a:rPr>
                <a:solidFill>
                  <a:srgbClr val="008000"/>
                </a:solidFill>
                <a:latin typeface="Courier"/>
              </a:rPr>
              <a:t>help</a:t>
            </a:r>
            <a:r>
              <a:rPr>
                <a:solidFill>
                  <a:srgbClr val="666666"/>
                </a:solidFill>
                <a:latin typeface="Courier"/>
              </a:rPr>
              <a:t>=</a:t>
            </a:r>
            <a:r>
              <a:rPr>
                <a:solidFill>
                  <a:srgbClr val="4070A0"/>
                </a:solidFill>
                <a:latin typeface="Courier"/>
              </a:rPr>
              <a:t>"Seuil de PB en mm pour la malnutrition aigue globale (defaut : 125)."</a:t>
            </a:r>
            <a:r>
              <a:rPr>
                <a:latin typeface="Courier"/>
              </a:rPr>
              <a:t>,</a:t>
            </a:r>
            <a:br/>
            <a:r>
              <a:rPr>
                <a:latin typeface="Courier"/>
              </a:rPr>
              <a:t>    )</a:t>
            </a:r>
            <a:br/>
            <a:r>
              <a:rPr>
                <a:latin typeface="Courier"/>
              </a:rPr>
              <a:t>    parser.add_argument(</a:t>
            </a:r>
            <a:br/>
            <a:r>
              <a:rPr>
                <a:latin typeface="Courier"/>
              </a:rPr>
              <a:t>        </a:t>
            </a:r>
            <a:r>
              <a:rPr>
                <a:solidFill>
                  <a:srgbClr val="4070A0"/>
                </a:solidFill>
                <a:latin typeface="Courier"/>
              </a:rPr>
              <a:t>"--min-assessment-rate"</a:t>
            </a:r>
            <a:r>
              <a:rPr>
                <a:latin typeface="Courier"/>
              </a:rPr>
              <a:t>, </a:t>
            </a:r>
            <a:r>
              <a:rPr>
                <a:solidFill>
                  <a:srgbClr val="008000"/>
                </a:solidFill>
                <a:latin typeface="Courier"/>
              </a:rPr>
              <a:t>type</a:t>
            </a:r>
            <a:r>
              <a:rPr>
                <a:solidFill>
                  <a:srgbClr val="666666"/>
                </a:solidFill>
                <a:latin typeface="Courier"/>
              </a:rPr>
              <a:t>=</a:t>
            </a:r>
            <a:r>
              <a:rPr>
                <a:solidFill>
                  <a:srgbClr val="008000"/>
                </a:solidFill>
                <a:latin typeface="Courier"/>
              </a:rPr>
              <a:t>float</a:t>
            </a:r>
            <a:r>
              <a:rPr>
                <a:latin typeface="Courier"/>
              </a:rPr>
              <a:t>, default</a:t>
            </a:r>
            <a:r>
              <a:rPr>
                <a:solidFill>
                  <a:srgbClr val="666666"/>
                </a:solidFill>
                <a:latin typeface="Courier"/>
              </a:rPr>
              <a:t>=</a:t>
            </a:r>
            <a:r>
              <a:rPr>
                <a:solidFill>
                  <a:srgbClr val="40A070"/>
                </a:solidFill>
                <a:latin typeface="Courier"/>
              </a:rPr>
              <a:t>0.8</a:t>
            </a:r>
            <a:r>
              <a:rPr>
                <a:latin typeface="Courier"/>
              </a:rPr>
              <a:t>,</a:t>
            </a:r>
            <a:br/>
            <a:r>
              <a:rPr>
                <a:latin typeface="Courier"/>
              </a:rPr>
              <a:t>        </a:t>
            </a:r>
            <a:r>
              <a:rPr>
                <a:solidFill>
                  <a:srgbClr val="008000"/>
                </a:solidFill>
                <a:latin typeface="Courier"/>
              </a:rPr>
              <a:t>help</a:t>
            </a:r>
            <a:r>
              <a:rPr>
                <a:solidFill>
                  <a:srgbClr val="666666"/>
                </a:solidFill>
                <a:latin typeface="Courier"/>
              </a:rPr>
              <a:t>=</a:t>
            </a:r>
            <a:r>
              <a:rPr>
                <a:solidFill>
                  <a:srgbClr val="4070A0"/>
                </a:solidFill>
                <a:latin typeface="Courier"/>
              </a:rPr>
              <a:t>"Les communes sous ce taux d'evaluation sont signalees, non retirees."</a:t>
            </a:r>
            <a:r>
              <a:rPr>
                <a:latin typeface="Courier"/>
              </a:rPr>
              <a:t>,</a:t>
            </a:r>
            <a:br/>
            <a:r>
              <a:rPr>
                <a:latin typeface="Courier"/>
              </a:rPr>
              <a:t>    )</a:t>
            </a:r>
            <a:br/>
            <a:r>
              <a:rPr>
                <a:latin typeface="Courier"/>
              </a:rPr>
              <a:t>    </a:t>
            </a:r>
            <a:r>
              <a:rPr b="1">
                <a:solidFill>
                  <a:srgbClr val="007020"/>
                </a:solidFill>
                <a:latin typeface="Courier"/>
              </a:rPr>
              <a:t>return</a:t>
            </a:r>
            <a:r>
              <a:rPr>
                <a:latin typeface="Courier"/>
              </a:rPr>
              <a:t> parser.parse_args()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arguments, non des modifications — Shell</a:t>
            </a:r>
          </a:p>
        </p:txBody>
      </p:sp>
      <p:sp>
        <p:nvSpPr>
          <p:cNvPr id="3" name="Content Placeholder 2"/>
          <p:cNvSpPr>
            <a:spLocks noGrp="1"/>
          </p:cNvSpPr>
          <p:nvPr>
            <p:ph idx="1"/>
          </p:nvPr>
        </p:nvSpPr>
        <p:spPr/>
        <p:txBody>
          <a:bodyPr/>
          <a:lstStyle/>
          <a:p>
            <a:pPr lvl="0" indent="0">
              <a:buNone/>
            </a:pPr>
            <a:r>
              <a:rPr>
                <a:latin typeface="Courier"/>
              </a:rPr>
              <a:t>uv run python scripts/indicator_table.py </a:t>
            </a:r>
            <a:r>
              <a:rPr>
                <a:solidFill>
                  <a:srgbClr val="902000"/>
                </a:solidFill>
                <a:latin typeface="Courier"/>
              </a:rPr>
              <a:t>\</a:t>
            </a:r>
            <a:br/>
            <a:r>
              <a:rPr>
                <a:latin typeface="Courier"/>
              </a:rPr>
              <a:t>    </a:t>
            </a:r>
            <a:r>
              <a:rPr>
                <a:solidFill>
                  <a:srgbClr val="7D9029"/>
                </a:solidFill>
                <a:latin typeface="Courier"/>
              </a:rPr>
              <a:t>--input</a:t>
            </a:r>
            <a:r>
              <a:rPr>
                <a:latin typeface="Courier"/>
              </a:rPr>
              <a:t> data/raw/muac-screening-artibonite-2024.v1.csv </a:t>
            </a:r>
            <a:r>
              <a:rPr>
                <a:solidFill>
                  <a:srgbClr val="902000"/>
                </a:solidFill>
                <a:latin typeface="Courier"/>
              </a:rPr>
              <a:t>\</a:t>
            </a:r>
            <a:br/>
            <a:r>
              <a:rPr>
                <a:latin typeface="Courier"/>
              </a:rPr>
              <a:t>    </a:t>
            </a:r>
            <a:r>
              <a:rPr>
                <a:solidFill>
                  <a:srgbClr val="7D9029"/>
                </a:solidFill>
                <a:latin typeface="Courier"/>
              </a:rPr>
              <a:t>--output</a:t>
            </a:r>
            <a:r>
              <a:rPr>
                <a:latin typeface="Courier"/>
              </a:rPr>
              <a:t> outputs/tables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arguments, non des modifications</a:t>
            </a:r>
          </a:p>
        </p:txBody>
      </p:sp>
      <p:sp>
        <p:nvSpPr>
          <p:cNvPr id="3" name="Content Placeholder 2"/>
          <p:cNvSpPr>
            <a:spLocks noGrp="1"/>
          </p:cNvSpPr>
          <p:nvPr>
            <p:ph idx="1"/>
          </p:nvPr>
        </p:nvSpPr>
        <p:spPr/>
        <p:txBody>
          <a:bodyPr/>
          <a:lstStyle/>
          <a:p>
            <a:pPr lvl="0"/>
            <a:r>
              <a:rPr/>
              <a:t>Mettez les seuils dans les arguments et les valeurs par défaut dans le code — Un seuil qu’on ne change qu’en éditant…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arguments, non des modifications — Shell</a:t>
            </a:r>
          </a:p>
        </p:txBody>
      </p:sp>
      <p:sp>
        <p:nvSpPr>
          <p:cNvPr id="3" name="Content Placeholder 2"/>
          <p:cNvSpPr>
            <a:spLocks noGrp="1"/>
          </p:cNvSpPr>
          <p:nvPr>
            <p:ph idx="1"/>
          </p:nvPr>
        </p:nvSpPr>
        <p:spPr/>
        <p:txBody>
          <a:bodyPr/>
          <a:lstStyle/>
          <a:p>
            <a:pPr lvl="0" indent="0">
              <a:buNone/>
            </a:pPr>
            <a:r>
              <a:rPr>
                <a:latin typeface="Courier"/>
              </a:rPr>
              <a:t>uv run python scripts/indicator_table.py </a:t>
            </a:r>
            <a:r>
              <a:rPr>
                <a:solidFill>
                  <a:srgbClr val="7D9029"/>
                </a:solidFill>
                <a:latin typeface="Courier"/>
              </a:rPr>
              <a:t>--help</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Échouer bruyamment, tôt — En Python (suite)</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read_register(path: Path) </a:t>
            </a:r>
            <a:r>
              <a:rPr>
                <a:solidFill>
                  <a:srgbClr val="666666"/>
                </a:solidFill>
                <a:latin typeface="Courier"/>
              </a:rPr>
              <a:t>-&gt;</a:t>
            </a:r>
            <a:r>
              <a:rPr>
                <a:latin typeface="Courier"/>
              </a:rPr>
              <a:t> pd.DataFrame:</a:t>
            </a:r>
            <a:br/>
            <a:r>
              <a:rPr>
                <a:latin typeface="Courier"/>
              </a:rPr>
              <a:t>    </a:t>
            </a:r>
            <a:r>
              <a:rPr b="1">
                <a:solidFill>
                  <a:srgbClr val="007020"/>
                </a:solidFill>
                <a:latin typeface="Courier"/>
              </a:rPr>
              <a:t>if</a:t>
            </a:r>
            <a:r>
              <a:rPr>
                <a:latin typeface="Courier"/>
              </a:rPr>
              <a:t> </a:t>
            </a:r>
            <a:r>
              <a:rPr b="1">
                <a:solidFill>
                  <a:srgbClr val="007020"/>
                </a:solidFill>
                <a:latin typeface="Courier"/>
              </a:rPr>
              <a:t>not</a:t>
            </a:r>
            <a:r>
              <a:rPr>
                <a:latin typeface="Courier"/>
              </a:rPr>
              <a:t> path.exists():</a:t>
            </a:r>
            <a:br/>
            <a:r>
              <a:rPr>
                <a:latin typeface="Courier"/>
              </a:rPr>
              <a:t>        </a:t>
            </a:r>
            <a:r>
              <a:rPr b="1">
                <a:solidFill>
                  <a:srgbClr val="007020"/>
                </a:solidFill>
                <a:latin typeface="Courier"/>
              </a:rPr>
              <a:t>raise</a:t>
            </a:r>
            <a:r>
              <a:rPr>
                <a:latin typeface="Courier"/>
              </a:rPr>
              <a:t> </a:t>
            </a:r>
            <a:r>
              <a:rPr>
                <a:solidFill>
                  <a:srgbClr val="BC7A00"/>
                </a:solidFill>
                <a:latin typeface="Courier"/>
              </a:rPr>
              <a:t>SystemExit</a:t>
            </a:r>
            <a:r>
              <a:rPr>
                <a:latin typeface="Courier"/>
              </a:rPr>
              <a:t>(</a:t>
            </a:r>
            <a:r>
              <a:rPr>
                <a:solidFill>
                  <a:srgbClr val="BB6688"/>
                </a:solidFill>
                <a:latin typeface="Courier"/>
              </a:rPr>
              <a:t>f"Fichier d'entree introuvable : </a:t>
            </a:r>
            <a:r>
              <a:rPr>
                <a:solidFill>
                  <a:srgbClr val="4070A0"/>
                </a:solidFill>
                <a:latin typeface="Courier"/>
              </a:rPr>
              <a:t>{</a:t>
            </a:r>
            <a:r>
              <a:rPr>
                <a:latin typeface="Courier"/>
              </a:rPr>
              <a:t>path</a:t>
            </a:r>
            <a:r>
              <a:rPr>
                <a:solidFill>
                  <a:srgbClr val="4070A0"/>
                </a:solidFill>
                <a:latin typeface="Courier"/>
              </a:rPr>
              <a:t>}</a:t>
            </a:r>
            <a:r>
              <a:rPr>
                <a:solidFill>
                  <a:srgbClr val="BB6688"/>
                </a:solidFill>
                <a:latin typeface="Courier"/>
              </a:rPr>
              <a:t>"</a:t>
            </a:r>
            <a:r>
              <a:rPr>
                <a:latin typeface="Courier"/>
              </a:rPr>
              <a:t>)</a:t>
            </a:r>
            <a:br/>
            <a:br/>
            <a:r>
              <a:rPr>
                <a:latin typeface="Courier"/>
              </a:rPr>
              <a:t>    muac </a:t>
            </a:r>
            <a:r>
              <a:rPr>
                <a:solidFill>
                  <a:srgbClr val="666666"/>
                </a:solidFill>
                <a:latin typeface="Courier"/>
              </a:rPr>
              <a:t>=</a:t>
            </a:r>
            <a:r>
              <a:rPr>
                <a:latin typeface="Courier"/>
              </a:rPr>
              <a:t> pd.read_csv(</a:t>
            </a:r>
            <a:br/>
            <a:r>
              <a:rPr>
                <a:latin typeface="Courier"/>
              </a:rPr>
              <a:t>        path,</a:t>
            </a:r>
            <a:br/>
            <a:r>
              <a:rPr>
                <a:latin typeface="Courier"/>
              </a:rPr>
              <a:t>        dtype</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"string"</a:t>
            </a:r>
            <a:r>
              <a:rPr>
                <a:latin typeface="Courier"/>
              </a:rPr>
              <a:t>, </a:t>
            </a:r>
            <a:r>
              <a:rPr>
                <a:solidFill>
                  <a:srgbClr val="4070A0"/>
                </a:solidFill>
                <a:latin typeface="Courier"/>
              </a:rPr>
              <a:t>"commune"</a:t>
            </a:r>
            <a:r>
              <a:rPr>
                <a:latin typeface="Courier"/>
              </a:rPr>
              <a:t>: </a:t>
            </a:r>
            <a:r>
              <a:rPr>
                <a:solidFill>
                  <a:srgbClr val="4070A0"/>
                </a:solidFill>
                <a:latin typeface="Courier"/>
              </a:rPr>
              <a:t>"string"</a:t>
            </a:r>
            <a:r>
              <a:rPr>
                <a:latin typeface="Courier"/>
              </a:rPr>
              <a:t>},</a:t>
            </a:r>
            <a:br/>
            <a:r>
              <a:rPr>
                <a:latin typeface="Courier"/>
              </a:rPr>
              <a:t>        na_values</a:t>
            </a:r>
            <a:r>
              <a:rPr>
                <a:solidFill>
                  <a:srgbClr val="666666"/>
                </a:solidFill>
                <a:latin typeface="Courier"/>
              </a:rPr>
              <a:t>=</a:t>
            </a:r>
            <a:r>
              <a:rPr>
                <a:latin typeface="Courier"/>
              </a:rPr>
              <a:t>{</a:t>
            </a:r>
            <a:r>
              <a:rPr>
                <a:solidFill>
                  <a:srgbClr val="4070A0"/>
                </a:solidFill>
                <a:latin typeface="Courier"/>
              </a:rPr>
              <a:t>"muac_mm"</a:t>
            </a:r>
            <a:r>
              <a:rPr>
                <a:latin typeface="Courier"/>
              </a:rPr>
              <a:t>: [</a:t>
            </a:r>
            <a:r>
              <a:rPr>
                <a:solidFill>
                  <a:srgbClr val="4070A0"/>
                </a:solidFill>
                <a:latin typeface="Courier"/>
              </a:rPr>
              <a:t>"-99"</a:t>
            </a:r>
            <a:r>
              <a:rPr>
                <a:latin typeface="Courier"/>
              </a:rPr>
              <a:t>]},</a:t>
            </a:r>
            <a:br/>
            <a:r>
              <a:rPr>
                <a:latin typeface="Courier"/>
              </a:rPr>
              <a:t>    )</a:t>
            </a:r>
            <a:br/>
            <a:br/>
            <a:r>
              <a:rPr>
                <a:latin typeface="Courier"/>
              </a:rPr>
              <a:t>    expected </a:t>
            </a:r>
            <a:r>
              <a:rPr>
                <a:solidFill>
                  <a:srgbClr val="666666"/>
                </a:solidFill>
                <a:latin typeface="Courier"/>
              </a:rPr>
              <a:t>=</a:t>
            </a:r>
            <a:r>
              <a:rPr>
                <a:latin typeface="Courier"/>
              </a:rPr>
              <a:t> {</a:t>
            </a:r>
            <a:r>
              <a:rPr>
                <a:solidFill>
                  <a:srgbClr val="4070A0"/>
                </a:solidFill>
                <a:latin typeface="Courier"/>
              </a:rPr>
              <a:t>"child_id"</a:t>
            </a:r>
            <a:r>
              <a:rPr>
                <a:latin typeface="Courier"/>
              </a:rPr>
              <a:t>, </a:t>
            </a:r>
            <a:r>
              <a:rPr>
                <a:solidFill>
                  <a:srgbClr val="4070A0"/>
                </a:solidFill>
                <a:latin typeface="Courier"/>
              </a:rPr>
              <a:t>"commune"</a:t>
            </a:r>
            <a:r>
              <a:rPr>
                <a:latin typeface="Courier"/>
              </a:rPr>
              <a:t>, </a:t>
            </a:r>
            <a:r>
              <a:rPr>
                <a:solidFill>
                  <a:srgbClr val="4070A0"/>
                </a:solidFill>
                <a:latin typeface="Courier"/>
              </a:rPr>
              <a:t>"screening_date"</a:t>
            </a:r>
            <a:r>
              <a:rPr>
                <a:latin typeface="Courier"/>
              </a:rPr>
              <a:t>, </a:t>
            </a:r>
            <a:r>
              <a:rPr>
                <a:solidFill>
                  <a:srgbClr val="4070A0"/>
                </a:solidFill>
                <a:latin typeface="Courier"/>
              </a:rPr>
              <a:t>"muac_mm"</a:t>
            </a:r>
            <a:r>
              <a:rPr>
                <a:latin typeface="Courier"/>
              </a:rPr>
              <a:t>, </a:t>
            </a:r>
            <a:r>
              <a:rPr>
                <a:solidFill>
                  <a:srgbClr val="4070A0"/>
                </a:solidFill>
                <a:latin typeface="Courier"/>
              </a:rPr>
              <a:t>"oedema"</a:t>
            </a:r>
            <a:r>
              <a:rPr>
                <a:latin typeface="Courier"/>
              </a:rPr>
              <a:t>}</a:t>
            </a:r>
            <a:br/>
            <a:r>
              <a:rPr>
                <a:latin typeface="Courier"/>
              </a:rPr>
              <a:t>    missing </a:t>
            </a:r>
            <a:r>
              <a:rPr>
                <a:solidFill>
                  <a:srgbClr val="666666"/>
                </a:solidFill>
                <a:latin typeface="Courier"/>
              </a:rPr>
              <a:t>=</a:t>
            </a:r>
            <a:r>
              <a:rPr>
                <a:latin typeface="Courier"/>
              </a:rPr>
              <a:t> expected </a:t>
            </a:r>
            <a:r>
              <a:rPr>
                <a:solidFill>
                  <a:srgbClr val="666666"/>
                </a:solidFill>
                <a:latin typeface="Courier"/>
              </a:rPr>
              <a:t>-</a:t>
            </a:r>
            <a:r>
              <a:rPr>
                <a:latin typeface="Courier"/>
              </a:rPr>
              <a:t> </a:t>
            </a:r>
            <a:r>
              <a:rPr>
                <a:solidFill>
                  <a:srgbClr val="008000"/>
                </a:solidFill>
                <a:latin typeface="Courier"/>
              </a:rPr>
              <a:t>set</a:t>
            </a:r>
            <a:r>
              <a:rPr>
                <a:latin typeface="Courier"/>
              </a:rPr>
              <a:t>(muac.columns)</a:t>
            </a:r>
            <a:br/>
            <a:r>
              <a:rPr>
                <a:latin typeface="Courier"/>
              </a:rPr>
              <a:t>    </a:t>
            </a:r>
            <a:r>
              <a:rPr b="1">
                <a:solidFill>
                  <a:srgbClr val="007020"/>
                </a:solidFill>
                <a:latin typeface="Courier"/>
              </a:rPr>
              <a:t>if</a:t>
            </a:r>
            <a:r>
              <a:rPr>
                <a:latin typeface="Courier"/>
              </a:rPr>
              <a:t> missing:</a:t>
            </a:r>
            <a:br/>
            <a:r>
              <a:rPr>
                <a:latin typeface="Courier"/>
              </a:rPr>
              <a:t>        </a:t>
            </a:r>
            <a:r>
              <a:rPr b="1">
                <a:solidFill>
                  <a:srgbClr val="007020"/>
                </a:solidFill>
                <a:latin typeface="Courier"/>
              </a:rPr>
              <a:t>raise</a:t>
            </a:r>
            <a:r>
              <a:rPr>
                <a:latin typeface="Courier"/>
              </a:rPr>
              <a:t> </a:t>
            </a:r>
            <a:r>
              <a:rPr>
                <a:solidFill>
                  <a:srgbClr val="BC7A00"/>
                </a:solidFill>
                <a:latin typeface="Courier"/>
              </a:rPr>
              <a:t>SystemExit</a:t>
            </a:r>
            <a:r>
              <a:rPr>
                <a:latin typeface="Courier"/>
              </a:rPr>
              <a:t>(</a:t>
            </a:r>
            <a:r>
              <a:rPr>
                <a:solidFill>
                  <a:srgbClr val="BB6688"/>
                </a:solidFill>
                <a:latin typeface="Courier"/>
              </a:rPr>
              <a:t>f"Colonnes absentes de l'entree : </a:t>
            </a:r>
            <a:r>
              <a:rPr>
                <a:solidFill>
                  <a:srgbClr val="4070A0"/>
                </a:solidFill>
                <a:latin typeface="Courier"/>
              </a:rPr>
              <a:t>{</a:t>
            </a:r>
            <a:r>
              <a:rPr>
                <a:solidFill>
                  <a:srgbClr val="008000"/>
                </a:solidFill>
                <a:latin typeface="Courier"/>
              </a:rPr>
              <a:t>sorted</a:t>
            </a:r>
            <a:r>
              <a:rPr>
                <a:latin typeface="Courier"/>
              </a:rPr>
              <a:t>(missing)</a:t>
            </a:r>
            <a:r>
              <a:rPr>
                <a:solidFill>
                  <a:srgbClr val="4070A0"/>
                </a:solidFill>
                <a:latin typeface="Courier"/>
              </a:rPr>
              <a:t>}</a:t>
            </a:r>
            <a:r>
              <a:rPr>
                <a:solidFill>
                  <a:srgbClr val="BB6688"/>
                </a:solidFill>
                <a:latin typeface="Courier"/>
              </a:rPr>
              <a:t>"</a:t>
            </a:r>
            <a:r>
              <a:rPr>
                <a:latin typeface="Courier"/>
              </a:rPr>
              <a:t>)</a:t>
            </a:r>
            <a:br/>
            <a:br/>
            <a:r>
              <a:rPr>
                <a:latin typeface="Courier"/>
              </a:rPr>
              <a:t>    </a:t>
            </a:r>
            <a:r>
              <a:rPr b="1">
                <a:solidFill>
                  <a:srgbClr val="007020"/>
                </a:solidFill>
                <a:latin typeface="Courier"/>
              </a:rPr>
              <a:t>if</a:t>
            </a:r>
            <a:r>
              <a:rPr>
                <a:latin typeface="Courier"/>
              </a:rPr>
              <a:t> muac[</a:t>
            </a:r>
            <a:r>
              <a:rPr>
                <a:solidFill>
                  <a:srgbClr val="4070A0"/>
                </a:solidFill>
                <a:latin typeface="Courier"/>
              </a:rPr>
              <a:t>"child_id"</a:t>
            </a:r>
            <a:r>
              <a:rPr>
                <a:latin typeface="Courier"/>
              </a:rPr>
              <a:t>].isna().</a:t>
            </a:r>
            <a:r>
              <a:rPr>
                <a:solidFill>
                  <a:srgbClr val="008000"/>
                </a:solidFill>
                <a:latin typeface="Courier"/>
              </a:rPr>
              <a:t>any</a:t>
            </a:r>
            <a:r>
              <a:rPr>
                <a:latin typeface="Courie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Échouer bruyamment, tôt — En Python (suite)</a:t>
            </a:r>
          </a:p>
        </p:txBody>
      </p:sp>
      <p:sp>
        <p:nvSpPr>
          <p:cNvPr id="3" name="Content Placeholder 2"/>
          <p:cNvSpPr>
            <a:spLocks noGrp="1"/>
          </p:cNvSpPr>
          <p:nvPr>
            <p:ph idx="1"/>
          </p:nvPr>
        </p:nvSpPr>
        <p:spPr/>
        <p:txBody>
          <a:bodyPr/>
          <a:lstStyle/>
          <a:p>
            <a:pPr lvl="0" indent="0">
              <a:buNone/>
            </a:pPr>
            <a:r>
              <a:rPr>
                <a:latin typeface="Courier"/>
              </a:rPr>
              <a:t>        </a:t>
            </a:r>
            <a:r>
              <a:rPr b="1">
                <a:solidFill>
                  <a:srgbClr val="007020"/>
                </a:solidFill>
                <a:latin typeface="Courier"/>
              </a:rPr>
              <a:t>raise</a:t>
            </a:r>
            <a:r>
              <a:rPr>
                <a:latin typeface="Courier"/>
              </a:rPr>
              <a:t> </a:t>
            </a:r>
            <a:r>
              <a:rPr>
                <a:solidFill>
                  <a:srgbClr val="BC7A00"/>
                </a:solidFill>
                <a:latin typeface="Courier"/>
              </a:rPr>
              <a:t>SystemExit</a:t>
            </a:r>
            <a:r>
              <a:rPr>
                <a:latin typeface="Courier"/>
              </a:rPr>
              <a:t>(</a:t>
            </a:r>
            <a:r>
              <a:rPr>
                <a:solidFill>
                  <a:srgbClr val="4070A0"/>
                </a:solidFill>
                <a:latin typeface="Courier"/>
              </a:rPr>
              <a:t>"Des lignes n'ont pas de child_id ; arret."</a:t>
            </a:r>
            <a:r>
              <a:rPr>
                <a:latin typeface="Courier"/>
              </a:rPr>
              <a:t>)</a:t>
            </a:r>
            <a:br/>
            <a:br/>
            <a:r>
              <a:rPr>
                <a:latin typeface="Courier"/>
              </a:rPr>
              <a:t>    </a:t>
            </a:r>
            <a:r>
              <a:rPr b="1">
                <a:solidFill>
                  <a:srgbClr val="007020"/>
                </a:solidFill>
                <a:latin typeface="Courier"/>
              </a:rPr>
              <a:t>return</a:t>
            </a:r>
            <a:r>
              <a:rPr>
                <a:latin typeface="Courier"/>
              </a:rPr>
              <a:t> muac</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Échouer bruyamment, tôt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warnings</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warnings.simplefilter(</a:t>
            </a:r>
            <a:r>
              <a:rPr>
                <a:solidFill>
                  <a:srgbClr val="4070A0"/>
                </a:solidFill>
                <a:latin typeface="Courier"/>
              </a:rPr>
              <a:t>"error"</a:t>
            </a:r>
            <a:r>
              <a:rPr>
                <a:latin typeface="Courier"/>
              </a:rPr>
              <a:t>, pd.errors.ChainedAssignmentError)</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Journaliser, non imprimer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logging</a:t>
            </a:r>
            <a:br/>
            <a:br/>
            <a:r>
              <a:rPr>
                <a:latin typeface="Courier"/>
              </a:rPr>
              <a:t>logging.basicConfig(</a:t>
            </a:r>
            <a:br/>
            <a:r>
              <a:rPr>
                <a:latin typeface="Courier"/>
              </a:rPr>
              <a:t>    level</a:t>
            </a:r>
            <a:r>
              <a:rPr>
                <a:solidFill>
                  <a:srgbClr val="666666"/>
                </a:solidFill>
                <a:latin typeface="Courier"/>
              </a:rPr>
              <a:t>=</a:t>
            </a:r>
            <a:r>
              <a:rPr>
                <a:latin typeface="Courier"/>
              </a:rPr>
              <a:t>logging.INFO,</a:t>
            </a:r>
            <a:br/>
            <a:r>
              <a:rPr>
                <a:latin typeface="Courier"/>
              </a:rPr>
              <a:t>    </a:t>
            </a:r>
            <a:r>
              <a:rPr>
                <a:solidFill>
                  <a:srgbClr val="008000"/>
                </a:solidFill>
                <a:latin typeface="Courier"/>
              </a:rPr>
              <a:t>format</a:t>
            </a:r>
            <a:r>
              <a:rPr>
                <a:solidFill>
                  <a:srgbClr val="666666"/>
                </a:solidFill>
                <a:latin typeface="Courier"/>
              </a:rPr>
              <a:t>=</a:t>
            </a:r>
            <a:r>
              <a:rPr>
                <a:solidFill>
                  <a:srgbClr val="4070A0"/>
                </a:solidFill>
                <a:latin typeface="Courier"/>
              </a:rPr>
              <a:t>"%(asctime)s %(levelname)-8s %(message)s"</a:t>
            </a:r>
            <a:r>
              <a:rPr>
                <a:latin typeface="Courier"/>
              </a:rPr>
              <a:t>,</a:t>
            </a:r>
            <a:br/>
            <a:r>
              <a:rPr>
                <a:latin typeface="Courier"/>
              </a:rPr>
              <a:t>    datefmt</a:t>
            </a:r>
            <a:r>
              <a:rPr>
                <a:solidFill>
                  <a:srgbClr val="666666"/>
                </a:solidFill>
                <a:latin typeface="Courier"/>
              </a:rPr>
              <a:t>=</a:t>
            </a:r>
            <a:r>
              <a:rPr>
                <a:solidFill>
                  <a:srgbClr val="4070A0"/>
                </a:solidFill>
                <a:latin typeface="Courier"/>
              </a:rPr>
              <a:t>"%H:%M:%S"</a:t>
            </a:r>
            <a:r>
              <a:rPr>
                <a:latin typeface="Courier"/>
              </a:rPr>
              <a:t>,</a:t>
            </a:r>
            <a:br/>
            <a:r>
              <a:rPr>
                <a:latin typeface="Courier"/>
              </a:rPr>
              <a:t>)</a:t>
            </a:r>
            <a:br/>
            <a:r>
              <a:rPr>
                <a:latin typeface="Courier"/>
              </a:rPr>
              <a:t>log </a:t>
            </a:r>
            <a:r>
              <a:rPr>
                <a:solidFill>
                  <a:srgbClr val="666666"/>
                </a:solidFill>
                <a:latin typeface="Courier"/>
              </a:rPr>
              <a:t>=</a:t>
            </a:r>
            <a:r>
              <a:rPr>
                <a:latin typeface="Courier"/>
              </a:rPr>
              <a:t> logging.getLogger(</a:t>
            </a:r>
            <a:r>
              <a:rPr>
                <a:solidFill>
                  <a:srgbClr val="19177C"/>
                </a:solidFill>
                <a:latin typeface="Courier"/>
              </a:rPr>
              <a:t>__name__</a:t>
            </a:r>
            <a:r>
              <a:rPr>
                <a:latin typeface="Courier"/>
              </a:rPr>
              <a:t>)</a:t>
            </a:r>
            <a:br/>
            <a:br/>
            <a:r>
              <a:rPr>
                <a:latin typeface="Courier"/>
              </a:rPr>
              <a:t>log.info(</a:t>
            </a:r>
            <a:r>
              <a:rPr>
                <a:solidFill>
                  <a:srgbClr val="4070A0"/>
                </a:solidFill>
                <a:latin typeface="Courier"/>
              </a:rPr>
              <a:t>"Lu %d lignes depuis %s"</a:t>
            </a:r>
            <a:r>
              <a:rPr>
                <a:latin typeface="Courier"/>
              </a:rPr>
              <a:t>, </a:t>
            </a:r>
            <a:r>
              <a:rPr>
                <a:solidFill>
                  <a:srgbClr val="008000"/>
                </a:solidFill>
                <a:latin typeface="Courier"/>
              </a:rPr>
              <a:t>len</a:t>
            </a:r>
            <a:r>
              <a:rPr>
                <a:latin typeface="Courier"/>
              </a:rPr>
              <a:t>(muac), args.</a:t>
            </a:r>
            <a:r>
              <a:rPr>
                <a:solidFill>
                  <a:srgbClr val="008000"/>
                </a:solidFill>
                <a:latin typeface="Courier"/>
              </a:rPr>
              <a:t>input</a:t>
            </a:r>
            <a:r>
              <a:rPr>
                <a:latin typeface="Courier"/>
              </a:rPr>
              <a:t>)</a:t>
            </a:r>
            <a:br/>
            <a:r>
              <a:rPr>
                <a:latin typeface="Courier"/>
              </a:rPr>
              <a:t>log.warning(</a:t>
            </a:r>
            <a:r>
              <a:rPr>
                <a:solidFill>
                  <a:srgbClr val="4070A0"/>
                </a:solidFill>
                <a:latin typeface="Courier"/>
              </a:rPr>
              <a:t>"%d communes sous le plancher de taux d'evaluation"</a:t>
            </a:r>
            <a:r>
              <a:rPr>
                <a:latin typeface="Courier"/>
              </a:rPr>
              <a:t>, </a:t>
            </a:r>
            <a:r>
              <a:rPr>
                <a:solidFill>
                  <a:srgbClr val="008000"/>
                </a:solidFill>
                <a:latin typeface="Courier"/>
              </a:rPr>
              <a:t>len</a:t>
            </a:r>
            <a:r>
              <a:rPr>
                <a:latin typeface="Courier"/>
              </a:rPr>
              <a:t>(flagged))</a:t>
            </a:r>
            <a:br/>
            <a:r>
              <a:rPr>
                <a:latin typeface="Courier"/>
              </a:rPr>
              <a:t>log.info(</a:t>
            </a:r>
            <a:r>
              <a:rPr>
                <a:solidFill>
                  <a:srgbClr val="4070A0"/>
                </a:solidFill>
                <a:latin typeface="Courier"/>
              </a:rPr>
              <a:t>"Ecrit %s"</a:t>
            </a:r>
            <a:r>
              <a:rPr>
                <a:latin typeface="Courier"/>
              </a:rPr>
              <a:t>, output_path)</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Journaliser, non imprimer — Exemple</a:t>
            </a:r>
          </a:p>
        </p:txBody>
      </p:sp>
      <p:sp>
        <p:nvSpPr>
          <p:cNvPr id="3" name="Content Placeholder 2"/>
          <p:cNvSpPr>
            <a:spLocks noGrp="1"/>
          </p:cNvSpPr>
          <p:nvPr>
            <p:ph idx="1"/>
          </p:nvPr>
        </p:nvSpPr>
        <p:spPr/>
        <p:txBody>
          <a:bodyPr/>
          <a:lstStyle/>
          <a:p>
            <a:pPr lvl="0" indent="0">
              <a:buNone/>
            </a:pPr>
            <a:r>
              <a:rPr>
                <a:latin typeface="Courier"/>
              </a:rPr>
              <a:t>09:14:02 INFO     Lu 4218 lignes depuis data/raw/muac-...v1.csv
09:14:02 WARNING  2 communes sous le plancher de taux d'evaluation
09:14:02 INFO     Ecrit outputs/tables/gam_by_commune.csv</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du script — En Python (suite)</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scripts/indicator_table.py</a:t>
            </a:r>
            <a:br/>
            <a:r>
              <a:rPr i="1">
                <a:solidFill>
                  <a:srgbClr val="60A0B0"/>
                </a:solidFill>
                <a:latin typeface="Courier"/>
              </a:rPr>
              <a:t>"""Calcule les taux de MAG et MAS par commune depuis un registre de PB."""</a:t>
            </a:r>
            <a:br/>
            <a:br/>
            <a:r>
              <a:rPr b="1">
                <a:solidFill>
                  <a:srgbClr val="008000"/>
                </a:solidFill>
                <a:latin typeface="Courier"/>
              </a:rPr>
              <a:t>import</a:t>
            </a:r>
            <a:r>
              <a:rPr>
                <a:latin typeface="Courier"/>
              </a:rPr>
              <a:t> argparse</a:t>
            </a:r>
            <a:br/>
            <a:r>
              <a:rPr b="1">
                <a:solidFill>
                  <a:srgbClr val="008000"/>
                </a:solidFill>
                <a:latin typeface="Courier"/>
              </a:rPr>
              <a:t>import</a:t>
            </a:r>
            <a:r>
              <a:rPr>
                <a:latin typeface="Courier"/>
              </a:rPr>
              <a:t> logging</a:t>
            </a:r>
            <a:br/>
            <a:r>
              <a:rPr b="1">
                <a:solidFill>
                  <a:srgbClr val="008000"/>
                </a:solidFill>
                <a:latin typeface="Courier"/>
              </a:rPr>
              <a:t>from</a:t>
            </a:r>
            <a:r>
              <a:rPr>
                <a:latin typeface="Courier"/>
              </a:rPr>
              <a:t> pathlib </a:t>
            </a:r>
            <a:r>
              <a:rPr b="1">
                <a:solidFill>
                  <a:srgbClr val="008000"/>
                </a:solidFill>
                <a:latin typeface="Courier"/>
              </a:rPr>
              <a:t>import</a:t>
            </a:r>
            <a:r>
              <a:rPr>
                <a:latin typeface="Courier"/>
              </a:rPr>
              <a:t> Path</a:t>
            </a:r>
            <a:b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log </a:t>
            </a:r>
            <a:r>
              <a:rPr>
                <a:solidFill>
                  <a:srgbClr val="666666"/>
                </a:solidFill>
                <a:latin typeface="Courier"/>
              </a:rPr>
              <a:t>=</a:t>
            </a:r>
            <a:r>
              <a:rPr>
                <a:latin typeface="Courier"/>
              </a:rPr>
              <a:t> logging.getLogger(</a:t>
            </a:r>
            <a:r>
              <a:rPr>
                <a:solidFill>
                  <a:srgbClr val="19177C"/>
                </a:solidFill>
                <a:latin typeface="Courier"/>
              </a:rPr>
              <a:t>__name__</a:t>
            </a:r>
            <a:r>
              <a:rPr>
                <a:latin typeface="Courier"/>
              </a:rPr>
              <a:t>)</a:t>
            </a:r>
            <a:br/>
            <a:br/>
            <a:r>
              <a:rPr>
                <a:latin typeface="Courier"/>
              </a:rPr>
              <a:t>GAM_DEFAULT, SAM_DEFAULT </a:t>
            </a:r>
            <a:r>
              <a:rPr>
                <a:solidFill>
                  <a:srgbClr val="666666"/>
                </a:solidFill>
                <a:latin typeface="Courier"/>
              </a:rPr>
              <a:t>=</a:t>
            </a:r>
            <a:r>
              <a:rPr>
                <a:latin typeface="Courier"/>
              </a:rPr>
              <a:t> </a:t>
            </a:r>
            <a:r>
              <a:rPr>
                <a:solidFill>
                  <a:srgbClr val="40A070"/>
                </a:solidFill>
                <a:latin typeface="Courier"/>
              </a:rPr>
              <a:t>125</a:t>
            </a:r>
            <a:r>
              <a:rPr>
                <a:latin typeface="Courier"/>
              </a:rPr>
              <a:t>, </a:t>
            </a:r>
            <a:r>
              <a:rPr>
                <a:solidFill>
                  <a:srgbClr val="40A070"/>
                </a:solidFill>
                <a:latin typeface="Courier"/>
              </a:rPr>
              <a:t>115</a:t>
            </a:r>
            <a:br/>
            <a:br/>
            <a:br/>
            <a:r>
              <a:rPr b="1">
                <a:solidFill>
                  <a:srgbClr val="007020"/>
                </a:solidFill>
                <a:latin typeface="Courier"/>
              </a:rPr>
              <a:t>def</a:t>
            </a:r>
            <a:r>
              <a:rPr>
                <a:latin typeface="Courier"/>
              </a:rPr>
              <a:t> read_register(path: Path) </a:t>
            </a:r>
            <a:r>
              <a:rPr>
                <a:solidFill>
                  <a:srgbClr val="666666"/>
                </a:solidFill>
                <a:latin typeface="Courier"/>
              </a:rPr>
              <a:t>-&gt;</a:t>
            </a:r>
            <a:r>
              <a:rPr>
                <a:latin typeface="Courier"/>
              </a:rPr>
              <a:t> pd.DataFrame:</a:t>
            </a:r>
            <a:br/>
            <a:r>
              <a:rPr>
                <a:latin typeface="Courier"/>
              </a:rPr>
              <a:t>    ...</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du script — En Python (suite)</a:t>
            </a:r>
          </a:p>
        </p:txBody>
      </p:sp>
      <p:sp>
        <p:nvSpPr>
          <p:cNvPr id="3" name="Content Placeholder 2"/>
          <p:cNvSpPr>
            <a:spLocks noGrp="1"/>
          </p:cNvSpPr>
          <p:nvPr>
            <p:ph idx="1"/>
          </p:nvPr>
        </p:nvSpPr>
        <p:spPr/>
        <p:txBody>
          <a:bodyPr/>
          <a:lstStyle/>
          <a:p>
            <a:pPr lvl="0" indent="0">
              <a:buNone/>
            </a:pPr>
            <a:br/>
            <a:br/>
            <a:r>
              <a:rPr b="1">
                <a:solidFill>
                  <a:srgbClr val="007020"/>
                </a:solidFill>
                <a:latin typeface="Courier"/>
              </a:rPr>
              <a:t>def</a:t>
            </a:r>
            <a:r>
              <a:rPr>
                <a:latin typeface="Courier"/>
              </a:rPr>
              <a:t> indicator_table(muac: pd.DataFrame, gam_mm: </a:t>
            </a:r>
            <a:r>
              <a:rPr>
                <a:solidFill>
                  <a:srgbClr val="008000"/>
                </a:solidFill>
                <a:latin typeface="Courier"/>
              </a:rPr>
              <a:t>int</a:t>
            </a:r>
            <a:r>
              <a:rPr>
                <a:latin typeface="Courier"/>
              </a:rPr>
              <a:t>, sam_mm: </a:t>
            </a:r>
            <a:r>
              <a:rPr>
                <a:solidFill>
                  <a:srgbClr val="008000"/>
                </a:solidFill>
                <a:latin typeface="Courier"/>
              </a:rPr>
              <a:t>int</a:t>
            </a:r>
            <a:r>
              <a:rPr>
                <a:latin typeface="Courier"/>
              </a:rPr>
              <a:t>) </a:t>
            </a:r>
            <a:r>
              <a:rPr>
                <a:solidFill>
                  <a:srgbClr val="666666"/>
                </a:solidFill>
                <a:latin typeface="Courier"/>
              </a:rPr>
              <a:t>-&gt;</a:t>
            </a:r>
            <a:r>
              <a:rPr>
                <a:latin typeface="Courier"/>
              </a:rPr>
              <a:t> pd.DataFrame:</a:t>
            </a:r>
            <a:br/>
            <a:r>
              <a:rPr>
                <a:latin typeface="Courier"/>
              </a:rPr>
              <a:t>    measured </a:t>
            </a:r>
            <a:r>
              <a:rPr>
                <a:solidFill>
                  <a:srgbClr val="666666"/>
                </a:solidFill>
                <a:latin typeface="Courier"/>
              </a:rPr>
              <a:t>=</a:t>
            </a:r>
            <a:r>
              <a:rPr>
                <a:latin typeface="Courier"/>
              </a:rPr>
              <a:t> muac[</a:t>
            </a:r>
            <a:r>
              <a:rPr>
                <a:solidFill>
                  <a:srgbClr val="4070A0"/>
                </a:solidFill>
                <a:latin typeface="Courier"/>
              </a:rPr>
              <a:t>"muac_mm"</a:t>
            </a:r>
            <a:r>
              <a:rPr>
                <a:latin typeface="Courier"/>
              </a:rPr>
              <a:t>].notna() </a:t>
            </a:r>
            <a:r>
              <a:rPr>
                <a:solidFill>
                  <a:srgbClr val="666666"/>
                </a:solidFill>
                <a:latin typeface="Courier"/>
              </a:rPr>
              <a:t>|</a:t>
            </a:r>
            <a:r>
              <a:rPr>
                <a:latin typeface="Courier"/>
              </a:rPr>
              <a:t> muac[</a:t>
            </a:r>
            <a:r>
              <a:rPr>
                <a:solidFill>
                  <a:srgbClr val="4070A0"/>
                </a:solidFill>
                <a:latin typeface="Courier"/>
              </a:rPr>
              <a:t>"oedema"</a:t>
            </a:r>
            <a:r>
              <a:rPr>
                <a:latin typeface="Courier"/>
              </a:rPr>
              <a:t>].notna()</a:t>
            </a:r>
            <a:br/>
            <a:r>
              <a:rPr>
                <a:latin typeface="Courier"/>
              </a:rPr>
              <a:t>    gam </a:t>
            </a:r>
            <a:r>
              <a:rPr>
                <a:solidFill>
                  <a:srgbClr val="666666"/>
                </a:solidFill>
                <a:latin typeface="Courier"/>
              </a:rPr>
              <a:t>=</a:t>
            </a:r>
            <a:r>
              <a:rPr>
                <a:latin typeface="Courier"/>
              </a:rPr>
              <a:t> measured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gam_mm) </a:t>
            </a:r>
            <a:r>
              <a:rPr>
                <a:solidFill>
                  <a:srgbClr val="666666"/>
                </a:solidFill>
                <a:latin typeface="Courier"/>
              </a:rPr>
              <a:t>|</a:t>
            </a:r>
            <a:r>
              <a:rPr>
                <a:latin typeface="Courier"/>
              </a:rPr>
              <a:t> (muac[</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sam </a:t>
            </a:r>
            <a:r>
              <a:rPr>
                <a:solidFill>
                  <a:srgbClr val="666666"/>
                </a:solidFill>
                <a:latin typeface="Courier"/>
              </a:rPr>
              <a:t>=</a:t>
            </a:r>
            <a:r>
              <a:rPr>
                <a:latin typeface="Courier"/>
              </a:rPr>
              <a:t> measured </a:t>
            </a:r>
            <a:r>
              <a:rPr>
                <a:solidFill>
                  <a:srgbClr val="666666"/>
                </a:solidFill>
                <a:latin typeface="Courier"/>
              </a:rPr>
              <a:t>&amp;</a:t>
            </a:r>
            <a:r>
              <a:rPr>
                <a:latin typeface="Courier"/>
              </a:rPr>
              <a:t> ((muac[</a:t>
            </a:r>
            <a:r>
              <a:rPr>
                <a:solidFill>
                  <a:srgbClr val="4070A0"/>
                </a:solidFill>
                <a:latin typeface="Courier"/>
              </a:rPr>
              <a:t>"muac_mm"</a:t>
            </a:r>
            <a:r>
              <a:rPr>
                <a:latin typeface="Courier"/>
              </a:rPr>
              <a:t>] </a:t>
            </a:r>
            <a:r>
              <a:rPr>
                <a:solidFill>
                  <a:srgbClr val="666666"/>
                </a:solidFill>
                <a:latin typeface="Courier"/>
              </a:rPr>
              <a:t>&lt;</a:t>
            </a:r>
            <a:r>
              <a:rPr>
                <a:latin typeface="Courier"/>
              </a:rPr>
              <a:t> sam_mm) </a:t>
            </a:r>
            <a:r>
              <a:rPr>
                <a:solidFill>
                  <a:srgbClr val="666666"/>
                </a:solidFill>
                <a:latin typeface="Courier"/>
              </a:rPr>
              <a:t>|</a:t>
            </a:r>
            <a:r>
              <a:rPr>
                <a:latin typeface="Courier"/>
              </a:rPr>
              <a:t> (muac[</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br/>
            <a:r>
              <a:rPr>
                <a:latin typeface="Courier"/>
              </a:rPr>
              <a:t>    table </a:t>
            </a:r>
            <a:r>
              <a:rPr>
                <a:solidFill>
                  <a:srgbClr val="666666"/>
                </a:solidFill>
                <a:latin typeface="Courier"/>
              </a:rPr>
              <a:t>=</a:t>
            </a:r>
            <a:r>
              <a:rPr>
                <a:latin typeface="Courier"/>
              </a:rPr>
              <a:t> (</a:t>
            </a:r>
            <a:br/>
            <a:r>
              <a:rPr>
                <a:latin typeface="Courier"/>
              </a:rPr>
              <a:t>        muac.assign(measured</a:t>
            </a:r>
            <a:r>
              <a:rPr>
                <a:solidFill>
                  <a:srgbClr val="666666"/>
                </a:solidFill>
                <a:latin typeface="Courier"/>
              </a:rPr>
              <a:t>=</a:t>
            </a:r>
            <a:r>
              <a:rPr>
                <a:latin typeface="Courier"/>
              </a:rPr>
              <a:t>measured, gam</a:t>
            </a:r>
            <a:r>
              <a:rPr>
                <a:solidFill>
                  <a:srgbClr val="666666"/>
                </a:solidFill>
                <a:latin typeface="Courier"/>
              </a:rPr>
              <a:t>=</a:t>
            </a:r>
            <a:r>
              <a:rPr>
                <a:latin typeface="Courier"/>
              </a:rPr>
              <a:t>gam, sam</a:t>
            </a:r>
            <a:r>
              <a:rPr>
                <a:solidFill>
                  <a:srgbClr val="666666"/>
                </a:solidFill>
                <a:latin typeface="Courier"/>
              </a:rPr>
              <a:t>=</a:t>
            </a:r>
            <a:r>
              <a:rPr>
                <a:latin typeface="Courier"/>
              </a:rPr>
              <a:t>sam)</a:t>
            </a:r>
            <a:br/>
            <a:r>
              <a:rPr>
                <a:latin typeface="Courier"/>
              </a:rPr>
              <a:t>        .groupby(</a:t>
            </a:r>
            <a:r>
              <a:rPr>
                <a:solidFill>
                  <a:srgbClr val="4070A0"/>
                </a:solidFill>
                <a:latin typeface="Courier"/>
              </a:rPr>
              <a:t>"commune"</a:t>
            </a:r>
            <a:r>
              <a:rPr>
                <a:latin typeface="Courier"/>
              </a:rPr>
              <a:t>, dropna</a:t>
            </a:r>
            <a:r>
              <a:rPr>
                <a:solidFill>
                  <a:srgbClr val="666666"/>
                </a:solidFill>
                <a:latin typeface="Courier"/>
              </a:rPr>
              <a:t>=</a:t>
            </a:r>
            <a:r>
              <a:rPr>
                <a:solidFill>
                  <a:srgbClr val="19177C"/>
                </a:solidFill>
                <a:latin typeface="Courier"/>
              </a:rPr>
              <a:t>False</a:t>
            </a:r>
            <a:r>
              <a:rPr>
                <a:latin typeface="Courier"/>
              </a:rPr>
              <a:t>, observed</a:t>
            </a:r>
            <a:r>
              <a:rPr>
                <a:solidFill>
                  <a:srgbClr val="666666"/>
                </a:solidFill>
                <a:latin typeface="Courier"/>
              </a:rPr>
              <a:t>=</a:t>
            </a:r>
            <a:r>
              <a:rPr>
                <a:solidFill>
                  <a:srgbClr val="19177C"/>
                </a:solidFill>
                <a:latin typeface="Courier"/>
              </a:rPr>
              <a:t>True</a:t>
            </a:r>
            <a:r>
              <a:rPr>
                <a:latin typeface="Courier"/>
              </a:rPr>
              <a:t>)</a:t>
            </a:r>
            <a:br/>
            <a:r>
              <a:rPr>
                <a:latin typeface="Courier"/>
              </a:rPr>
              <a:t>        .agg(</a:t>
            </a:r>
            <a:br/>
            <a:r>
              <a:rPr>
                <a:latin typeface="Courier"/>
              </a:rPr>
              <a:t>            screened</a:t>
            </a:r>
            <a:r>
              <a:rPr>
                <a:solidFill>
                  <a:srgbClr val="666666"/>
                </a:solidFill>
                <a:latin typeface="Courier"/>
              </a:rPr>
              <a:t>=</a:t>
            </a:r>
            <a:r>
              <a:rPr>
                <a:latin typeface="Courier"/>
              </a:rPr>
              <a:t>(</a:t>
            </a:r>
            <a:r>
              <a:rPr>
                <a:solidFill>
                  <a:srgbClr val="4070A0"/>
                </a:solidFill>
                <a:latin typeface="Courier"/>
              </a:rPr>
              <a:t>"child_id"</a:t>
            </a:r>
            <a:r>
              <a:rPr>
                <a:latin typeface="Courier"/>
              </a:rPr>
              <a:t>, </a:t>
            </a:r>
            <a:r>
              <a:rPr>
                <a:solidFill>
                  <a:srgbClr val="4070A0"/>
                </a:solidFill>
                <a:latin typeface="Courier"/>
              </a:rPr>
              <a:t>"size"</a:t>
            </a:r>
            <a:r>
              <a:rPr>
                <a:latin typeface="Courier"/>
              </a:rPr>
              <a:t>),</a:t>
            </a:r>
            <a:br/>
            <a:r>
              <a:rPr>
                <a:latin typeface="Courier"/>
              </a:rPr>
              <a:t>            assessed</a:t>
            </a:r>
            <a:r>
              <a:rPr>
                <a:solidFill>
                  <a:srgbClr val="666666"/>
                </a:solidFill>
                <a:latin typeface="Courier"/>
              </a:rPr>
              <a:t>=</a:t>
            </a:r>
            <a:r>
              <a:rPr>
                <a:latin typeface="Courier"/>
              </a:rPr>
              <a:t>(</a:t>
            </a:r>
            <a:r>
              <a:rPr>
                <a:solidFill>
                  <a:srgbClr val="4070A0"/>
                </a:solidFill>
                <a:latin typeface="Courier"/>
              </a:rPr>
              <a:t>"measured"</a:t>
            </a:r>
            <a:r>
              <a:rPr>
                <a:latin typeface="Courier"/>
              </a:rPr>
              <a:t>, </a:t>
            </a:r>
            <a:r>
              <a:rPr>
                <a:solidFill>
                  <a:srgbClr val="4070A0"/>
                </a:solidFill>
                <a:latin typeface="Courier"/>
              </a:rPr>
              <a:t>"sum"</a:t>
            </a:r>
            <a:r>
              <a:rPr>
                <a:latin typeface="Courier"/>
              </a:rPr>
              <a:t>),</a:t>
            </a:r>
            <a:br/>
            <a:r>
              <a:rPr>
                <a:latin typeface="Courier"/>
              </a:rPr>
              <a:t>            gam_cases</a:t>
            </a:r>
            <a:r>
              <a:rPr>
                <a:solidFill>
                  <a:srgbClr val="666666"/>
                </a:solidFill>
                <a:latin typeface="Courier"/>
              </a:rPr>
              <a:t>=</a:t>
            </a:r>
            <a:r>
              <a:rPr>
                <a:latin typeface="Courier"/>
              </a:rPr>
              <a:t>(</a:t>
            </a:r>
            <a:r>
              <a:rPr>
                <a:solidFill>
                  <a:srgbClr val="4070A0"/>
                </a:solidFill>
                <a:latin typeface="Courier"/>
              </a:rPr>
              <a:t>"gam"</a:t>
            </a:r>
            <a:r>
              <a:rPr>
                <a:latin typeface="Courier"/>
              </a:rPr>
              <a:t>, </a:t>
            </a:r>
            <a:r>
              <a:rPr>
                <a:solidFill>
                  <a:srgbClr val="4070A0"/>
                </a:solidFill>
                <a:latin typeface="Courier"/>
              </a:rPr>
              <a:t>"sum"</a:t>
            </a:r>
            <a:r>
              <a:rPr>
                <a:latin typeface="Courier"/>
              </a:rPr>
              <a:t>),</a:t>
            </a:r>
            <a:br/>
            <a:r>
              <a:rPr>
                <a:latin typeface="Courier"/>
              </a:rPr>
              <a:t>            sam_cases</a:t>
            </a:r>
            <a:r>
              <a:rPr>
                <a:solidFill>
                  <a:srgbClr val="666666"/>
                </a:solidFill>
                <a:latin typeface="Courier"/>
              </a:rPr>
              <a:t>=</a:t>
            </a:r>
            <a:r>
              <a:rPr>
                <a:latin typeface="Courier"/>
              </a:rPr>
              <a:t>(</a:t>
            </a:r>
            <a:r>
              <a:rPr>
                <a:solidFill>
                  <a:srgbClr val="4070A0"/>
                </a:solidFill>
                <a:latin typeface="Courier"/>
              </a:rPr>
              <a:t>"sam"</a:t>
            </a:r>
            <a:r>
              <a:rPr>
                <a:latin typeface="Courier"/>
              </a:rPr>
              <a:t>, </a:t>
            </a:r>
            <a:r>
              <a:rPr>
                <a:solidFill>
                  <a:srgbClr val="4070A0"/>
                </a:solidFill>
                <a:latin typeface="Courier"/>
              </a:rPr>
              <a:t>"sum"</a:t>
            </a:r>
            <a:r>
              <a:rPr>
                <a:latin typeface="Courier"/>
              </a:rPr>
              <a:t>),</a:t>
            </a:r>
            <a:br/>
            <a:r>
              <a:rPr>
                <a:latin typeface="Courier"/>
              </a:rPr>
              <a:t>        )</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du script — En Python (suite)</a:t>
            </a:r>
          </a:p>
        </p:txBody>
      </p:sp>
      <p:sp>
        <p:nvSpPr>
          <p:cNvPr id="3" name="Content Placeholder 2"/>
          <p:cNvSpPr>
            <a:spLocks noGrp="1"/>
          </p:cNvSpPr>
          <p:nvPr>
            <p:ph idx="1"/>
          </p:nvPr>
        </p:nvSpPr>
        <p:spPr/>
        <p:txBody>
          <a:bodyPr/>
          <a:lstStyle/>
          <a:p>
            <a:pPr lvl="0" indent="0">
              <a:buNone/>
            </a:pPr>
            <a:r>
              <a:rPr>
                <a:latin typeface="Courier"/>
              </a:rPr>
              <a:t>    )</a:t>
            </a:r>
            <a:br/>
            <a:r>
              <a:rPr>
                <a:latin typeface="Courier"/>
              </a:rPr>
              <a:t>    table[</a:t>
            </a:r>
            <a:r>
              <a:rPr>
                <a:solidFill>
                  <a:srgbClr val="4070A0"/>
                </a:solidFill>
                <a:latin typeface="Courier"/>
              </a:rPr>
              <a:t>"assessment_rate"</a:t>
            </a:r>
            <a:r>
              <a:rPr>
                <a:latin typeface="Courier"/>
              </a:rPr>
              <a:t>] </a:t>
            </a:r>
            <a:r>
              <a:rPr>
                <a:solidFill>
                  <a:srgbClr val="666666"/>
                </a:solidFill>
                <a:latin typeface="Courier"/>
              </a:rPr>
              <a:t>=</a:t>
            </a:r>
            <a:r>
              <a:rPr>
                <a:latin typeface="Courier"/>
              </a:rPr>
              <a:t> (table[</a:t>
            </a:r>
            <a:r>
              <a:rPr>
                <a:solidFill>
                  <a:srgbClr val="4070A0"/>
                </a:solidFill>
                <a:latin typeface="Courier"/>
              </a:rPr>
              <a:t>"assessed"</a:t>
            </a:r>
            <a:r>
              <a:rPr>
                <a:latin typeface="Courier"/>
              </a:rPr>
              <a:t>] </a:t>
            </a:r>
            <a:r>
              <a:rPr>
                <a:solidFill>
                  <a:srgbClr val="666666"/>
                </a:solidFill>
                <a:latin typeface="Courier"/>
              </a:rPr>
              <a:t>/</a:t>
            </a:r>
            <a:r>
              <a:rPr>
                <a:latin typeface="Courier"/>
              </a:rPr>
              <a:t> table[</a:t>
            </a:r>
            <a:r>
              <a:rPr>
                <a:solidFill>
                  <a:srgbClr val="4070A0"/>
                </a:solidFill>
                <a:latin typeface="Courier"/>
              </a:rPr>
              <a:t>"screened"</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br/>
            <a:r>
              <a:rPr>
                <a:latin typeface="Courier"/>
              </a:rPr>
              <a:t>    table[</a:t>
            </a:r>
            <a:r>
              <a:rPr>
                <a:solidFill>
                  <a:srgbClr val="4070A0"/>
                </a:solidFill>
                <a:latin typeface="Courier"/>
              </a:rPr>
              <a:t>"gam_rate"</a:t>
            </a:r>
            <a:r>
              <a:rPr>
                <a:latin typeface="Courier"/>
              </a:rPr>
              <a:t>] </a:t>
            </a:r>
            <a:r>
              <a:rPr>
                <a:solidFill>
                  <a:srgbClr val="666666"/>
                </a:solidFill>
                <a:latin typeface="Courier"/>
              </a:rPr>
              <a:t>=</a:t>
            </a:r>
            <a:r>
              <a:rPr>
                <a:latin typeface="Courier"/>
              </a:rPr>
              <a:t> (table[</a:t>
            </a:r>
            <a:r>
              <a:rPr>
                <a:solidFill>
                  <a:srgbClr val="4070A0"/>
                </a:solidFill>
                <a:latin typeface="Courier"/>
              </a:rPr>
              <a:t>"gam_cases"</a:t>
            </a:r>
            <a:r>
              <a:rPr>
                <a:latin typeface="Courier"/>
              </a:rPr>
              <a:t>] </a:t>
            </a:r>
            <a:r>
              <a:rPr>
                <a:solidFill>
                  <a:srgbClr val="666666"/>
                </a:solidFill>
                <a:latin typeface="Courier"/>
              </a:rPr>
              <a:t>/</a:t>
            </a:r>
            <a:r>
              <a:rPr>
                <a:latin typeface="Courier"/>
              </a:rPr>
              <a:t> table[</a:t>
            </a:r>
            <a:r>
              <a:rPr>
                <a:solidFill>
                  <a:srgbClr val="4070A0"/>
                </a:solidFill>
                <a:latin typeface="Courier"/>
              </a:rPr>
              <a:t>"assessed"</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br/>
            <a:r>
              <a:rPr>
                <a:latin typeface="Courier"/>
              </a:rPr>
              <a:t>    table[</a:t>
            </a:r>
            <a:r>
              <a:rPr>
                <a:solidFill>
                  <a:srgbClr val="4070A0"/>
                </a:solidFill>
                <a:latin typeface="Courier"/>
              </a:rPr>
              <a:t>"sam_rate"</a:t>
            </a:r>
            <a:r>
              <a:rPr>
                <a:latin typeface="Courier"/>
              </a:rPr>
              <a:t>] </a:t>
            </a:r>
            <a:r>
              <a:rPr>
                <a:solidFill>
                  <a:srgbClr val="666666"/>
                </a:solidFill>
                <a:latin typeface="Courier"/>
              </a:rPr>
              <a:t>=</a:t>
            </a:r>
            <a:r>
              <a:rPr>
                <a:latin typeface="Courier"/>
              </a:rPr>
              <a:t> (table[</a:t>
            </a:r>
            <a:r>
              <a:rPr>
                <a:solidFill>
                  <a:srgbClr val="4070A0"/>
                </a:solidFill>
                <a:latin typeface="Courier"/>
              </a:rPr>
              <a:t>"sam_cases"</a:t>
            </a:r>
            <a:r>
              <a:rPr>
                <a:latin typeface="Courier"/>
              </a:rPr>
              <a:t>] </a:t>
            </a:r>
            <a:r>
              <a:rPr>
                <a:solidFill>
                  <a:srgbClr val="666666"/>
                </a:solidFill>
                <a:latin typeface="Courier"/>
              </a:rPr>
              <a:t>/</a:t>
            </a:r>
            <a:r>
              <a:rPr>
                <a:latin typeface="Courier"/>
              </a:rPr>
              <a:t> table[</a:t>
            </a:r>
            <a:r>
              <a:rPr>
                <a:solidFill>
                  <a:srgbClr val="4070A0"/>
                </a:solidFill>
                <a:latin typeface="Courier"/>
              </a:rPr>
              <a:t>"assessed"</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br/>
            <a:r>
              <a:rPr>
                <a:latin typeface="Courier"/>
              </a:rPr>
              <a:t>    </a:t>
            </a:r>
            <a:r>
              <a:rPr b="1">
                <a:solidFill>
                  <a:srgbClr val="007020"/>
                </a:solidFill>
                <a:latin typeface="Courier"/>
              </a:rPr>
              <a:t>return</a:t>
            </a:r>
            <a:r>
              <a:rPr>
                <a:latin typeface="Courier"/>
              </a:rPr>
              <a:t> table.reset_index()</a:t>
            </a:r>
            <a:br/>
            <a:br/>
            <a:br/>
            <a:r>
              <a:rPr b="1">
                <a:solidFill>
                  <a:srgbClr val="007020"/>
                </a:solidFill>
                <a:latin typeface="Courier"/>
              </a:rPr>
              <a:t>def</a:t>
            </a:r>
            <a:r>
              <a:rPr>
                <a:latin typeface="Courier"/>
              </a:rPr>
              <a:t> main() </a:t>
            </a:r>
            <a:r>
              <a:rPr>
                <a:solidFill>
                  <a:srgbClr val="666666"/>
                </a:solidFill>
                <a:latin typeface="Courier"/>
              </a:rPr>
              <a:t>-&gt;</a:t>
            </a:r>
            <a:r>
              <a:rPr>
                <a:latin typeface="Courier"/>
              </a:rPr>
              <a:t> </a:t>
            </a:r>
            <a:r>
              <a:rPr>
                <a:solidFill>
                  <a:srgbClr val="19177C"/>
                </a:solidFill>
                <a:latin typeface="Courier"/>
              </a:rPr>
              <a:t>None</a:t>
            </a:r>
            <a:r>
              <a:rPr>
                <a:latin typeface="Courier"/>
              </a:rPr>
              <a:t>:</a:t>
            </a:r>
            <a:br/>
            <a:r>
              <a:rPr>
                <a:latin typeface="Courier"/>
              </a:rPr>
              <a:t>    args </a:t>
            </a:r>
            <a:r>
              <a:rPr>
                <a:solidFill>
                  <a:srgbClr val="666666"/>
                </a:solidFill>
                <a:latin typeface="Courier"/>
              </a:rPr>
              <a:t>=</a:t>
            </a:r>
            <a:r>
              <a:rPr>
                <a:latin typeface="Courier"/>
              </a:rPr>
              <a:t> parse_args()</a:t>
            </a:r>
            <a:br/>
            <a:r>
              <a:rPr>
                <a:latin typeface="Courier"/>
              </a:rPr>
              <a:t>    logging.basicConfig(level</a:t>
            </a:r>
            <a:r>
              <a:rPr>
                <a:solidFill>
                  <a:srgbClr val="666666"/>
                </a:solidFill>
                <a:latin typeface="Courier"/>
              </a:rPr>
              <a:t>=</a:t>
            </a:r>
            <a:r>
              <a:rPr>
                <a:latin typeface="Courier"/>
              </a:rPr>
              <a:t>logging.INFO, </a:t>
            </a:r>
            <a:r>
              <a:rPr>
                <a:solidFill>
                  <a:srgbClr val="008000"/>
                </a:solidFill>
                <a:latin typeface="Courier"/>
              </a:rPr>
              <a:t>format</a:t>
            </a:r>
            <a:r>
              <a:rPr>
                <a:solidFill>
                  <a:srgbClr val="666666"/>
                </a:solidFill>
                <a:latin typeface="Courier"/>
              </a:rPr>
              <a:t>=</a:t>
            </a:r>
            <a:r>
              <a:rPr>
                <a:solidFill>
                  <a:srgbClr val="4070A0"/>
                </a:solidFill>
                <a:latin typeface="Courier"/>
              </a:rPr>
              <a:t>"%(levelname)-8s %(message)s"</a:t>
            </a:r>
            <a:r>
              <a:rPr>
                <a:latin typeface="Courier"/>
              </a:rPr>
              <a:t>)</a:t>
            </a:r>
            <a:br/>
            <a:br/>
            <a:r>
              <a:rPr>
                <a:latin typeface="Courier"/>
              </a:rPr>
              <a:t>    muac </a:t>
            </a:r>
            <a:r>
              <a:rPr>
                <a:solidFill>
                  <a:srgbClr val="666666"/>
                </a:solidFill>
                <a:latin typeface="Courier"/>
              </a:rPr>
              <a:t>=</a:t>
            </a:r>
            <a:r>
              <a:rPr>
                <a:latin typeface="Courier"/>
              </a:rPr>
              <a:t> read_register(args.</a:t>
            </a:r>
            <a:r>
              <a:rPr>
                <a:solidFill>
                  <a:srgbClr val="008000"/>
                </a:solidFill>
                <a:latin typeface="Courier"/>
              </a:rPr>
              <a:t>input</a:t>
            </a:r>
            <a:r>
              <a:rPr>
                <a:latin typeface="Courier"/>
              </a:rPr>
              <a:t>)</a:t>
            </a:r>
            <a:br/>
            <a:r>
              <a:rPr>
                <a:latin typeface="Courier"/>
              </a:rPr>
              <a:t>    log.info(</a:t>
            </a:r>
            <a:r>
              <a:rPr>
                <a:solidFill>
                  <a:srgbClr val="4070A0"/>
                </a:solidFill>
                <a:latin typeface="Courier"/>
              </a:rPr>
              <a:t>"Lu %d lignes"</a:t>
            </a:r>
            <a:r>
              <a:rPr>
                <a:latin typeface="Courier"/>
              </a:rPr>
              <a:t>, </a:t>
            </a:r>
            <a:r>
              <a:rPr>
                <a:solidFill>
                  <a:srgbClr val="008000"/>
                </a:solidFill>
                <a:latin typeface="Courier"/>
              </a:rPr>
              <a:t>len</a:t>
            </a:r>
            <a:r>
              <a:rPr>
                <a:latin typeface="Courier"/>
              </a:rPr>
              <a:t>(muac))</a:t>
            </a:r>
            <a:br/>
            <a:br/>
            <a:r>
              <a:rPr>
                <a:latin typeface="Courier"/>
              </a:rPr>
              <a:t>    table </a:t>
            </a:r>
            <a:r>
              <a:rPr>
                <a:solidFill>
                  <a:srgbClr val="666666"/>
                </a:solidFill>
                <a:latin typeface="Courier"/>
              </a:rPr>
              <a:t>=</a:t>
            </a:r>
            <a:r>
              <a:rPr>
                <a:latin typeface="Courier"/>
              </a:rPr>
              <a:t> indicator_table(muac, args.gam_threshold, SAM_DEFAULT)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du script — En Python (suite)</a:t>
            </a:r>
          </a:p>
        </p:txBody>
      </p:sp>
      <p:sp>
        <p:nvSpPr>
          <p:cNvPr id="3" name="Content Placeholder 2"/>
          <p:cNvSpPr>
            <a:spLocks noGrp="1"/>
          </p:cNvSpPr>
          <p:nvPr>
            <p:ph idx="1"/>
          </p:nvPr>
        </p:nvSpPr>
        <p:spPr/>
        <p:txBody>
          <a:bodyPr/>
          <a:lstStyle/>
          <a:p>
            <a:pPr lvl="0" indent="0">
              <a:buNone/>
            </a:pPr>
            <a:r>
              <a:rPr>
                <a:latin typeface="Courier"/>
              </a:rPr>
              <a:t>    thin </a:t>
            </a:r>
            <a:r>
              <a:rPr>
                <a:solidFill>
                  <a:srgbClr val="666666"/>
                </a:solidFill>
                <a:latin typeface="Courier"/>
              </a:rPr>
              <a:t>=</a:t>
            </a:r>
            <a:r>
              <a:rPr>
                <a:latin typeface="Courier"/>
              </a:rPr>
              <a:t> table.loc[table[</a:t>
            </a:r>
            <a:r>
              <a:rPr>
                <a:solidFill>
                  <a:srgbClr val="4070A0"/>
                </a:solidFill>
                <a:latin typeface="Courier"/>
              </a:rPr>
              <a:t>"assessment_rate"</a:t>
            </a:r>
            <a:r>
              <a:rPr>
                <a:latin typeface="Courier"/>
              </a:rPr>
              <a:t>] </a:t>
            </a:r>
            <a:r>
              <a:rPr>
                <a:solidFill>
                  <a:srgbClr val="666666"/>
                </a:solidFill>
                <a:latin typeface="Courier"/>
              </a:rPr>
              <a:t>&lt;</a:t>
            </a:r>
            <a:r>
              <a:rPr>
                <a:latin typeface="Courier"/>
              </a:rPr>
              <a:t> args.min_assessment_rate, </a:t>
            </a:r>
            <a:r>
              <a:rPr>
                <a:solidFill>
                  <a:srgbClr val="4070A0"/>
                </a:solidFill>
                <a:latin typeface="Courier"/>
              </a:rPr>
              <a:t>"commune"</a:t>
            </a:r>
            <a:r>
              <a:rPr>
                <a:latin typeface="Courier"/>
              </a:rPr>
              <a:t>]</a:t>
            </a:r>
            <a:br/>
            <a:r>
              <a:rPr>
                <a:latin typeface="Courier"/>
              </a:rPr>
              <a:t>    </a:t>
            </a:r>
            <a:r>
              <a:rPr b="1">
                <a:solidFill>
                  <a:srgbClr val="007020"/>
                </a:solidFill>
                <a:latin typeface="Courier"/>
              </a:rPr>
              <a:t>if</a:t>
            </a:r>
            <a:r>
              <a:rPr>
                <a:latin typeface="Courier"/>
              </a:rPr>
              <a:t> </a:t>
            </a:r>
            <a:r>
              <a:rPr>
                <a:solidFill>
                  <a:srgbClr val="008000"/>
                </a:solidFill>
                <a:latin typeface="Courier"/>
              </a:rPr>
              <a:t>len</a:t>
            </a:r>
            <a:r>
              <a:rPr>
                <a:latin typeface="Courier"/>
              </a:rPr>
              <a:t>(thin):</a:t>
            </a:r>
            <a:br/>
            <a:r>
              <a:rPr>
                <a:latin typeface="Courier"/>
              </a:rPr>
              <a:t>        log.warning(</a:t>
            </a:r>
            <a:r>
              <a:rPr>
                <a:solidFill>
                  <a:srgbClr val="4070A0"/>
                </a:solidFill>
                <a:latin typeface="Courier"/>
              </a:rPr>
              <a:t>"Taux d'evaluation sous le plancher : %s"</a:t>
            </a:r>
            <a:r>
              <a:rPr>
                <a:latin typeface="Courier"/>
              </a:rPr>
              <a:t>, </a:t>
            </a:r>
            <a:r>
              <a:rPr>
                <a:solidFill>
                  <a:srgbClr val="4070A0"/>
                </a:solidFill>
                <a:latin typeface="Courier"/>
              </a:rPr>
              <a:t>", "</a:t>
            </a:r>
            <a:r>
              <a:rPr>
                <a:latin typeface="Courier"/>
              </a:rPr>
              <a:t>.join(thin))</a:t>
            </a:r>
            <a:br/>
            <a:br/>
            <a:r>
              <a:rPr>
                <a:latin typeface="Courier"/>
              </a:rPr>
              <a:t>    args.output.mkdir(parents</a:t>
            </a:r>
            <a:r>
              <a:rPr>
                <a:solidFill>
                  <a:srgbClr val="666666"/>
                </a:solidFill>
                <a:latin typeface="Courier"/>
              </a:rPr>
              <a:t>=</a:t>
            </a:r>
            <a:r>
              <a:rPr>
                <a:solidFill>
                  <a:srgbClr val="19177C"/>
                </a:solidFill>
                <a:latin typeface="Courier"/>
              </a:rPr>
              <a:t>True</a:t>
            </a:r>
            <a:r>
              <a:rPr>
                <a:latin typeface="Courier"/>
              </a:rPr>
              <a:t>, exist_ok</a:t>
            </a:r>
            <a:r>
              <a:rPr>
                <a:solidFill>
                  <a:srgbClr val="666666"/>
                </a:solidFill>
                <a:latin typeface="Courier"/>
              </a:rPr>
              <a:t>=</a:t>
            </a:r>
            <a:r>
              <a:rPr>
                <a:solidFill>
                  <a:srgbClr val="19177C"/>
                </a:solidFill>
                <a:latin typeface="Courier"/>
              </a:rPr>
              <a:t>True</a:t>
            </a:r>
            <a:r>
              <a:rPr>
                <a:latin typeface="Courier"/>
              </a:rPr>
              <a:t>)</a:t>
            </a:r>
            <a:br/>
            <a:r>
              <a:rPr>
                <a:latin typeface="Courier"/>
              </a:rPr>
              <a:t>    destination </a:t>
            </a:r>
            <a:r>
              <a:rPr>
                <a:solidFill>
                  <a:srgbClr val="666666"/>
                </a:solidFill>
                <a:latin typeface="Courier"/>
              </a:rPr>
              <a:t>=</a:t>
            </a:r>
            <a:r>
              <a:rPr>
                <a:latin typeface="Courier"/>
              </a:rPr>
              <a:t> args.output </a:t>
            </a:r>
            <a:r>
              <a:rPr>
                <a:solidFill>
                  <a:srgbClr val="666666"/>
                </a:solidFill>
                <a:latin typeface="Courier"/>
              </a:rPr>
              <a:t>/</a:t>
            </a:r>
            <a:r>
              <a:rPr>
                <a:latin typeface="Courier"/>
              </a:rPr>
              <a:t> </a:t>
            </a:r>
            <a:r>
              <a:rPr>
                <a:solidFill>
                  <a:srgbClr val="4070A0"/>
                </a:solidFill>
                <a:latin typeface="Courier"/>
              </a:rPr>
              <a:t>"gam_by_commune.csv"</a:t>
            </a:r>
            <a:br/>
            <a:r>
              <a:rPr>
                <a:latin typeface="Courier"/>
              </a:rPr>
              <a:t>    table.to_csv(destination, index</a:t>
            </a:r>
            <a:r>
              <a:rPr>
                <a:solidFill>
                  <a:srgbClr val="666666"/>
                </a:solidFill>
                <a:latin typeface="Courier"/>
              </a:rPr>
              <a:t>=</a:t>
            </a:r>
            <a:r>
              <a:rPr>
                <a:solidFill>
                  <a:srgbClr val="19177C"/>
                </a:solidFill>
                <a:latin typeface="Courier"/>
              </a:rPr>
              <a:t>False</a:t>
            </a:r>
            <a:r>
              <a:rPr>
                <a:latin typeface="Courier"/>
              </a:rPr>
              <a:t>)</a:t>
            </a:r>
            <a:br/>
            <a:r>
              <a:rPr>
                <a:latin typeface="Courier"/>
              </a:rPr>
              <a:t>    log.info(</a:t>
            </a:r>
            <a:r>
              <a:rPr>
                <a:solidFill>
                  <a:srgbClr val="4070A0"/>
                </a:solidFill>
                <a:latin typeface="Courier"/>
              </a:rPr>
              <a:t>"Ecrit %s (%d communes)"</a:t>
            </a:r>
            <a:r>
              <a:rPr>
                <a:latin typeface="Courier"/>
              </a:rPr>
              <a:t>, destination, </a:t>
            </a:r>
            <a:r>
              <a:rPr>
                <a:solidFill>
                  <a:srgbClr val="008000"/>
                </a:solidFill>
                <a:latin typeface="Courier"/>
              </a:rPr>
              <a:t>len</a:t>
            </a:r>
            <a:r>
              <a:rPr>
                <a:latin typeface="Courier"/>
              </a:rPr>
              <a:t>(table))</a:t>
            </a:r>
            <a:br/>
            <a:br/>
            <a:br/>
            <a:r>
              <a:rPr b="1">
                <a:solidFill>
                  <a:srgbClr val="007020"/>
                </a:solidFill>
                <a:latin typeface="Courier"/>
              </a:rPr>
              <a:t>if</a:t>
            </a:r>
            <a:r>
              <a:rPr>
                <a:latin typeface="Courier"/>
              </a:rPr>
              <a:t> </a:t>
            </a:r>
            <a:r>
              <a:rPr>
                <a:solidFill>
                  <a:srgbClr val="19177C"/>
                </a:solidFill>
                <a:latin typeface="Courier"/>
              </a:rPr>
              <a:t>__name__</a:t>
            </a:r>
            <a:r>
              <a:rPr>
                <a:latin typeface="Courier"/>
              </a:rPr>
              <a:t> </a:t>
            </a:r>
            <a:r>
              <a:rPr>
                <a:solidFill>
                  <a:srgbClr val="666666"/>
                </a:solidFill>
                <a:latin typeface="Courier"/>
              </a:rPr>
              <a:t>==</a:t>
            </a:r>
            <a:r>
              <a:rPr>
                <a:latin typeface="Courier"/>
              </a:rPr>
              <a:t> </a:t>
            </a:r>
            <a:r>
              <a:rPr>
                <a:solidFill>
                  <a:srgbClr val="4070A0"/>
                </a:solidFill>
                <a:latin typeface="Courier"/>
              </a:rPr>
              <a:t>"__main__"</a:t>
            </a:r>
            <a:r>
              <a:rPr>
                <a:latin typeface="Courier"/>
              </a:rPr>
              <a:t>:</a:t>
            </a:r>
            <a:br/>
            <a:r>
              <a:rPr>
                <a:latin typeface="Courier"/>
              </a:rPr>
              <a:t>    main()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forme du script</a:t>
            </a:r>
          </a:p>
        </p:txBody>
      </p:sp>
      <p:sp>
        <p:nvSpPr>
          <p:cNvPr id="3" name="Content Placeholder 2"/>
          <p:cNvSpPr>
            <a:spLocks noGrp="1"/>
          </p:cNvSpPr>
          <p:nvPr>
            <p:ph idx="1"/>
          </p:nvPr>
        </p:nvSpPr>
        <p:spPr/>
        <p:txBody>
          <a:bodyPr/>
          <a:lstStyle/>
          <a:p>
            <a:pPr lvl="0"/>
            <a:r>
              <a:rPr/>
              <a:t>Les fonctions prennent des arguments et renvoient des valeurs — </a:t>
            </a:r>
            <a:r>
              <a:rPr>
                <a:latin typeface="Courier"/>
              </a:rPr>
              <a:t>indicator_table</a:t>
            </a:r>
            <a:r>
              <a:rPr/>
              <a:t> ne lit aucun fichier, ignore où va la…</a:t>
            </a:r>
          </a:p>
          <a:p>
            <a:pPr lvl="0"/>
            <a:r>
              <a:rPr>
                <a:latin typeface="Courier"/>
              </a:rPr>
              <a:t>main()</a:t>
            </a:r>
            <a:r>
              <a:rPr/>
              <a:t> est le seul endroit qui fait des entrées-sorties — Lecture, écriture et journalisation y vivent ; tout le…</a:t>
            </a:r>
          </a:p>
          <a:p>
            <a:pPr lvl="0"/>
            <a:r>
              <a:rPr/>
              <a:t>Le garde </a:t>
            </a:r>
            <a:r>
              <a:rPr>
                <a:latin typeface="Courier"/>
              </a:rPr>
              <a:t>if __name__ == "__main__"</a:t>
            </a:r>
            <a:r>
              <a:rPr/>
              <a:t> — fait qu’importer ce module depuis un notebook n’exécute rien</a:t>
            </a:r>
          </a:p>
          <a:p>
            <a:pPr lvl="0"/>
            <a:r>
              <a:rPr/>
              <a:t>Les données minces sont signalées, non supprimées — Une commune sous le plancher de taux d’évaluation reste dans le…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Tester la partie qui calcule — En Python (suite)</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tests/test_indicator_table.py</a:t>
            </a:r>
            <a:b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from</a:t>
            </a:r>
            <a:r>
              <a:rPr>
                <a:latin typeface="Courier"/>
              </a:rPr>
              <a:t> indicator_table </a:t>
            </a:r>
            <a:r>
              <a:rPr b="1">
                <a:solidFill>
                  <a:srgbClr val="008000"/>
                </a:solidFill>
                <a:latin typeface="Courier"/>
              </a:rPr>
              <a:t>import</a:t>
            </a:r>
            <a:r>
              <a:rPr>
                <a:latin typeface="Courier"/>
              </a:rPr>
              <a:t> indicator_table</a:t>
            </a:r>
            <a:br/>
            <a:br/>
            <a:br/>
            <a:r>
              <a:rPr b="1">
                <a:solidFill>
                  <a:srgbClr val="007020"/>
                </a:solidFill>
                <a:latin typeface="Courier"/>
              </a:rPr>
              <a:t>def</a:t>
            </a:r>
            <a:r>
              <a:rPr>
                <a:latin typeface="Courier"/>
              </a:rPr>
              <a:t> test_denominator_excludes_unmeasured_children():</a:t>
            </a:r>
            <a:br/>
            <a:r>
              <a:rPr>
                <a:latin typeface="Courier"/>
              </a:rPr>
              <a:t>    muac </a:t>
            </a:r>
            <a:r>
              <a:rPr>
                <a:solidFill>
                  <a:srgbClr val="666666"/>
                </a:solidFill>
                <a:latin typeface="Courier"/>
              </a:rPr>
              <a:t>=</a:t>
            </a:r>
            <a:r>
              <a:rPr>
                <a:latin typeface="Courier"/>
              </a:rPr>
              <a:t> pd.DataFrame({</a:t>
            </a:r>
            <a:br/>
            <a:r>
              <a:rPr>
                <a:latin typeface="Courier"/>
              </a:rPr>
              <a:t>        </a:t>
            </a:r>
            <a:r>
              <a:rPr>
                <a:solidFill>
                  <a:srgbClr val="4070A0"/>
                </a:solidFill>
                <a:latin typeface="Courier"/>
              </a:rPr>
              <a:t>"child_id"</a:t>
            </a:r>
            <a:r>
              <a:rPr>
                <a:latin typeface="Courier"/>
              </a:rPr>
              <a:t>: [</a:t>
            </a:r>
            <a:r>
              <a:rPr>
                <a:solidFill>
                  <a:srgbClr val="4070A0"/>
                </a:solidFill>
                <a:latin typeface="Courier"/>
              </a:rPr>
              <a:t>"a"</a:t>
            </a:r>
            <a:r>
              <a:rPr>
                <a:latin typeface="Courier"/>
              </a:rPr>
              <a:t>, </a:t>
            </a:r>
            <a:r>
              <a:rPr>
                <a:solidFill>
                  <a:srgbClr val="4070A0"/>
                </a:solidFill>
                <a:latin typeface="Courier"/>
              </a:rPr>
              <a:t>"b"</a:t>
            </a:r>
            <a:r>
              <a:rPr>
                <a:latin typeface="Courier"/>
              </a:rPr>
              <a:t>, </a:t>
            </a:r>
            <a:r>
              <a:rPr>
                <a:solidFill>
                  <a:srgbClr val="4070A0"/>
                </a:solidFill>
                <a:latin typeface="Courier"/>
              </a:rPr>
              <a:t>"c"</a:t>
            </a:r>
            <a:r>
              <a:rPr>
                <a:latin typeface="Courier"/>
              </a:rPr>
              <a:t>],</a:t>
            </a:r>
            <a:br/>
            <a:r>
              <a:rPr>
                <a:latin typeface="Courier"/>
              </a:rPr>
              <a:t>        </a:t>
            </a:r>
            <a:r>
              <a:rPr>
                <a:solidFill>
                  <a:srgbClr val="4070A0"/>
                </a:solidFill>
                <a:latin typeface="Courier"/>
              </a:rPr>
              <a:t>"commune"</a:t>
            </a:r>
            <a:r>
              <a:rPr>
                <a:latin typeface="Courier"/>
              </a:rPr>
              <a:t>: [</a:t>
            </a:r>
            <a:r>
              <a:rPr>
                <a:solidFill>
                  <a:srgbClr val="4070A0"/>
                </a:solidFill>
                <a:latin typeface="Courier"/>
              </a:rPr>
              <a:t>"X"</a:t>
            </a:r>
            <a:r>
              <a:rPr>
                <a:latin typeface="Courier"/>
              </a:rPr>
              <a:t>, </a:t>
            </a:r>
            <a:r>
              <a:rPr>
                <a:solidFill>
                  <a:srgbClr val="4070A0"/>
                </a:solidFill>
                <a:latin typeface="Courier"/>
              </a:rPr>
              <a:t>"X"</a:t>
            </a:r>
            <a:r>
              <a:rPr>
                <a:latin typeface="Courier"/>
              </a:rPr>
              <a:t>, </a:t>
            </a:r>
            <a:r>
              <a:rPr>
                <a:solidFill>
                  <a:srgbClr val="4070A0"/>
                </a:solidFill>
                <a:latin typeface="Courier"/>
              </a:rPr>
              <a:t>"X"</a:t>
            </a:r>
            <a:r>
              <a:rPr>
                <a:latin typeface="Courier"/>
              </a:rPr>
              <a:t>],</a:t>
            </a:r>
            <a:br/>
            <a:r>
              <a:rPr>
                <a:latin typeface="Courier"/>
              </a:rPr>
              <a:t>        </a:t>
            </a:r>
            <a:r>
              <a:rPr>
                <a:solidFill>
                  <a:srgbClr val="4070A0"/>
                </a:solidFill>
                <a:latin typeface="Courier"/>
              </a:rPr>
              <a:t>"muac_mm"</a:t>
            </a:r>
            <a:r>
              <a:rPr>
                <a:latin typeface="Courier"/>
              </a:rPr>
              <a:t>: [</a:t>
            </a:r>
            <a:r>
              <a:rPr>
                <a:solidFill>
                  <a:srgbClr val="40A070"/>
                </a:solidFill>
                <a:latin typeface="Courier"/>
              </a:rPr>
              <a:t>110</a:t>
            </a:r>
            <a:r>
              <a:rPr>
                <a:latin typeface="Courier"/>
              </a:rPr>
              <a:t>, </a:t>
            </a:r>
            <a:r>
              <a:rPr>
                <a:solidFill>
                  <a:srgbClr val="40A070"/>
                </a:solidFill>
                <a:latin typeface="Courier"/>
              </a:rPr>
              <a:t>130</a:t>
            </a:r>
            <a:r>
              <a:rPr>
                <a:latin typeface="Courier"/>
              </a:rPr>
              <a:t>, </a:t>
            </a:r>
            <a:r>
              <a:rPr>
                <a:solidFill>
                  <a:srgbClr val="19177C"/>
                </a:solidFill>
                <a:latin typeface="Courier"/>
              </a:rPr>
              <a:t>None</a:t>
            </a:r>
            <a:r>
              <a:rPr>
                <a:latin typeface="Courier"/>
              </a:rPr>
              <a:t>],</a:t>
            </a:r>
            <a:br/>
            <a:r>
              <a:rPr>
                <a:latin typeface="Courier"/>
              </a:rPr>
              <a:t>        </a:t>
            </a:r>
            <a:r>
              <a:rPr>
                <a:solidFill>
                  <a:srgbClr val="4070A0"/>
                </a:solidFill>
                <a:latin typeface="Courier"/>
              </a:rPr>
              <a:t>"oedema"</a:t>
            </a:r>
            <a:r>
              <a:rPr>
                <a:latin typeface="Courier"/>
              </a:rPr>
              <a:t>: [</a:t>
            </a:r>
            <a:r>
              <a:rPr>
                <a:solidFill>
                  <a:srgbClr val="19177C"/>
                </a:solidFill>
                <a:latin typeface="Courier"/>
              </a:rPr>
              <a:t>False</a:t>
            </a:r>
            <a:r>
              <a:rPr>
                <a:latin typeface="Courier"/>
              </a:rPr>
              <a:t>, </a:t>
            </a:r>
            <a:r>
              <a:rPr>
                <a:solidFill>
                  <a:srgbClr val="19177C"/>
                </a:solidFill>
                <a:latin typeface="Courier"/>
              </a:rPr>
              <a:t>False</a:t>
            </a:r>
            <a:r>
              <a:rPr>
                <a:latin typeface="Courier"/>
              </a:rPr>
              <a:t>, </a:t>
            </a:r>
            <a:r>
              <a:rPr>
                <a:solidFill>
                  <a:srgbClr val="19177C"/>
                </a:solidFill>
                <a:latin typeface="Courier"/>
              </a:rPr>
              <a:t>None</a:t>
            </a:r>
            <a:r>
              <a:rPr>
                <a:latin typeface="Courier"/>
              </a:rPr>
              <a:t>],</a:t>
            </a:r>
            <a:br/>
            <a:r>
              <a:rPr>
                <a:latin typeface="Courier"/>
              </a:rPr>
              <a:t>    })</a:t>
            </a:r>
            <a:br/>
            <a:br/>
            <a:r>
              <a:rPr>
                <a:latin typeface="Courier"/>
              </a:rPr>
              <a:t>    table </a:t>
            </a:r>
            <a:r>
              <a:rPr>
                <a:solidFill>
                  <a:srgbClr val="666666"/>
                </a:solidFill>
                <a:latin typeface="Courier"/>
              </a:rPr>
              <a:t>=</a:t>
            </a:r>
            <a:r>
              <a:rPr>
                <a:latin typeface="Courier"/>
              </a:rPr>
              <a:t> indicator_table(muac, gam_mm</a:t>
            </a:r>
            <a:r>
              <a:rPr>
                <a:solidFill>
                  <a:srgbClr val="666666"/>
                </a:solidFill>
                <a:latin typeface="Courier"/>
              </a:rPr>
              <a:t>=</a:t>
            </a:r>
            <a:r>
              <a:rPr>
                <a:solidFill>
                  <a:srgbClr val="40A070"/>
                </a:solidFill>
                <a:latin typeface="Courier"/>
              </a:rPr>
              <a:t>125</a:t>
            </a:r>
            <a:r>
              <a:rPr>
                <a:latin typeface="Courier"/>
              </a:rPr>
              <a:t>, sam_mm</a:t>
            </a:r>
            <a:r>
              <a:rPr>
                <a:solidFill>
                  <a:srgbClr val="666666"/>
                </a:solidFill>
                <a:latin typeface="Courier"/>
              </a:rPr>
              <a:t>=</a:t>
            </a:r>
            <a:r>
              <a:rPr>
                <a:solidFill>
                  <a:srgbClr val="40A070"/>
                </a:solidFill>
                <a:latin typeface="Courier"/>
              </a:rPr>
              <a:t>115</a:t>
            </a:r>
            <a:r>
              <a:rPr>
                <a:latin typeface="Courier"/>
              </a:rPr>
              <a:t>)</a:t>
            </a:r>
            <a:br/>
            <a:br/>
            <a:r>
              <a:rPr>
                <a:latin typeface="Courier"/>
              </a:rPr>
              <a:t>    </a:t>
            </a:r>
            <a:r>
              <a:rPr b="1">
                <a:solidFill>
                  <a:srgbClr val="007020"/>
                </a:solidFill>
                <a:latin typeface="Courier"/>
              </a:rPr>
              <a:t>assert</a:t>
            </a:r>
            <a:r>
              <a:rPr>
                <a:latin typeface="Courier"/>
              </a:rPr>
              <a:t> table.loc[</a:t>
            </a:r>
            <a:r>
              <a:rPr>
                <a:solidFill>
                  <a:srgbClr val="40A070"/>
                </a:solidFill>
                <a:latin typeface="Courier"/>
              </a:rPr>
              <a:t>0</a:t>
            </a:r>
            <a:r>
              <a:rPr>
                <a:latin typeface="Courier"/>
              </a:rPr>
              <a:t>, </a:t>
            </a:r>
            <a:r>
              <a:rPr>
                <a:solidFill>
                  <a:srgbClr val="4070A0"/>
                </a:solidFill>
                <a:latin typeface="Courier"/>
              </a:rPr>
              <a:t>"screened"</a:t>
            </a:r>
            <a:r>
              <a:rPr>
                <a:latin typeface="Courier"/>
              </a:rPr>
              <a:t>] </a:t>
            </a:r>
            <a:r>
              <a:rPr>
                <a:solidFill>
                  <a:srgbClr val="666666"/>
                </a:solidFill>
                <a:latin typeface="Courier"/>
              </a:rPr>
              <a:t>==</a:t>
            </a:r>
            <a:r>
              <a:rPr>
                <a:latin typeface="Courier"/>
              </a:rPr>
              <a:t> </a:t>
            </a:r>
            <a:r>
              <a:rPr>
                <a:solidFill>
                  <a:srgbClr val="40A070"/>
                </a:solidFill>
                <a:latin typeface="Courier"/>
              </a:rPr>
              <a:t>3</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Tester la partie qui calcule — En Python (suite)</a:t>
            </a:r>
          </a:p>
        </p:txBody>
      </p:sp>
      <p:sp>
        <p:nvSpPr>
          <p:cNvPr id="3" name="Content Placeholder 2"/>
          <p:cNvSpPr>
            <a:spLocks noGrp="1"/>
          </p:cNvSpPr>
          <p:nvPr>
            <p:ph idx="1"/>
          </p:nvPr>
        </p:nvSpPr>
        <p:spPr/>
        <p:txBody>
          <a:bodyPr/>
          <a:lstStyle/>
          <a:p>
            <a:pPr lvl="0" indent="0">
              <a:buNone/>
            </a:pPr>
            <a:r>
              <a:rPr>
                <a:latin typeface="Courier"/>
              </a:rPr>
              <a:t>    </a:t>
            </a:r>
            <a:r>
              <a:rPr b="1">
                <a:solidFill>
                  <a:srgbClr val="007020"/>
                </a:solidFill>
                <a:latin typeface="Courier"/>
              </a:rPr>
              <a:t>assert</a:t>
            </a:r>
            <a:r>
              <a:rPr>
                <a:latin typeface="Courier"/>
              </a:rPr>
              <a:t> table.loc[</a:t>
            </a:r>
            <a:r>
              <a:rPr>
                <a:solidFill>
                  <a:srgbClr val="40A070"/>
                </a:solidFill>
                <a:latin typeface="Courier"/>
              </a:rPr>
              <a:t>0</a:t>
            </a:r>
            <a:r>
              <a:rPr>
                <a:latin typeface="Courier"/>
              </a:rPr>
              <a:t>, </a:t>
            </a:r>
            <a:r>
              <a:rPr>
                <a:solidFill>
                  <a:srgbClr val="4070A0"/>
                </a:solidFill>
                <a:latin typeface="Courier"/>
              </a:rPr>
              <a:t>"assessed"</a:t>
            </a:r>
            <a:r>
              <a:rPr>
                <a:latin typeface="Courier"/>
              </a:rPr>
              <a:t>] </a:t>
            </a:r>
            <a:r>
              <a:rPr>
                <a:solidFill>
                  <a:srgbClr val="666666"/>
                </a:solidFill>
                <a:latin typeface="Courier"/>
              </a:rPr>
              <a:t>==</a:t>
            </a:r>
            <a:r>
              <a:rPr>
                <a:latin typeface="Courier"/>
              </a:rPr>
              <a:t> </a:t>
            </a:r>
            <a:r>
              <a:rPr>
                <a:solidFill>
                  <a:srgbClr val="40A070"/>
                </a:solidFill>
                <a:latin typeface="Courier"/>
              </a:rPr>
              <a:t>2</a:t>
            </a:r>
            <a:r>
              <a:rPr>
                <a:latin typeface="Courier"/>
              </a:rPr>
              <a:t>      </a:t>
            </a:r>
            <a:r>
              <a:rPr i="1">
                <a:solidFill>
                  <a:srgbClr val="60A0B0"/>
                </a:solidFill>
                <a:latin typeface="Courier"/>
              </a:rPr>
              <a:t># l'enfant non mesure n'est pas au denominateur</a:t>
            </a:r>
            <a:br/>
            <a:r>
              <a:rPr>
                <a:latin typeface="Courier"/>
              </a:rPr>
              <a:t>    </a:t>
            </a:r>
            <a:r>
              <a:rPr b="1">
                <a:solidFill>
                  <a:srgbClr val="007020"/>
                </a:solidFill>
                <a:latin typeface="Courier"/>
              </a:rPr>
              <a:t>assert</a:t>
            </a:r>
            <a:r>
              <a:rPr>
                <a:latin typeface="Courier"/>
              </a:rPr>
              <a:t> table.loc[</a:t>
            </a:r>
            <a:r>
              <a:rPr>
                <a:solidFill>
                  <a:srgbClr val="40A070"/>
                </a:solidFill>
                <a:latin typeface="Courier"/>
              </a:rPr>
              <a:t>0</a:t>
            </a:r>
            <a:r>
              <a:rPr>
                <a:latin typeface="Courier"/>
              </a:rPr>
              <a:t>, </a:t>
            </a:r>
            <a:r>
              <a:rPr>
                <a:solidFill>
                  <a:srgbClr val="4070A0"/>
                </a:solidFill>
                <a:latin typeface="Courier"/>
              </a:rPr>
              <a:t>"gam_rate"</a:t>
            </a:r>
            <a:r>
              <a:rPr>
                <a:latin typeface="Courier"/>
              </a:rPr>
              <a:t>] </a:t>
            </a:r>
            <a:r>
              <a:rPr>
                <a:solidFill>
                  <a:srgbClr val="666666"/>
                </a:solidFill>
                <a:latin typeface="Courier"/>
              </a:rPr>
              <a:t>==</a:t>
            </a:r>
            <a:r>
              <a:rPr>
                <a:latin typeface="Courier"/>
              </a:rPr>
              <a:t> </a:t>
            </a:r>
            <a:r>
              <a:rPr>
                <a:solidFill>
                  <a:srgbClr val="40A070"/>
                </a:solidFill>
                <a:latin typeface="Courier"/>
              </a:rPr>
              <a:t>0.5</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Rendre l’exécution reproductible — En Python (suite)</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json</a:t>
            </a:r>
            <a:br/>
            <a:r>
              <a:rPr b="1">
                <a:solidFill>
                  <a:srgbClr val="008000"/>
                </a:solidFill>
                <a:latin typeface="Courier"/>
              </a:rPr>
              <a:t>import</a:t>
            </a:r>
            <a:r>
              <a:rPr>
                <a:latin typeface="Courier"/>
              </a:rPr>
              <a:t> subprocess</a:t>
            </a:r>
            <a:br/>
            <a:r>
              <a:rPr b="1">
                <a:solidFill>
                  <a:srgbClr val="008000"/>
                </a:solidFill>
                <a:latin typeface="Courier"/>
              </a:rPr>
              <a:t>from</a:t>
            </a:r>
            <a:r>
              <a:rPr>
                <a:latin typeface="Courier"/>
              </a:rPr>
              <a:t> datetime </a:t>
            </a:r>
            <a:r>
              <a:rPr b="1">
                <a:solidFill>
                  <a:srgbClr val="008000"/>
                </a:solidFill>
                <a:latin typeface="Courier"/>
              </a:rPr>
              <a:t>import</a:t>
            </a:r>
            <a:r>
              <a:rPr>
                <a:latin typeface="Courier"/>
              </a:rPr>
              <a:t> datetime, timezone</a:t>
            </a:r>
            <a:br/>
            <a:br/>
            <a:br/>
            <a:r>
              <a:rPr b="1">
                <a:solidFill>
                  <a:srgbClr val="007020"/>
                </a:solidFill>
                <a:latin typeface="Courier"/>
              </a:rPr>
              <a:t>def</a:t>
            </a:r>
            <a:r>
              <a:rPr>
                <a:latin typeface="Courier"/>
              </a:rPr>
              <a:t> run_metadata(args) </a:t>
            </a:r>
            <a:r>
              <a:rPr>
                <a:solidFill>
                  <a:srgbClr val="666666"/>
                </a:solidFill>
                <a:latin typeface="Courier"/>
              </a:rPr>
              <a:t>-&gt;</a:t>
            </a:r>
            <a:r>
              <a:rPr>
                <a:latin typeface="Courier"/>
              </a:rPr>
              <a:t> </a:t>
            </a:r>
            <a:r>
              <a:rPr>
                <a:solidFill>
                  <a:srgbClr val="008000"/>
                </a:solidFill>
                <a:latin typeface="Courier"/>
              </a:rPr>
              <a:t>dict</a:t>
            </a:r>
            <a:r>
              <a:rPr>
                <a:latin typeface="Courier"/>
              </a:rPr>
              <a:t>:</a:t>
            </a:r>
            <a:br/>
            <a:r>
              <a:rPr>
                <a:latin typeface="Courier"/>
              </a:rPr>
              <a:t>    </a:t>
            </a:r>
            <a:r>
              <a:rPr b="1">
                <a:solidFill>
                  <a:srgbClr val="007020"/>
                </a:solidFill>
                <a:latin typeface="Courier"/>
              </a:rPr>
              <a:t>return</a:t>
            </a:r>
            <a:r>
              <a:rPr>
                <a:latin typeface="Courier"/>
              </a:rPr>
              <a:t> {</a:t>
            </a:r>
            <a:br/>
            <a:r>
              <a:rPr>
                <a:latin typeface="Courier"/>
              </a:rPr>
              <a:t>        </a:t>
            </a:r>
            <a:r>
              <a:rPr>
                <a:solidFill>
                  <a:srgbClr val="4070A0"/>
                </a:solidFill>
                <a:latin typeface="Courier"/>
              </a:rPr>
              <a:t>"generated_at"</a:t>
            </a:r>
            <a:r>
              <a:rPr>
                <a:latin typeface="Courier"/>
              </a:rPr>
              <a:t>: datetime.now(timezone.utc).isoformat(timespec</a:t>
            </a:r>
            <a:r>
              <a:rPr>
                <a:solidFill>
                  <a:srgbClr val="666666"/>
                </a:solidFill>
                <a:latin typeface="Courier"/>
              </a:rPr>
              <a:t>=</a:t>
            </a:r>
            <a:r>
              <a:rPr>
                <a:solidFill>
                  <a:srgbClr val="4070A0"/>
                </a:solidFill>
                <a:latin typeface="Courier"/>
              </a:rPr>
              <a:t>"seconds"</a:t>
            </a:r>
            <a:r>
              <a:rPr>
                <a:latin typeface="Courier"/>
              </a:rPr>
              <a:t>),</a:t>
            </a:r>
            <a:br/>
            <a:r>
              <a:rPr>
                <a:latin typeface="Courier"/>
              </a:rPr>
              <a:t>        </a:t>
            </a:r>
            <a:r>
              <a:rPr>
                <a:solidFill>
                  <a:srgbClr val="4070A0"/>
                </a:solidFill>
                <a:latin typeface="Courier"/>
              </a:rPr>
              <a:t>"input"</a:t>
            </a:r>
            <a:r>
              <a:rPr>
                <a:latin typeface="Courier"/>
              </a:rPr>
              <a:t>: </a:t>
            </a:r>
            <a:r>
              <a:rPr>
                <a:solidFill>
                  <a:srgbClr val="008000"/>
                </a:solidFill>
                <a:latin typeface="Courier"/>
              </a:rPr>
              <a:t>str</a:t>
            </a:r>
            <a:r>
              <a:rPr>
                <a:latin typeface="Courier"/>
              </a:rPr>
              <a:t>(args.</a:t>
            </a:r>
            <a:r>
              <a:rPr>
                <a:solidFill>
                  <a:srgbClr val="008000"/>
                </a:solidFill>
                <a:latin typeface="Courier"/>
              </a:rPr>
              <a:t>input</a:t>
            </a:r>
            <a:r>
              <a:rPr>
                <a:latin typeface="Courier"/>
              </a:rPr>
              <a:t>),</a:t>
            </a:r>
            <a:br/>
            <a:r>
              <a:rPr>
                <a:latin typeface="Courier"/>
              </a:rPr>
              <a:t>        </a:t>
            </a:r>
            <a:r>
              <a:rPr>
                <a:solidFill>
                  <a:srgbClr val="4070A0"/>
                </a:solidFill>
                <a:latin typeface="Courier"/>
              </a:rPr>
              <a:t>"gam_threshold"</a:t>
            </a:r>
            <a:r>
              <a:rPr>
                <a:latin typeface="Courier"/>
              </a:rPr>
              <a:t>: args.gam_threshold,</a:t>
            </a:r>
            <a:br/>
            <a:r>
              <a:rPr>
                <a:latin typeface="Courier"/>
              </a:rPr>
              <a:t>        </a:t>
            </a:r>
            <a:r>
              <a:rPr>
                <a:solidFill>
                  <a:srgbClr val="4070A0"/>
                </a:solidFill>
                <a:latin typeface="Courier"/>
              </a:rPr>
              <a:t>"pandas"</a:t>
            </a:r>
            <a:r>
              <a:rPr>
                <a:latin typeface="Courier"/>
              </a:rPr>
              <a:t>: pd.__version__,</a:t>
            </a:r>
            <a:br/>
            <a:r>
              <a:rPr>
                <a:latin typeface="Courier"/>
              </a:rPr>
              <a:t>        </a:t>
            </a:r>
            <a:r>
              <a:rPr>
                <a:solidFill>
                  <a:srgbClr val="4070A0"/>
                </a:solidFill>
                <a:latin typeface="Courier"/>
              </a:rPr>
              <a:t>"commit"</a:t>
            </a:r>
            <a:r>
              <a:rPr>
                <a:latin typeface="Courier"/>
              </a:rPr>
              <a:t>: subprocess.run(</a:t>
            </a:r>
            <a:br/>
            <a:r>
              <a:rPr>
                <a:latin typeface="Courier"/>
              </a:rPr>
              <a:t>            [</a:t>
            </a:r>
            <a:r>
              <a:rPr>
                <a:solidFill>
                  <a:srgbClr val="4070A0"/>
                </a:solidFill>
                <a:latin typeface="Courier"/>
              </a:rPr>
              <a:t>"git"</a:t>
            </a:r>
            <a:r>
              <a:rPr>
                <a:latin typeface="Courier"/>
              </a:rPr>
              <a:t>, </a:t>
            </a:r>
            <a:r>
              <a:rPr>
                <a:solidFill>
                  <a:srgbClr val="4070A0"/>
                </a:solidFill>
                <a:latin typeface="Courier"/>
              </a:rPr>
              <a:t>"rev-parse"</a:t>
            </a:r>
            <a:r>
              <a:rPr>
                <a:latin typeface="Courier"/>
              </a:rPr>
              <a:t>, </a:t>
            </a:r>
            <a:r>
              <a:rPr>
                <a:solidFill>
                  <a:srgbClr val="4070A0"/>
                </a:solidFill>
                <a:latin typeface="Courier"/>
              </a:rPr>
              <a:t>"--short"</a:t>
            </a:r>
            <a:r>
              <a:rPr>
                <a:latin typeface="Courier"/>
              </a:rPr>
              <a:t>, </a:t>
            </a:r>
            <a:r>
              <a:rPr>
                <a:solidFill>
                  <a:srgbClr val="4070A0"/>
                </a:solidFill>
                <a:latin typeface="Courier"/>
              </a:rPr>
              <a:t>"HEAD"</a:t>
            </a:r>
            <a:r>
              <a:rPr>
                <a:latin typeface="Courier"/>
              </a:rPr>
              <a:t>],</a:t>
            </a:r>
            <a:br/>
            <a:r>
              <a:rPr>
                <a:latin typeface="Courier"/>
              </a:rPr>
              <a:t>            capture_output</a:t>
            </a:r>
            <a:r>
              <a:rPr>
                <a:solidFill>
                  <a:srgbClr val="666666"/>
                </a:solidFill>
                <a:latin typeface="Courier"/>
              </a:rPr>
              <a:t>=</a:t>
            </a:r>
            <a:r>
              <a:rPr>
                <a:solidFill>
                  <a:srgbClr val="19177C"/>
                </a:solidFill>
                <a:latin typeface="Courier"/>
              </a:rPr>
              <a:t>True</a:t>
            </a:r>
            <a:r>
              <a:rPr>
                <a:latin typeface="Courier"/>
              </a:rPr>
              <a:t>, text</a:t>
            </a:r>
            <a:r>
              <a:rPr>
                <a:solidFill>
                  <a:srgbClr val="666666"/>
                </a:solidFill>
                <a:latin typeface="Courier"/>
              </a:rPr>
              <a:t>=</a:t>
            </a:r>
            <a:r>
              <a:rPr>
                <a:solidFill>
                  <a:srgbClr val="19177C"/>
                </a:solidFill>
                <a:latin typeface="Courier"/>
              </a:rPr>
              <a:t>True</a:t>
            </a:r>
            <a:r>
              <a:rPr>
                <a:latin typeface="Courier"/>
              </a:rPr>
              <a:t>,</a:t>
            </a:r>
            <a:br/>
            <a:r>
              <a:rPr>
                <a:latin typeface="Courier"/>
              </a:rPr>
              <a:t>        ).stdout.strip() </a:t>
            </a:r>
            <a:r>
              <a:rPr b="1">
                <a:solidFill>
                  <a:srgbClr val="007020"/>
                </a:solidFill>
                <a:latin typeface="Courier"/>
              </a:rPr>
              <a:t>or</a:t>
            </a:r>
            <a:r>
              <a:rPr>
                <a:latin typeface="Courier"/>
              </a:rPr>
              <a:t> </a:t>
            </a:r>
            <a:r>
              <a:rPr>
                <a:solidFill>
                  <a:srgbClr val="4070A0"/>
                </a:solidFill>
                <a:latin typeface="Courier"/>
              </a:rPr>
              <a:t>"pas un depot git"</a:t>
            </a:r>
            <a:r>
              <a:rPr>
                <a:latin typeface="Courier"/>
              </a:rPr>
              <a:t>,</a:t>
            </a:r>
            <a:br/>
            <a:r>
              <a:rPr>
                <a:latin typeface="Courier"/>
              </a:rPr>
              <a:t>    }</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Rendre l’exécution reproductible — En Python (suite)</a:t>
            </a:r>
          </a:p>
        </p:txBody>
      </p:sp>
      <p:sp>
        <p:nvSpPr>
          <p:cNvPr id="3" name="Content Placeholder 2"/>
          <p:cNvSpPr>
            <a:spLocks noGrp="1"/>
          </p:cNvSpPr>
          <p:nvPr>
            <p:ph idx="1"/>
          </p:nvPr>
        </p:nvSpPr>
        <p:spPr/>
        <p:txBody>
          <a:bodyPr/>
          <a:lstStyle/>
          <a:p>
            <a:pPr lvl="0" indent="0">
              <a:buNone/>
            </a:pPr>
            <a:br/>
            <a:br/>
            <a:r>
              <a:rPr>
                <a:latin typeface="Courier"/>
              </a:rPr>
              <a:t>(args.output </a:t>
            </a:r>
            <a:r>
              <a:rPr>
                <a:solidFill>
                  <a:srgbClr val="666666"/>
                </a:solidFill>
                <a:latin typeface="Courier"/>
              </a:rPr>
              <a:t>/</a:t>
            </a:r>
            <a:r>
              <a:rPr>
                <a:latin typeface="Courier"/>
              </a:rPr>
              <a:t> </a:t>
            </a:r>
            <a:r>
              <a:rPr>
                <a:solidFill>
                  <a:srgbClr val="4070A0"/>
                </a:solidFill>
                <a:latin typeface="Courier"/>
              </a:rPr>
              <a:t>"run.json"</a:t>
            </a:r>
            <a:r>
              <a:rPr>
                <a:latin typeface="Courier"/>
              </a:rPr>
              <a:t>).write_text(json.dumps(run_metadata(args), indent</a:t>
            </a:r>
            <a:r>
              <a:rPr>
                <a:solidFill>
                  <a:srgbClr val="666666"/>
                </a:solidFill>
                <a:latin typeface="Courier"/>
              </a:rPr>
              <a:t>=</a:t>
            </a:r>
            <a:r>
              <a:rPr>
                <a:solidFill>
                  <a:srgbClr val="40A070"/>
                </a:solidFill>
                <a:latin typeface="Courier"/>
              </a:rPr>
              <a:t>2</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Rendre l’exécution reproductible — Shell</a:t>
            </a:r>
          </a:p>
        </p:txBody>
      </p:sp>
      <p:sp>
        <p:nvSpPr>
          <p:cNvPr id="3" name="Content Placeholder 2"/>
          <p:cNvSpPr>
            <a:spLocks noGrp="1"/>
          </p:cNvSpPr>
          <p:nvPr>
            <p:ph idx="1"/>
          </p:nvPr>
        </p:nvSpPr>
        <p:spPr/>
        <p:txBody>
          <a:bodyPr/>
          <a:lstStyle/>
          <a:p>
            <a:pPr lvl="0" indent="0">
              <a:buNone/>
            </a:pPr>
            <a:r>
              <a:rPr>
                <a:solidFill>
                  <a:srgbClr val="06287E"/>
                </a:solidFill>
                <a:latin typeface="Courier"/>
              </a:rPr>
              <a:t>rm</a:t>
            </a:r>
            <a:r>
              <a:rPr>
                <a:latin typeface="Courier"/>
              </a:rPr>
              <a:t> </a:t>
            </a:r>
            <a:r>
              <a:rPr>
                <a:solidFill>
                  <a:srgbClr val="7D9029"/>
                </a:solidFill>
                <a:latin typeface="Courier"/>
              </a:rPr>
              <a:t>-rf</a:t>
            </a:r>
            <a:r>
              <a:rPr>
                <a:latin typeface="Courier"/>
              </a:rPr>
              <a:t> outputs/</a:t>
            </a:r>
            <a:br/>
            <a:r>
              <a:rPr>
                <a:latin typeface="Courier"/>
              </a:rPr>
              <a:t>uv run python scripts/indicator_table.py </a:t>
            </a:r>
            <a:r>
              <a:rPr>
                <a:solidFill>
                  <a:srgbClr val="7D9029"/>
                </a:solidFill>
                <a:latin typeface="Courier"/>
              </a:rPr>
              <a:t>--input</a:t>
            </a:r>
            <a:r>
              <a:rPr>
                <a:latin typeface="Courier"/>
              </a:rPr>
              <a:t> data/raw/muac.csv </a:t>
            </a:r>
            <a:r>
              <a:rPr>
                <a:solidFill>
                  <a:srgbClr val="7D9029"/>
                </a:solidFill>
                <a:latin typeface="Courier"/>
              </a:rPr>
              <a:t>--output</a:t>
            </a:r>
            <a:r>
              <a:rPr>
                <a:latin typeface="Courier"/>
              </a:rPr>
              <a:t> outputs/tables</a:t>
            </a:r>
            <a:br/>
            <a:r>
              <a:rPr>
                <a:solidFill>
                  <a:srgbClr val="06287E"/>
                </a:solidFill>
                <a:latin typeface="Courier"/>
              </a:rPr>
              <a:t>git</a:t>
            </a:r>
            <a:r>
              <a:rPr>
                <a:latin typeface="Courier"/>
              </a:rPr>
              <a:t> status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Transmettre — Exemple</a:t>
            </a:r>
          </a:p>
        </p:txBody>
      </p:sp>
      <p:sp>
        <p:nvSpPr>
          <p:cNvPr id="3" name="Content Placeholder 2"/>
          <p:cNvSpPr>
            <a:spLocks noGrp="1"/>
          </p:cNvSpPr>
          <p:nvPr>
            <p:ph idx="1"/>
          </p:nvPr>
        </p:nvSpPr>
        <p:spPr/>
        <p:txBody>
          <a:bodyPr/>
          <a:lstStyle/>
          <a:p>
            <a:pPr lvl="0" indent="0">
              <a:buNone/>
            </a:pPr>
            <a:r>
              <a:rPr>
                <a:latin typeface="Courier"/>
              </a:rPr>
              <a:t>## Executer
    uv sync
    uv run python scripts/indicator_table.py \
        --input data/raw/muac-screening-artibonite-2024.v1.csv \
        --output outputs/tables
Les seuils valent par defaut PB &lt; 125 mm (MAG) et &lt; 115 mm (MAS).
Passez --gam-threshold pour changer ; la valeur employee est consignee
dans outputs/tables/run.json.</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Où ce cours s’arrête</a:t>
            </a:r>
          </a:p>
        </p:txBody>
      </p:sp>
      <p:sp>
        <p:nvSpPr>
          <p:cNvPr id="3" name="Content Placeholder 2"/>
          <p:cNvSpPr>
            <a:spLocks noGrp="1"/>
          </p:cNvSpPr>
          <p:nvPr>
            <p:ph idx="1"/>
          </p:nvPr>
        </p:nvSpPr>
        <p:spPr/>
        <p:txBody>
          <a:bodyPr/>
          <a:lstStyle/>
          <a:p>
            <a:pPr lvl="0"/>
            <a:r>
              <a:rPr/>
              <a:t>Vous savez construire un environnement réinstallable hors ligne, lire n’importe quel export sans le corrompre, transformer ses codes en valeurs, agréger vers un numérateur et un dénominateur issus de la même opération, maîtriser l’arithmétique des dates, et remettre le résultat à quelqu’un d’autre sous forme de script plutôt que de service rendu.</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https://data-analysis.cassion.dev/fr/cours/python-for-programme-data/python-08-scripts-that-travel</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script qu’un autre chargé peut exécuter</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8 sur 8</vt:lpwstr>
  </property>
  <property fmtid="{D5CDD505-2E9C-101B-9397-08002B2CF9AE}" pid="3" name="subtitle">
    <vt:lpwstr>Des arguments au lieu de modifications, de la journalisation au lieu de print, un échec bruyant au lieu d’un chiffre faux — transformer l’analyse en quelque chose qui tourne au trimestre prochain sans vous dans la pièce.</vt:lpwstr>
  </property>
</Properties>
</file>