
<file path=[Content_Types].xml><?xml version="1.0" encoding="utf-8"?>
<Types xmlns="http://schemas.openxmlformats.org/package/2006/content-types">
  <Default Extension="xml" ContentType="application/xml"/>
  <Default Extension="rels" ContentType="application/vnd.openxmlformats-package.relationship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notesMasters/notesMaster1.xml" ContentType="application/vnd.openxmlformats-officedocument.presentationml.notesMaster+xml"/>
  <Override PartName="/docProps/core.xml" ContentType="application/vnd.openxmlformats-package.core-properties+xml"/>
  <Override PartName="/docProps/custom.xml" ContentType="application/vnd.openxmlformats-officedocument.custom-properties+xml"/>
  <Override PartName="/ppt/presentation.xml" ContentType="application/vnd.openxmlformats-officedocument.presentationml.presentation.main+xml"/>
  <Override PartName="/ppt/viewProps.xml" ContentType="application/vnd.openxmlformats-officedocument.presentationml.viewPro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Types>
</file>

<file path=_rels/.rels><?xml version="1.0" encoding="UTF-8"?><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package/2006/relationships/metadata/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p="http://schemas.openxmlformats.org/presentationml/2006/main" xmlns:r="http://schemas.openxmlformats.org/officeDocument/2006/relationships" autoCompressPictures="0" saveSubsetFonts="1">
  <p:sldMasterIdLst>
    <p:sldMasterId id="2147483648" r:id="rId1"/>
  </p:sldMasterIdLst>
  <p:notesMasterIdLst>
    <p:notesMasterId r:id="rId29"/>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Lst>
  <p:sldSz cx="9144000" cy="5143500" type="screen16x9"/>
  <p:notesSz cx="6858000" cy="9144000"/>
  <p:defaultTextStyle>
    <a:defPPr>
      <a:defRPr lang="en-US"/>
    </a:defPPr>
    <a:lvl1pPr algn="l" defTabSz="457200" eaLnBrk="1" hangingPunct="1" latinLnBrk="0" marL="0" rtl="0">
      <a:defRPr kern="1200" sz="1800">
        <a:solidFill>
          <a:schemeClr val="tx1"/>
        </a:solidFill>
        <a:latin typeface="+mn-lt"/>
        <a:ea typeface="+mn-ea"/>
        <a:cs typeface="+mn-cs"/>
      </a:defRPr>
    </a:lvl1pPr>
    <a:lvl2pPr algn="l" defTabSz="457200" eaLnBrk="1" hangingPunct="1" latinLnBrk="0" marL="457200" rtl="0">
      <a:defRPr kern="1200" sz="1800">
        <a:solidFill>
          <a:schemeClr val="tx1"/>
        </a:solidFill>
        <a:latin typeface="+mn-lt"/>
        <a:ea typeface="+mn-ea"/>
        <a:cs typeface="+mn-cs"/>
      </a:defRPr>
    </a:lvl2pPr>
    <a:lvl3pPr algn="l" defTabSz="457200" eaLnBrk="1" hangingPunct="1" latinLnBrk="0" marL="914400" rtl="0">
      <a:defRPr kern="1200" sz="1800">
        <a:solidFill>
          <a:schemeClr val="tx1"/>
        </a:solidFill>
        <a:latin typeface="+mn-lt"/>
        <a:ea typeface="+mn-ea"/>
        <a:cs typeface="+mn-cs"/>
      </a:defRPr>
    </a:lvl3pPr>
    <a:lvl4pPr algn="l" defTabSz="457200" eaLnBrk="1" hangingPunct="1" latinLnBrk="0" marL="1371600" rtl="0">
      <a:defRPr kern="1200" sz="1800">
        <a:solidFill>
          <a:schemeClr val="tx1"/>
        </a:solidFill>
        <a:latin typeface="+mn-lt"/>
        <a:ea typeface="+mn-ea"/>
        <a:cs typeface="+mn-cs"/>
      </a:defRPr>
    </a:lvl4pPr>
    <a:lvl5pPr algn="l" defTabSz="457200" eaLnBrk="1" hangingPunct="1" latinLnBrk="0" marL="1828800" rtl="0">
      <a:defRPr kern="1200" sz="1800">
        <a:solidFill>
          <a:schemeClr val="tx1"/>
        </a:solidFill>
        <a:latin typeface="+mn-lt"/>
        <a:ea typeface="+mn-ea"/>
        <a:cs typeface="+mn-cs"/>
      </a:defRPr>
    </a:lvl5pPr>
    <a:lvl6pPr algn="l" defTabSz="457200" eaLnBrk="1" hangingPunct="1" latinLnBrk="0" marL="2286000" rtl="0">
      <a:defRPr kern="1200" sz="1800">
        <a:solidFill>
          <a:schemeClr val="tx1"/>
        </a:solidFill>
        <a:latin typeface="+mn-lt"/>
        <a:ea typeface="+mn-ea"/>
        <a:cs typeface="+mn-cs"/>
      </a:defRPr>
    </a:lvl6pPr>
    <a:lvl7pPr algn="l" defTabSz="457200" eaLnBrk="1" hangingPunct="1" latinLnBrk="0" marL="2743200" rtl="0">
      <a:defRPr kern="1200" sz="1800">
        <a:solidFill>
          <a:schemeClr val="tx1"/>
        </a:solidFill>
        <a:latin typeface="+mn-lt"/>
        <a:ea typeface="+mn-ea"/>
        <a:cs typeface="+mn-cs"/>
      </a:defRPr>
    </a:lvl7pPr>
    <a:lvl8pPr algn="l" defTabSz="457200" eaLnBrk="1" hangingPunct="1" latinLnBrk="0" marL="3200400" rtl="0">
      <a:defRPr kern="1200" sz="1800">
        <a:solidFill>
          <a:schemeClr val="tx1"/>
        </a:solidFill>
        <a:latin typeface="+mn-lt"/>
        <a:ea typeface="+mn-ea"/>
        <a:cs typeface="+mn-cs"/>
      </a:defRPr>
    </a:lvl8pPr>
    <a:lvl9pPr algn="l" defTabSz="457200" eaLnBrk="1" hangingPunct="1" latinLnBrk="0" marL="3657600" rtl="0">
      <a:defRPr kern="1200" sz="18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p="http://schemas.openxmlformats.org/presentationml/2006/main" xmlns:r="http://schemas.openxmlformats.org/officeDocument/2006/relationships">
  <p:normalViewPr>
    <p:restoredLeft autoAdjust="0" sz="15643"/>
    <p:restoredTop autoAdjust="0" sz="94694"/>
  </p:normalViewPr>
  <p:slideViewPr>
    <p:cSldViewPr snapToGrid="0" snapToObjects="1">
      <p:cViewPr varScale="1">
        <p:scale>
          <a:sx d="100" n="161"/>
          <a:sy d="100" n="161"/>
        </p:scale>
        <p:origin x="560" y="200"/>
      </p:cViewPr>
      <p:guideLst>
        <p:guide orient="horz" pos="1620"/>
        <p:guide pos="2880"/>
      </p:guideLst>
    </p:cSldViewPr>
  </p:slideViewPr>
  <p:outlineViewPr>
    <p:cViewPr>
      <p:scale>
        <a:sx d="100" n="33"/>
        <a:sy d="100" n="33"/>
      </p:scale>
      <p:origin x="0" y="0"/>
    </p:cViewPr>
  </p:outlineViewPr>
  <p:notesTextViewPr>
    <p:cViewPr>
      <p:scale>
        <a:sx d="100" n="100"/>
        <a:sy d="100" n="100"/>
      </p:scale>
      <p:origin x="0" y="0"/>
    </p:cViewPr>
  </p:notesTextViewPr>
  <p:gridSpacing cx="76200" cy="76200"/>
</p:viewPr>
</file>

<file path=ppt/_rels/presentation.xml.rels><?xml version="1.0" encoding="UTF-8"?><Relationships xmlns="http://schemas.openxmlformats.org/package/2006/relationships"><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slide" Target="slides/slide11.xml" /><Relationship Id="rId13" Type="http://schemas.openxmlformats.org/officeDocument/2006/relationships/slide" Target="slides/slide12.xml" /><Relationship Id="rId14" Type="http://schemas.openxmlformats.org/officeDocument/2006/relationships/slide" Target="slides/slide13.xml" /><Relationship Id="rId15" Type="http://schemas.openxmlformats.org/officeDocument/2006/relationships/slide" Target="slides/slide14.xml" /><Relationship Id="rId16" Type="http://schemas.openxmlformats.org/officeDocument/2006/relationships/slide" Target="slides/slide15.xml" /><Relationship Id="rId17" Type="http://schemas.openxmlformats.org/officeDocument/2006/relationships/slide" Target="slides/slide16.xml" /><Relationship Id="rId18" Type="http://schemas.openxmlformats.org/officeDocument/2006/relationships/slide" Target="slides/slide17.xml" /><Relationship Id="rId19" Type="http://schemas.openxmlformats.org/officeDocument/2006/relationships/slide" Target="slides/slide18.xml" /><Relationship Id="rId20" Type="http://schemas.openxmlformats.org/officeDocument/2006/relationships/slide" Target="slides/slide19.xml" /><Relationship Id="rId21" Type="http://schemas.openxmlformats.org/officeDocument/2006/relationships/slide" Target="slides/slide20.xml" /><Relationship Id="rId22" Type="http://schemas.openxmlformats.org/officeDocument/2006/relationships/slide" Target="slides/slide21.xml" /><Relationship Id="rId23" Type="http://schemas.openxmlformats.org/officeDocument/2006/relationships/slide" Target="slides/slide22.xml" /><Relationship Id="rId24" Type="http://schemas.openxmlformats.org/officeDocument/2006/relationships/slide" Target="slides/slide23.xml" /><Relationship Id="rId25" Type="http://schemas.openxmlformats.org/officeDocument/2006/relationships/slide" Target="slides/slide24.xml" /><Relationship Id="rId26" Type="http://schemas.openxmlformats.org/officeDocument/2006/relationships/slide" Target="slides/slide25.xml" /><Relationship Id="rId27" Type="http://schemas.openxmlformats.org/officeDocument/2006/relationships/slide" Target="slides/slide26.xml" /><Relationship Id="rId28" Type="http://schemas.openxmlformats.org/officeDocument/2006/relationships/slide" Target="slides/slide27.xml" /><Relationship Id="rId29" Type="http://schemas.openxmlformats.org/officeDocument/2006/relationships/notesMaster" Target="notesMasters/notesMaster1.xml" /><Relationship Id="rId31" Type="http://schemas.openxmlformats.org/officeDocument/2006/relationships/viewProps" Target="viewProps.xml" /><Relationship Id="rId30" Type="http://schemas.openxmlformats.org/officeDocument/2006/relationships/presProps" Target="presProps.xml" /><Relationship Id="rId1" Type="http://schemas.openxmlformats.org/officeDocument/2006/relationships/slideMaster" Target="slideMasters/slideMaster1.xml" /><Relationship Id="rId33" Type="http://schemas.openxmlformats.org/officeDocument/2006/relationships/tableStyles" Target="tableStyles.xml" /><Relationship Id="rId32" Type="http://schemas.openxmlformats.org/officeDocument/2006/relationships/theme" Target="theme/theme1.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1/2/22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2.xml.rels><?xml version="1.0" encoding="UTF-8"?><Relationships xmlns="http://schemas.openxmlformats.org/package/2006/relationships"><Relationship Id="rId2" Type="http://schemas.openxmlformats.org/officeDocument/2006/relationships/slide" Target="../slides/slide3.xml" /><Relationship Id="rId1" Type="http://schemas.openxmlformats.org/officeDocument/2006/relationships/notesMaster" Target="../notesMasters/notesMaster1.xml" /></Relationships>
</file>

<file path=ppt/notesSlides/_rels/notesSlide3.xml.rels><?xml version="1.0" encoding="UTF-8"?><Relationships xmlns="http://schemas.openxmlformats.org/package/2006/relationships"><Relationship Id="rId2" Type="http://schemas.openxmlformats.org/officeDocument/2006/relationships/slide" Target="../slides/slide6.xml" /><Relationship Id="rId1" Type="http://schemas.openxmlformats.org/officeDocument/2006/relationships/notesMaster" Target="../notesMasters/notesMaster1.xml" /></Relationships>
</file>

<file path=ppt/notesSlides/_rels/notesSlide4.xml.rels><?xml version="1.0" encoding="UTF-8"?><Relationships xmlns="http://schemas.openxmlformats.org/package/2006/relationships"><Relationship Id="rId2" Type="http://schemas.openxmlformats.org/officeDocument/2006/relationships/slide" Target="../slides/slide7.xml" /><Relationship Id="rId1" Type="http://schemas.openxmlformats.org/officeDocument/2006/relationships/notesMaster" Target="../notesMasters/notesMaster1.xml" /></Relationships>
</file>

<file path=ppt/notesSlides/_rels/notesSlide5.xml.rels><?xml version="1.0" encoding="UTF-8"?><Relationships xmlns="http://schemas.openxmlformats.org/package/2006/relationships"><Relationship Id="rId2" Type="http://schemas.openxmlformats.org/officeDocument/2006/relationships/slide" Target="../slides/slide8.xml" /><Relationship Id="rId1" Type="http://schemas.openxmlformats.org/officeDocument/2006/relationships/notesMaster" Target="../notesMasters/notesMaster1.xml" /></Relationships>
</file>

<file path=ppt/notesSlides/_rels/notesSlide6.xml.rels><?xml version="1.0" encoding="UTF-8"?><Relationships xmlns="http://schemas.openxmlformats.org/package/2006/relationships"><Relationship Id="rId2" Type="http://schemas.openxmlformats.org/officeDocument/2006/relationships/slide" Target="../slides/slide9.xml" /><Relationship Id="rId1" Type="http://schemas.openxmlformats.org/officeDocument/2006/relationships/notesMaster" Target="../notesMasters/notesMaster1.xml" /></Relationships>
</file>

<file path=ppt/notesSlides/_rels/notesSlide7.xml.rels><?xml version="1.0" encoding="UTF-8"?><Relationships xmlns="http://schemas.openxmlformats.org/package/2006/relationships"><Relationship Id="rId2" Type="http://schemas.openxmlformats.org/officeDocument/2006/relationships/slide" Target="../slides/slide10.xml" /><Relationship Id="rId1" Type="http://schemas.openxmlformats.org/officeDocument/2006/relationships/notesMaster" Target="../notesMasters/notesMaster1.xml" /></Relationships>
</file>

<file path=ppt/notesSlides/_rels/notesSlide8.xml.rels><?xml version="1.0" encoding="UTF-8"?><Relationships xmlns="http://schemas.openxmlformats.org/package/2006/relationships"><Relationship Id="rId2" Type="http://schemas.openxmlformats.org/officeDocument/2006/relationships/slide" Target="../slides/slide11.xml" /><Relationship Id="rId1" Type="http://schemas.openxmlformats.org/officeDocument/2006/relationships/notesMaster" Target="../notesMasters/notesMaster1.xml" /></Relationships>
</file>

<file path=ppt/notesSlides/_rels/notesSlide9.xml.rels><?xml version="1.0" encoding="UTF-8"?><Relationships xmlns="http://schemas.openxmlformats.org/package/2006/relationships"><Relationship Id="rId2" Type="http://schemas.openxmlformats.org/officeDocument/2006/relationships/slide" Target="../slides/slide12.xml" /><Relationship Id="rId1" Type="http://schemas.openxmlformats.org/officeDocument/2006/relationships/notesMaster" Target="../notesMasters/notesMaster1.xml" /></Relationships>
</file>

<file path=ppt/notesSlides/_rels/notesSlide10.xml.rels><?xml version="1.0" encoding="UTF-8"?><Relationships xmlns="http://schemas.openxmlformats.org/package/2006/relationships"><Relationship Id="rId2" Type="http://schemas.openxmlformats.org/officeDocument/2006/relationships/slide" Target="../slides/slide13.xml" /><Relationship Id="rId1" Type="http://schemas.openxmlformats.org/officeDocument/2006/relationships/notesMaster" Target="../notesMasters/notesMaster1.xml" /></Relationships>
</file>

<file path=ppt/notesSlides/_rels/notesSlide11.xml.rels><?xml version="1.0" encoding="UTF-8"?><Relationships xmlns="http://schemas.openxmlformats.org/package/2006/relationships"><Relationship Id="rId2" Type="http://schemas.openxmlformats.org/officeDocument/2006/relationships/slide" Target="../slides/slide14.xml" /><Relationship Id="rId1" Type="http://schemas.openxmlformats.org/officeDocument/2006/relationships/notesMaster" Target="../notesMasters/notesMaster1.xml" /></Relationships>
</file>

<file path=ppt/notesSlides/_rels/notesSlide12.xml.rels><?xml version="1.0" encoding="UTF-8"?><Relationships xmlns="http://schemas.openxmlformats.org/package/2006/relationships"><Relationship Id="rId2" Type="http://schemas.openxmlformats.org/officeDocument/2006/relationships/slide" Target="../slides/slide16.xml" /><Relationship Id="rId1" Type="http://schemas.openxmlformats.org/officeDocument/2006/relationships/notesMaster" Target="../notesMasters/notesMaster1.xml" /></Relationships>
</file>

<file path=ppt/notesSlides/_rels/notesSlide13.xml.rels><?xml version="1.0" encoding="UTF-8"?><Relationships xmlns="http://schemas.openxmlformats.org/package/2006/relationships"><Relationship Id="rId2" Type="http://schemas.openxmlformats.org/officeDocument/2006/relationships/slide" Target="../slides/slide18.xml" /><Relationship Id="rId1" Type="http://schemas.openxmlformats.org/officeDocument/2006/relationships/notesMaster" Target="../notesMasters/notesMaster1.xml" /></Relationships>
</file>

<file path=ppt/notesSlides/_rels/notesSlide14.xml.rels><?xml version="1.0" encoding="UTF-8"?><Relationships xmlns="http://schemas.openxmlformats.org/package/2006/relationships"><Relationship Id="rId2" Type="http://schemas.openxmlformats.org/officeDocument/2006/relationships/slide" Target="../slides/slide19.xml" /><Relationship Id="rId1" Type="http://schemas.openxmlformats.org/officeDocument/2006/relationships/notesMaster" Target="../notesMasters/notesMaster1.xml" /></Relationships>
</file>

<file path=ppt/notesSlides/_rels/notesSlide15.xml.rels><?xml version="1.0" encoding="UTF-8"?><Relationships xmlns="http://schemas.openxmlformats.org/package/2006/relationships"><Relationship Id="rId2" Type="http://schemas.openxmlformats.org/officeDocument/2006/relationships/slide" Target="../slides/slide21.xml" /><Relationship Id="rId1" Type="http://schemas.openxmlformats.org/officeDocument/2006/relationships/notesMaster" Target="../notesMasters/notesMaster1.xml" /></Relationships>
</file>

<file path=ppt/notesSlides/_rels/notesSlide16.xml.rels><?xml version="1.0" encoding="UTF-8"?><Relationships xmlns="http://schemas.openxmlformats.org/package/2006/relationships"><Relationship Id="rId2" Type="http://schemas.openxmlformats.org/officeDocument/2006/relationships/slide" Target="../slides/slide24.xml" /><Relationship Id="rId1" Type="http://schemas.openxmlformats.org/officeDocument/2006/relationships/notesMaster" Target="../notesMasters/notesMaster1.xml" /></Relationships>
</file>

<file path=ppt/notesSlides/_rels/notesSlide17.xml.rels><?xml version="1.0" encoding="UTF-8"?><Relationships xmlns="http://schemas.openxmlformats.org/package/2006/relationships"><Relationship Id="rId2" Type="http://schemas.openxmlformats.org/officeDocument/2006/relationships/slide" Target="../slides/slide25.xml" /><Relationship Id="rId1" Type="http://schemas.openxmlformats.org/officeDocument/2006/relationships/notesMaster" Target="../notesMasters/notesMaster1.xml" /></Relationships>
</file>

<file path=ppt/notesSlides/_rels/notesSlide18.xml.rels><?xml version="1.0" encoding="UTF-8"?><Relationships xmlns="http://schemas.openxmlformats.org/package/2006/relationships"><Relationship Id="rId2" Type="http://schemas.openxmlformats.org/officeDocument/2006/relationships/slide" Target="../slides/slide26.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RStudio projects, here(), renv and the two habits — setwd() and a saved workspace — that make an R analysis run on exactly one machine on exactly one day.</a:t>
            </a:r>
          </a:p>
        </p:txBody>
      </p:sp>
      <p:sp>
        <p:nvSpPr>
          <p:cNvPr id="4" name="Slide Number Placeholder 3"/>
          <p:cNvSpPr>
            <a:spLocks noGrp="1"/>
          </p:cNvSpPr>
          <p:nvPr>
            <p:ph type="sldNum" sz="quarter" idx="10"/>
          </p:nvPr>
        </p:nvSpPr>
        <p:spPr/>
        <p:txBody>
          <a:bodyPr/>
          <a:lstStyle/>
          <a:p>
            <a:fld id="{18BDFEC3-8487-43E8-A154-7C12CBC1FFF2}" type="slidenum">
              <a:rPr lang="en-US"/>
              <a:t>2</a:t>
            </a:fld>
            <a:endParaRPr lang="en-US"/>
          </a:p>
        </p:txBody>
      </p:sp>
    </p:spTree>
  </p:cSld>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Someone asks you to explain last quarter’s figure. You open the analysis, run it, and get a different number — or it does not run at all, because the package that produced it has moved on two versions. That is not a bug in the analysis. It is the environment, and in R there are three specific habits that cause it.</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This runs on exactly one computer. It is the single most common reason a colleague’s script fails on your machine, and the fix is not to edit the path — it is to stop having one. It looks like starting clean and is not. It removes the objects in your workspace and leaves everything else: attached packages, options, the working directory, anything loaded from a </a:t>
            </a:r>
            <a:r>
              <a:rPr>
                <a:latin typeface="Courier"/>
              </a:rPr>
              <a:t>.Rprofile</a:t>
            </a:r>
            <a:r>
              <a:rPr/>
              <a:t>. A script that needs it is a script that is not reproducible, and running it in a fresh session is the only real test. Restart R instead — Ctrl/Cmd + Shift + F10 in RStudio. That is the clean start </a:t>
            </a:r>
            <a:r>
              <a:rPr>
                <a:latin typeface="Courier"/>
              </a:rPr>
              <a:t>rm(list = ls())</a:t>
            </a:r>
            <a:r>
              <a:rPr/>
              <a:t> pretends to be. RStudio offers to save </a:t>
            </a:r>
            <a:r>
              <a:rPr>
                <a:latin typeface="Courier"/>
              </a:rPr>
              <a:t>.RData</a:t>
            </a:r>
            <a:r>
              <a:rPr/>
              <a:t> when you quit and to reload it when you start. Turn both off:</a:t>
            </a:r>
          </a:p>
        </p:txBody>
      </p:sp>
      <p:sp>
        <p:nvSpPr>
          <p:cNvPr id="4" name="Slide Number Placeholder 3"/>
          <p:cNvSpPr>
            <a:spLocks noGrp="1"/>
          </p:cNvSpPr>
          <p:nvPr>
            <p:ph type="sldNum" sz="quarter" idx="10"/>
          </p:nvPr>
        </p:nvSpPr>
        <p:spPr/>
        <p:txBody>
          <a:bodyPr/>
          <a:lstStyle/>
          <a:p>
            <a:fld id="{18BDFEC3-8487-43E8-A154-7C12CBC1FFF2}" type="slidenum">
              <a:rPr lang="en-US"/>
              <a:t>6</a:t>
            </a:fld>
            <a:endParaRPr lang="en-US"/>
          </a:p>
        </p:txBody>
      </p:sp>
    </p:spTree>
  </p:cSld>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A reloaded workspace means your session contains objects whose code you cannot see. The analysis appears to work because something from last week is still in memory, and it stops working the moment someone else runs it.</a:t>
            </a:r>
          </a:p>
        </p:txBody>
      </p:sp>
      <p:sp>
        <p:nvSpPr>
          <p:cNvPr id="4" name="Slide Number Placeholder 3"/>
          <p:cNvSpPr>
            <a:spLocks noGrp="1"/>
          </p:cNvSpPr>
          <p:nvPr>
            <p:ph type="sldNum" sz="quarter" idx="10"/>
          </p:nvPr>
        </p:nvSpPr>
        <p:spPr/>
        <p:txBody>
          <a:bodyPr/>
          <a:lstStyle/>
          <a:p>
            <a:fld id="{18BDFEC3-8487-43E8-A154-7C12CBC1FFF2}" type="slidenum">
              <a:rPr lang="en-US"/>
              <a:t>7</a:t>
            </a:fld>
            <a:endParaRPr lang="en-US"/>
          </a:p>
        </p:txBody>
      </p:sp>
    </p:spTree>
  </p:cSld>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An RStudio project is a directory with a </a:t>
            </a:r>
            <a:r>
              <a:rPr>
                <a:latin typeface="Courier"/>
              </a:rPr>
              <a:t>.Rproj</a:t>
            </a:r>
            <a:r>
              <a:rPr/>
              <a:t> file in it. Opening the project sets the working directory to that directory, and that is the whole mechanism — but it is enough to make every path in your code relative to the project instead of to your home folder.</a:t>
            </a:r>
          </a:p>
        </p:txBody>
      </p:sp>
      <p:sp>
        <p:nvSpPr>
          <p:cNvPr id="4" name="Slide Number Placeholder 3"/>
          <p:cNvSpPr>
            <a:spLocks noGrp="1"/>
          </p:cNvSpPr>
          <p:nvPr>
            <p:ph type="sldNum" sz="quarter" idx="10"/>
          </p:nvPr>
        </p:nvSpPr>
        <p:spPr/>
        <p:txBody>
          <a:bodyPr/>
          <a:lstStyle/>
          <a:p>
            <a:fld id="{18BDFEC3-8487-43E8-A154-7C12CBC1FFF2}" type="slidenum">
              <a:rPr lang="en-US"/>
              <a:t>8</a:t>
            </a:fld>
            <a:endParaRPr lang="en-US"/>
          </a:p>
        </p:txBody>
      </p:sp>
    </p:spTree>
  </p:cSld>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latin typeface="Courier"/>
              </a:rPr>
              <a:t>data/raw</a:t>
            </a:r>
            <a:r>
              <a:rPr/>
              <a:t> is read-only. The export as it arrived is the only thing you cannot reproduce; everything else is regenerated by running the code. So it is never edited, never sorted in Excel “just to look”, and a correction lands beside the original as a new versioned filename rather than replacing it.</a:t>
            </a:r>
          </a:p>
        </p:txBody>
      </p:sp>
      <p:sp>
        <p:nvSpPr>
          <p:cNvPr id="4" name="Slide Number Placeholder 3"/>
          <p:cNvSpPr>
            <a:spLocks noGrp="1"/>
          </p:cNvSpPr>
          <p:nvPr>
            <p:ph type="sldNum" sz="quarter" idx="10"/>
          </p:nvPr>
        </p:nvSpPr>
        <p:spPr/>
        <p:txBody>
          <a:bodyPr/>
          <a:lstStyle/>
          <a:p>
            <a:fld id="{18BDFEC3-8487-43E8-A154-7C12CBC1FFF2}" type="slidenum">
              <a:rPr lang="en-US"/>
              <a:t>9</a:t>
            </a:fld>
            <a:endParaRPr lang="en-US"/>
          </a:p>
        </p:txBody>
      </p:sp>
    </p:spTree>
  </p:cSld>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A relative path like </a:t>
            </a:r>
            <a:r>
              <a:rPr>
                <a:latin typeface="Courier"/>
              </a:rPr>
              <a:t>"data/raw/muac.csv"</a:t>
            </a:r>
            <a:r>
              <a:rPr/>
              <a:t> works from the project root and breaks in a notebook, in an R Markdown document knitted from a subdirectory, or when someone runs one line at a time from a different location.</a:t>
            </a:r>
          </a:p>
        </p:txBody>
      </p:sp>
      <p:sp>
        <p:nvSpPr>
          <p:cNvPr id="4" name="Slide Number Placeholder 3"/>
          <p:cNvSpPr>
            <a:spLocks noGrp="1"/>
          </p:cNvSpPr>
          <p:nvPr>
            <p:ph type="sldNum" sz="quarter" idx="10"/>
          </p:nvPr>
        </p:nvSpPr>
        <p:spPr/>
        <p:txBody>
          <a:bodyPr/>
          <a:lstStyle/>
          <a:p>
            <a:fld id="{18BDFEC3-8487-43E8-A154-7C12CBC1FFF2}" type="slidenum">
              <a:rPr lang="en-US"/>
              <a:t>10</a:t>
            </a:fld>
            <a:endParaRPr lang="en-US"/>
          </a:p>
        </p:txBody>
      </p:sp>
    </p:spTree>
  </p:cSld>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latin typeface="Courier"/>
              </a:rPr>
              <a:t>here()</a:t>
            </a:r>
            <a:r>
              <a:rPr/>
              <a:t> finds the project root — the directory containing the </a:t>
            </a:r>
            <a:r>
              <a:rPr>
                <a:latin typeface="Courier"/>
              </a:rPr>
              <a:t>.Rproj</a:t>
            </a:r>
            <a:r>
              <a:rPr/>
              <a:t> file, or a </a:t>
            </a:r>
            <a:r>
              <a:rPr>
                <a:latin typeface="Courier"/>
              </a:rPr>
              <a:t>.here</a:t>
            </a:r>
            <a:r>
              <a:rPr/>
              <a:t> file, or a </a:t>
            </a:r>
            <a:r>
              <a:rPr>
                <a:latin typeface="Courier"/>
              </a:rPr>
              <a:t>.git</a:t>
            </a:r>
            <a:r>
              <a:rPr/>
              <a:t> directory — and builds the path from there. The result is the same wherever the code is run from. Call </a:t>
            </a:r>
            <a:r>
              <a:rPr>
                <a:latin typeface="Courier"/>
              </a:rPr>
              <a:t>here()</a:t>
            </a:r>
            <a:r>
              <a:rPr/>
              <a:t> once at the top of a script and use it everywhere. A path built by </a:t>
            </a:r>
            <a:r>
              <a:rPr>
                <a:latin typeface="Courier"/>
              </a:rPr>
              <a:t>paste0()</a:t>
            </a:r>
            <a:r>
              <a:rPr/>
              <a:t> with a </a:t>
            </a:r>
            <a:r>
              <a:rPr>
                <a:latin typeface="Courier"/>
              </a:rPr>
              <a:t>/</a:t>
            </a:r>
            <a:r>
              <a:rPr/>
              <a:t> in it will not work on Windows; </a:t>
            </a:r>
            <a:r>
              <a:rPr>
                <a:latin typeface="Courier"/>
              </a:rPr>
              <a:t>here()</a:t>
            </a:r>
            <a:r>
              <a:rPr/>
              <a:t> handles the separator.</a:t>
            </a:r>
          </a:p>
        </p:txBody>
      </p:sp>
      <p:sp>
        <p:nvSpPr>
          <p:cNvPr id="4" name="Slide Number Placeholder 3"/>
          <p:cNvSpPr>
            <a:spLocks noGrp="1"/>
          </p:cNvSpPr>
          <p:nvPr>
            <p:ph type="sldNum" sz="quarter" idx="10"/>
          </p:nvPr>
        </p:nvSpPr>
        <p:spPr/>
        <p:txBody>
          <a:bodyPr/>
          <a:lstStyle/>
          <a:p>
            <a:fld id="{18BDFEC3-8487-43E8-A154-7C12CBC1FFF2}" type="slidenum">
              <a:rPr lang="en-US"/>
              <a:t>11</a:t>
            </a:fld>
            <a:endParaRPr lang="en-US"/>
          </a:p>
        </p:txBody>
      </p:sp>
    </p:spTree>
  </p:cSld>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latin typeface="Courier"/>
              </a:rPr>
              <a:t>here()</a:t>
            </a:r>
            <a:r>
              <a:rPr/>
              <a:t> fixes paths. It does nothing about the packages, and the packages are where the number changes.</a:t>
            </a:r>
          </a:p>
        </p:txBody>
      </p:sp>
      <p:sp>
        <p:nvSpPr>
          <p:cNvPr id="4" name="Slide Number Placeholder 3"/>
          <p:cNvSpPr>
            <a:spLocks noGrp="1"/>
          </p:cNvSpPr>
          <p:nvPr>
            <p:ph type="sldNum" sz="quarter" idx="10"/>
          </p:nvPr>
        </p:nvSpPr>
        <p:spPr/>
        <p:txBody>
          <a:bodyPr/>
          <a:lstStyle/>
          <a:p>
            <a:fld id="{18BDFEC3-8487-43E8-A154-7C12CBC1FFF2}" type="slidenum">
              <a:rPr lang="en-US"/>
              <a:t>12</a:t>
            </a:fld>
            <a:endParaRPr lang="en-US"/>
          </a:p>
        </p:txBody>
      </p:sp>
    </p:spTree>
  </p:cSld>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latin typeface="Courier"/>
              </a:rPr>
              <a:t>renv::init()</a:t>
            </a:r>
            <a:r>
              <a:rPr/>
              <a:t> gives the project its own library and writes </a:t>
            </a:r>
            <a:r>
              <a:rPr>
                <a:latin typeface="Courier"/>
              </a:rPr>
              <a:t>renv.lock</a:t>
            </a:r>
            <a:r>
              <a:rPr/>
              <a:t>, a record of every package and its exact version. From then on:</a:t>
            </a:r>
          </a:p>
        </p:txBody>
      </p:sp>
      <p:sp>
        <p:nvSpPr>
          <p:cNvPr id="4" name="Slide Number Placeholder 3"/>
          <p:cNvSpPr>
            <a:spLocks noGrp="1"/>
          </p:cNvSpPr>
          <p:nvPr>
            <p:ph type="sldNum" sz="quarter" idx="10"/>
          </p:nvPr>
        </p:nvSpPr>
        <p:spPr/>
        <p:txBody>
          <a:bodyPr/>
          <a:lstStyle/>
          <a:p>
            <a:fld id="{18BDFEC3-8487-43E8-A154-7C12CBC1FFF2}" type="slidenum">
              <a:rPr lang="en-US"/>
              <a:t>13</a:t>
            </a:fld>
            <a:endParaRPr lang="en-US"/>
          </a:p>
        </p:txBody>
      </p:sp>
    </p:spTree>
  </p:cSld>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Commit </a:t>
            </a:r>
            <a:r>
              <a:rPr>
                <a:latin typeface="Courier"/>
              </a:rPr>
              <a:t>renv.lock</a:t>
            </a:r>
            <a:r>
              <a:rPr/>
              <a:t>. It is the difference between “install the tidyverse” and “install the versions that produced this table”. The part most tutorials skip, and the part that matters on a deployment. On a connected machine, download the sources once:</a:t>
            </a:r>
          </a:p>
        </p:txBody>
      </p:sp>
      <p:sp>
        <p:nvSpPr>
          <p:cNvPr id="4" name="Slide Number Placeholder 3"/>
          <p:cNvSpPr>
            <a:spLocks noGrp="1"/>
          </p:cNvSpPr>
          <p:nvPr>
            <p:ph type="sldNum" sz="quarter" idx="10"/>
          </p:nvPr>
        </p:nvSpPr>
        <p:spPr/>
        <p:txBody>
          <a:bodyPr/>
          <a:lstStyle/>
          <a:p>
            <a:fld id="{18BDFEC3-8487-43E8-A154-7C12CBC1FFF2}" type="slidenum">
              <a:rPr lang="en-US"/>
              <a:t>14</a:t>
            </a:fld>
            <a:endParaRPr lang="en-US"/>
          </a:p>
        </p:txBody>
      </p:sp>
    </p:spTree>
  </p:cSld>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Then copy the project directory — including </a:t>
            </a:r>
            <a:r>
              <a:rPr>
                <a:latin typeface="Courier"/>
              </a:rPr>
              <a:t>renv/library</a:t>
            </a:r>
            <a:r>
              <a:rPr/>
              <a:t> — to the field laptop. </a:t>
            </a:r>
            <a:r>
              <a:rPr>
                <a:latin typeface="Courier"/>
              </a:rPr>
              <a:t>renv::restore()</a:t>
            </a:r>
            <a:r>
              <a:rPr/>
              <a:t> will use what is already there rather than reaching for a repository it cannot see. For a machine that will need packages you have not yet installed, the general mechanism is a local repository: Source packages need a compiler for anything with C or C++ in it, which is common. If the field machines are Windows, download the binaries instead (</a:t>
            </a:r>
            <a:r>
              <a:rPr>
                <a:latin typeface="Courier"/>
              </a:rPr>
              <a:t>type = "win.binary"</a:t>
            </a:r>
            <a:r>
              <a:rPr/>
              <a:t>) on a Windows machine of the same R version.</a:t>
            </a:r>
          </a:p>
        </p:txBody>
      </p:sp>
      <p:sp>
        <p:nvSpPr>
          <p:cNvPr id="4" name="Slide Number Placeholder 3"/>
          <p:cNvSpPr>
            <a:spLocks noGrp="1"/>
          </p:cNvSpPr>
          <p:nvPr>
            <p:ph type="sldNum" sz="quarter" idx="10"/>
          </p:nvPr>
        </p:nvSpPr>
        <p:spPr/>
        <p:txBody>
          <a:bodyPr/>
          <a:lstStyle/>
          <a:p>
            <a:fld id="{18BDFEC3-8487-43E8-A154-7C12CBC1FFF2}" type="slidenum">
              <a:rPr lang="en-US"/>
              <a:t>16</a:t>
            </a:fld>
            <a:endParaRPr lang="en-US"/>
          </a:p>
        </p:txBody>
      </p:sp>
    </p:spTree>
  </p:cSld>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Two things not to do: Do not use </a:t>
            </a:r>
            <a:r>
              <a:rPr>
                <a:latin typeface="Courier"/>
              </a:rPr>
              <a:t>require()</a:t>
            </a:r>
            <a:r>
              <a:rPr/>
              <a:t> in a script. It returns </a:t>
            </a:r>
            <a:r>
              <a:rPr>
                <a:latin typeface="Courier"/>
              </a:rPr>
              <a:t>FALSE</a:t>
            </a:r>
            <a:r>
              <a:rPr/>
              <a:t> and continues when the package is missing, so the script fails later with a confusing error about an object that does not exist. </a:t>
            </a:r>
            <a:r>
              <a:rPr>
                <a:latin typeface="Courier"/>
              </a:rPr>
              <a:t>library()</a:t>
            </a:r>
            <a:r>
              <a:rPr/>
              <a:t> stops there and tells you which package. Do not call </a:t>
            </a:r>
            <a:r>
              <a:rPr>
                <a:latin typeface="Courier"/>
              </a:rPr>
              <a:t>install.packages()</a:t>
            </a:r>
            <a:r>
              <a:rPr/>
              <a:t> from a script. A script that installs software as a side effect of being run is a script nobody can safely run twice. Installation is </a:t>
            </a:r>
            <a:r>
              <a:rPr>
                <a:latin typeface="Courier"/>
              </a:rPr>
              <a:t>renv::restore()</a:t>
            </a:r>
            <a:r>
              <a:rPr/>
              <a:t>, once, deliberately. Where two packages export the same name — </a:t>
            </a:r>
            <a:r>
              <a:rPr>
                <a:latin typeface="Courier"/>
              </a:rPr>
              <a:t>dplyr::filter()</a:t>
            </a:r>
            <a:r>
              <a:rPr/>
              <a:t> and </a:t>
            </a:r>
            <a:r>
              <a:rPr>
                <a:latin typeface="Courier"/>
              </a:rPr>
              <a:t>stats::filter()</a:t>
            </a:r>
            <a:r>
              <a:rPr/>
              <a:t>, </a:t>
            </a:r>
            <a:r>
              <a:rPr>
                <a:latin typeface="Courier"/>
              </a:rPr>
              <a:t>dplyr::lag()</a:t>
            </a:r>
            <a:r>
              <a:rPr/>
              <a:t> and </a:t>
            </a:r>
            <a:r>
              <a:rPr>
                <a:latin typeface="Courier"/>
              </a:rPr>
              <a:t>stats::lag()</a:t>
            </a:r>
            <a:r>
              <a:rPr/>
              <a:t> — say which you mean:</a:t>
            </a:r>
          </a:p>
        </p:txBody>
      </p:sp>
      <p:sp>
        <p:nvSpPr>
          <p:cNvPr id="4" name="Slide Number Placeholder 3"/>
          <p:cNvSpPr>
            <a:spLocks noGrp="1"/>
          </p:cNvSpPr>
          <p:nvPr>
            <p:ph type="sldNum" sz="quarter" idx="10"/>
          </p:nvPr>
        </p:nvSpPr>
        <p:spPr/>
        <p:txBody>
          <a:bodyPr/>
          <a:lstStyle/>
          <a:p>
            <a:fld id="{18BDFEC3-8487-43E8-A154-7C12CBC1FFF2}" type="slidenum">
              <a:rPr lang="en-US"/>
              <a:t>18</a:t>
            </a:fld>
            <a:endParaRPr lang="en-US"/>
          </a:p>
        </p:txBody>
      </p:sp>
    </p:spTree>
  </p:cSld>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a:t>
            </a:r>
            <a:r>
              <a:rPr>
                <a:latin typeface="Courier"/>
              </a:rPr>
              <a:t>::</a:t>
            </a:r>
            <a:r>
              <a:rPr/>
              <a:t> form is worth the characters in a script that will outlive your memory of what was attached.</a:t>
            </a:r>
          </a:p>
        </p:txBody>
      </p:sp>
      <p:sp>
        <p:nvSpPr>
          <p:cNvPr id="4" name="Slide Number Placeholder 3"/>
          <p:cNvSpPr>
            <a:spLocks noGrp="1"/>
          </p:cNvSpPr>
          <p:nvPr>
            <p:ph type="sldNum" sz="quarter" idx="10"/>
          </p:nvPr>
        </p:nvSpPr>
        <p:spPr/>
        <p:txBody>
          <a:bodyPr/>
          <a:lstStyle/>
          <a:p>
            <a:fld id="{18BDFEC3-8487-43E8-A154-7C12CBC1FFF2}" type="slidenum">
              <a:rPr lang="en-US"/>
              <a:t>19</a:t>
            </a:fld>
            <a:endParaRPr lang="en-US"/>
          </a:p>
        </p:txBody>
      </p:sp>
    </p:spTree>
  </p:cSld>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For an analysis whose numbers matter, assert rather than inspect: </a:t>
            </a:r>
            <a:r>
              <a:rPr>
                <a:latin typeface="Courier"/>
              </a:rPr>
              <a:t>|\&gt;</a:t>
            </a:r>
            <a:r>
              <a:rPr/>
              <a:t>, the native pipe used throughout this course, needs R 4.1 or later. If your team is on an older R, </a:t>
            </a:r>
            <a:r>
              <a:rPr>
                <a:latin typeface="Courier"/>
              </a:rPr>
              <a:t>%\&gt;%</a:t>
            </a:r>
            <a:r>
              <a:rPr/>
              <a:t> from magrittr does the same job and the code in these lessons works unchanged with it.</a:t>
            </a:r>
          </a:p>
        </p:txBody>
      </p:sp>
      <p:sp>
        <p:nvSpPr>
          <p:cNvPr id="4" name="Slide Number Placeholder 3"/>
          <p:cNvSpPr>
            <a:spLocks noGrp="1"/>
          </p:cNvSpPr>
          <p:nvPr>
            <p:ph type="sldNum" sz="quarter" idx="10"/>
          </p:nvPr>
        </p:nvSpPr>
        <p:spPr/>
        <p:txBody>
          <a:bodyPr/>
          <a:lstStyle/>
          <a:p>
            <a:fld id="{18BDFEC3-8487-43E8-A154-7C12CBC1FFF2}" type="slidenum">
              <a:rPr lang="en-US"/>
              <a:t>21</a:t>
            </a:fld>
            <a:endParaRPr lang="en-US"/>
          </a:p>
        </p:txBody>
      </p:sp>
    </p:spTree>
  </p:cSld>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Never commit raw beneficiary data, identified or pseudonymised. Git keeps every version of every file forever, and a repository that was internal on Monday can be shared on Friday. Credentials — a DHIS2 token, a KoboToolbox key — never appear in a script:</a:t>
            </a:r>
          </a:p>
        </p:txBody>
      </p:sp>
      <p:sp>
        <p:nvSpPr>
          <p:cNvPr id="4" name="Slide Number Placeholder 3"/>
          <p:cNvSpPr>
            <a:spLocks noGrp="1"/>
          </p:cNvSpPr>
          <p:nvPr>
            <p:ph type="sldNum" sz="quarter" idx="10"/>
          </p:nvPr>
        </p:nvSpPr>
        <p:spPr/>
        <p:txBody>
          <a:bodyPr/>
          <a:lstStyle/>
          <a:p>
            <a:fld id="{18BDFEC3-8487-43E8-A154-7C12CBC1FFF2}" type="slidenum">
              <a:rPr lang="en-US"/>
              <a:t>24</a:t>
            </a:fld>
            <a:endParaRPr lang="en-US"/>
          </a:p>
        </p:txBody>
      </p:sp>
    </p:spTree>
  </p:cSld>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Keep the value in a </a:t>
            </a:r>
            <a:r>
              <a:rPr>
                <a:latin typeface="Courier"/>
              </a:rPr>
              <a:t>.Renviron</a:t>
            </a:r>
            <a:r>
              <a:rPr/>
              <a:t> file that </a:t>
            </a:r>
            <a:r>
              <a:rPr>
                <a:latin typeface="Courier"/>
              </a:rPr>
              <a:t>.gitignore</a:t>
            </a:r>
            <a:r>
              <a:rPr/>
              <a:t> covers, and document the variable’s name — not its value — in the README.</a:t>
            </a:r>
          </a:p>
        </p:txBody>
      </p:sp>
      <p:sp>
        <p:nvSpPr>
          <p:cNvPr id="4" name="Slide Number Placeholder 3"/>
          <p:cNvSpPr>
            <a:spLocks noGrp="1"/>
          </p:cNvSpPr>
          <p:nvPr>
            <p:ph type="sldNum" sz="quarter" idx="10"/>
          </p:nvPr>
        </p:nvSpPr>
        <p:spPr/>
        <p:txBody>
          <a:bodyPr/>
          <a:lstStyle/>
          <a:p>
            <a:fld id="{18BDFEC3-8487-43E8-A154-7C12CBC1FFF2}" type="slidenum">
              <a:rPr lang="en-US"/>
              <a:t>25</a:t>
            </a:fld>
            <a:endParaRPr lang="en-US"/>
          </a:p>
        </p:txBody>
      </p:sp>
    </p:spTree>
  </p:cSld>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project reopens and the packages are pinned. The next lesson reads an export into it: </a:t>
            </a:r>
            <a:r>
              <a:rPr>
                <a:latin typeface="Courier"/>
              </a:rPr>
              <a:t>readr</a:t>
            </a:r>
            <a:r>
              <a:rPr/>
              <a:t> for CSV, </a:t>
            </a:r>
            <a:r>
              <a:rPr>
                <a:latin typeface="Courier"/>
              </a:rPr>
              <a:t>readxl</a:t>
            </a:r>
            <a:r>
              <a:rPr/>
              <a:t> for Excel, and the column specification that stops a facility code from becoming a number.</a:t>
            </a:r>
          </a:p>
        </p:txBody>
      </p:sp>
      <p:sp>
        <p:nvSpPr>
          <p:cNvPr id="4" name="Slide Number Placeholder 3"/>
          <p:cNvSpPr>
            <a:spLocks noGrp="1"/>
          </p:cNvSpPr>
          <p:nvPr>
            <p:ph type="sldNum" sz="quarter" idx="10"/>
          </p:nvPr>
        </p:nvSpPr>
        <p:spPr/>
        <p:txBody>
          <a:bodyPr/>
          <a:lstStyle/>
          <a:p>
            <a:fld id="{18BDFEC3-8487-43E8-A154-7C12CBC1FFF2}" type="slidenum">
              <a:rPr lang="en-US"/>
              <a:t>26</a:t>
            </a:fld>
            <a:endParaRPr lang="en-US"/>
          </a:p>
        </p:txBody>
      </p:sp>
    </p:spTree>
  </p:cSld>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41EB5C9-1307-BA42-ABA2-0BC069CD8E7F}" type="datetimeFigureOut">
              <a:rPr lang="en-US" smtClean="0"/>
              <a:t>1/2/22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41EB5C9-1307-BA42-ABA2-0BC069CD8E7F}" type="datetimeFigureOut">
              <a:rPr lang="en-US" smtClean="0"/>
              <a:t>1/2/22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1EB5C9-1307-BA42-ABA2-0BC069CD8E7F}" type="datetimeFigureOut">
              <a:rPr lang="en-US" smtClean="0"/>
              <a:t>1/2/22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13914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Relationships xmlns="http://schemas.openxmlformats.org/package/2006/relationships"><Relationship Id="rId8" Target="../slideLayouts/slideLayout8.xml" Type="http://schemas.openxmlformats.org/officeDocument/2006/relationships/slideLayout" /><Relationship Id="rId3" Target="../slideLayouts/slideLayout3.xml" Type="http://schemas.openxmlformats.org/officeDocument/2006/relationships/slideLayout" /><Relationship Id="rId7" Target="../slideLayouts/slideLayout7.xml" Type="http://schemas.openxmlformats.org/officeDocument/2006/relationships/slideLayout" /><Relationship Id="rId12" Target="../theme/theme1.xml" Type="http://schemas.openxmlformats.org/officeDocument/2006/relationships/theme" /><Relationship Id="rId2" Target="../slideLayouts/slideLayout2.xml" Type="http://schemas.openxmlformats.org/officeDocument/2006/relationships/slideLayout" /><Relationship Id="rId1" Target="../slideLayouts/slideLayout1.xml" Type="http://schemas.openxmlformats.org/officeDocument/2006/relationships/slideLayout" /><Relationship Id="rId6" Target="../slideLayouts/slideLayout6.xml" Type="http://schemas.openxmlformats.org/officeDocument/2006/relationships/slideLayout" /><Relationship Id="rId11" Target="../slideLayouts/slideLayout11.xml" Type="http://schemas.openxmlformats.org/officeDocument/2006/relationships/slideLayout" /><Relationship Id="rId5" Target="../slideLayouts/slideLayout5.xml" Type="http://schemas.openxmlformats.org/officeDocument/2006/relationships/slideLayout" /><Relationship Id="rId10" Target="../slideLayouts/slideLayout10.xml" Type="http://schemas.openxmlformats.org/officeDocument/2006/relationships/slideLayout" /><Relationship Id="rId4" Target="../slideLayouts/slideLayout4.xml" Type="http://schemas.openxmlformats.org/officeDocument/2006/relationships/slideLayout" /><Relationship Id="rId9" Target="../slideLayouts/slideLayout9.xml" Type="http://schemas.openxmlformats.org/officeDocument/2006/relationships/slideLayout" /></Relationships>
</file>

<file path=ppt/slideMasters/slideMaster1.xml><?xml version="1.0" encoding="utf-8"?>
<p:sld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anchor="ctr" bIns="45720" lIns="91440" rIns="91440" rtlCol="0" tIns="45720" vert="horz">
            <a:normAutofit/>
          </a:bodyPr>
          <a:lstStyle/>
          <a:p>
            <a:r>
              <a:rPr lang="en-US"/>
              <a:t>Click to edit Master title style</a:t>
            </a:r>
          </a:p>
        </p:txBody>
      </p:sp>
      <p:sp>
        <p:nvSpPr>
          <p:cNvPr id="3" name="Text Placeholder 2"/>
          <p:cNvSpPr>
            <a:spLocks noGrp="1"/>
          </p:cNvSpPr>
          <p:nvPr>
            <p:ph idx="1" type="body"/>
          </p:nvPr>
        </p:nvSpPr>
        <p:spPr>
          <a:xfrm>
            <a:off x="457200" y="1200151"/>
            <a:ext cx="8229600" cy="3394472"/>
          </a:xfrm>
          <a:prstGeom prst="rect">
            <a:avLst/>
          </a:prstGeom>
        </p:spPr>
        <p:txBody>
          <a:bodyPr bIns="45720" lIns="91440" rIns="91440" rtlCol="0" tIns="45720" vert="horz">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idx="2" sz="half" type="dt"/>
          </p:nvPr>
        </p:nvSpPr>
        <p:spPr>
          <a:xfrm>
            <a:off x="457200" y="4767263"/>
            <a:ext cx="2133600" cy="273844"/>
          </a:xfrm>
          <a:prstGeom prst="rect">
            <a:avLst/>
          </a:prstGeom>
        </p:spPr>
        <p:txBody>
          <a:bodyPr anchor="ctr" bIns="45720" lIns="91440" rIns="91440" rtlCol="0" tIns="45720" vert="horz"/>
          <a:lstStyle>
            <a:lvl1pPr algn="l">
              <a:defRPr sz="900">
                <a:solidFill>
                  <a:schemeClr val="tx1">
                    <a:tint val="75000"/>
                  </a:schemeClr>
                </a:solidFill>
              </a:defRPr>
            </a:lvl1pPr>
          </a:lstStyle>
          <a:p>
            <a:fld id="{241EB5C9-1307-BA42-ABA2-0BC069CD8E7F}" type="datetimeFigureOut">
              <a:rPr lang="en-US" smtClean="0"/>
              <a:t>1/2/22</a:t>
            </a:fld>
            <a:endParaRPr lang="en-US"/>
          </a:p>
        </p:txBody>
      </p:sp>
      <p:sp>
        <p:nvSpPr>
          <p:cNvPr id="5" name="Footer Placeholder 4"/>
          <p:cNvSpPr>
            <a:spLocks noGrp="1"/>
          </p:cNvSpPr>
          <p:nvPr>
            <p:ph idx="3" sz="quarter" type="ftr"/>
          </p:nvPr>
        </p:nvSpPr>
        <p:spPr>
          <a:xfrm>
            <a:off x="3124200" y="4767263"/>
            <a:ext cx="2895600" cy="273844"/>
          </a:xfrm>
          <a:prstGeom prst="rect">
            <a:avLst/>
          </a:prstGeom>
        </p:spPr>
        <p:txBody>
          <a:bodyPr anchor="ctr" bIns="45720" lIns="91440" rIns="91440" rtlCol="0" tIns="45720" vert="horz"/>
          <a:lstStyle>
            <a:lvl1pPr algn="ctr">
              <a:defRPr sz="900">
                <a:solidFill>
                  <a:schemeClr val="tx1">
                    <a:tint val="75000"/>
                  </a:schemeClr>
                </a:solidFill>
              </a:defRPr>
            </a:lvl1pPr>
          </a:lstStyle>
          <a:p>
            <a:endParaRPr lang="en-US"/>
          </a:p>
        </p:txBody>
      </p:sp>
      <p:sp>
        <p:nvSpPr>
          <p:cNvPr id="6" name="Slide Number Placeholder 5"/>
          <p:cNvSpPr>
            <a:spLocks noGrp="1"/>
          </p:cNvSpPr>
          <p:nvPr>
            <p:ph idx="4" sz="quarter" type="sldNum"/>
          </p:nvPr>
        </p:nvSpPr>
        <p:spPr>
          <a:xfrm>
            <a:off x="6553200" y="4767263"/>
            <a:ext cx="2133600" cy="273844"/>
          </a:xfrm>
          <a:prstGeom prst="rect">
            <a:avLst/>
          </a:prstGeom>
        </p:spPr>
        <p:txBody>
          <a:bodyPr anchor="ctr" bIns="45720" lIns="91440" rIns="91440" rtlCol="0" tIns="45720" vert="horz"/>
          <a:lstStyle>
            <a:lvl1pPr algn="r">
              <a:defRPr sz="900">
                <a:solidFill>
                  <a:schemeClr val="tx1">
                    <a:tint val="75000"/>
                  </a:schemeClr>
                </a:solidFill>
              </a:defRPr>
            </a:lvl1pPr>
          </a:lstStyle>
          <a:p>
            <a:fld id="{C5EF2332-01BF-834F-8236-50238282D533}" type="slidenum">
              <a:rPr lang="en-US" smtClean="0"/>
              <a:t>‹#›</a:t>
            </a:fld>
            <a:endParaRPr lang="en-US"/>
          </a:p>
        </p:txBody>
      </p:sp>
    </p:spTree>
    <p:extLst>
      <p:ext uri="{BB962C8B-B14F-4D97-AF65-F5344CB8AC3E}">
        <p14:creationId xmlns:p14="http://schemas.microsoft.com/office/powerpoint/2010/main" val="3676200875"/>
      </p:ext>
    </p:extLst>
  </p:cSld>
  <p:clrMap accent1="accent1" accent2="accent2" accent3="accent3" accent4="accent4" accent5="accent5" accent6="accent6" bg1="lt1" bg2="lt2" folHlink="folHlink" hlink="hlink" tx1="dk1" tx2="dk2"/>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42900" eaLnBrk="1" hangingPunct="1" latinLnBrk="0" rtl="0">
        <a:spcBef>
          <a:spcPct val="0"/>
        </a:spcBef>
        <a:buNone/>
        <a:defRPr kern="1200" sz="3300">
          <a:solidFill>
            <a:schemeClr val="tx1"/>
          </a:solidFill>
          <a:latin typeface="+mj-lt"/>
          <a:ea typeface="+mj-ea"/>
          <a:cs typeface="+mj-cs"/>
        </a:defRPr>
      </a:lvl1pPr>
    </p:titleStyle>
    <p:bodyStyle>
      <a:lvl1pPr algn="l" defTabSz="342900" eaLnBrk="1" hangingPunct="1" indent="-342900" latinLnBrk="0" marL="342900" rtl="0">
        <a:spcBef>
          <a:spcPct val="20000"/>
        </a:spcBef>
        <a:buFont typeface="Arial"/>
        <a:buChar char="•"/>
        <a:defRPr kern="1200" sz="2400">
          <a:solidFill>
            <a:schemeClr val="tx1"/>
          </a:solidFill>
          <a:latin typeface="+mn-lt"/>
          <a:ea typeface="+mn-ea"/>
          <a:cs typeface="+mn-cs"/>
        </a:defRPr>
      </a:lvl1pPr>
      <a:lvl2pPr algn="l" defTabSz="342900" eaLnBrk="1" hangingPunct="1" indent="-342900" latinLnBrk="0" marL="685800" rtl="0">
        <a:spcBef>
          <a:spcPct val="20000"/>
        </a:spcBef>
        <a:buFont typeface="Arial"/>
        <a:buChar char="–"/>
        <a:defRPr kern="1200" sz="2100">
          <a:solidFill>
            <a:schemeClr val="tx1"/>
          </a:solidFill>
          <a:latin typeface="+mn-lt"/>
          <a:ea typeface="+mn-ea"/>
          <a:cs typeface="+mn-cs"/>
        </a:defRPr>
      </a:lvl2pPr>
      <a:lvl3pPr algn="l" defTabSz="342900" eaLnBrk="1" hangingPunct="1" indent="-342900" latinLnBrk="0" marL="1028700" rtl="0">
        <a:spcBef>
          <a:spcPct val="20000"/>
        </a:spcBef>
        <a:buFont typeface="Arial"/>
        <a:buChar char="•"/>
        <a:defRPr kern="1200" sz="1800">
          <a:solidFill>
            <a:schemeClr val="tx1"/>
          </a:solidFill>
          <a:latin typeface="+mn-lt"/>
          <a:ea typeface="+mn-ea"/>
          <a:cs typeface="+mn-cs"/>
        </a:defRPr>
      </a:lvl3pPr>
      <a:lvl4pPr algn="l" defTabSz="342900" eaLnBrk="1" hangingPunct="1" indent="-342900" latinLnBrk="0" marL="1371600" rtl="0">
        <a:spcBef>
          <a:spcPct val="20000"/>
        </a:spcBef>
        <a:buFont typeface="Arial"/>
        <a:buChar char="–"/>
        <a:defRPr kern="1200" sz="1500">
          <a:solidFill>
            <a:schemeClr val="tx1"/>
          </a:solidFill>
          <a:latin typeface="+mn-lt"/>
          <a:ea typeface="+mn-ea"/>
          <a:cs typeface="+mn-cs"/>
        </a:defRPr>
      </a:lvl4pPr>
      <a:lvl5pPr algn="l" defTabSz="342900" eaLnBrk="1" hangingPunct="1" indent="-342900" latinLnBrk="0" marL="1714500" rtl="0">
        <a:spcBef>
          <a:spcPct val="20000"/>
        </a:spcBef>
        <a:buFont typeface="Arial"/>
        <a:buChar char="»"/>
        <a:defRPr kern="1200" sz="1500">
          <a:solidFill>
            <a:schemeClr val="tx1"/>
          </a:solidFill>
          <a:latin typeface="+mn-lt"/>
          <a:ea typeface="+mn-ea"/>
          <a:cs typeface="+mn-cs"/>
        </a:defRPr>
      </a:lvl5pPr>
      <a:lvl6pPr algn="l" defTabSz="342900" eaLnBrk="1" hangingPunct="1" indent="-342900" latinLnBrk="0" marL="2057400" rtl="0">
        <a:spcBef>
          <a:spcPct val="20000"/>
        </a:spcBef>
        <a:buFont typeface="Arial"/>
        <a:buChar char="•"/>
        <a:defRPr kern="1200" sz="1500">
          <a:solidFill>
            <a:schemeClr val="tx1"/>
          </a:solidFill>
          <a:latin typeface="+mn-lt"/>
          <a:ea typeface="+mn-ea"/>
          <a:cs typeface="+mn-cs"/>
        </a:defRPr>
      </a:lvl6pPr>
      <a:lvl7pPr algn="l" defTabSz="342900" eaLnBrk="1" hangingPunct="1" indent="-342900" latinLnBrk="0" marL="2400300" rtl="0">
        <a:spcBef>
          <a:spcPct val="20000"/>
        </a:spcBef>
        <a:buFont typeface="Arial"/>
        <a:buChar char="•"/>
        <a:defRPr kern="1200" sz="1500">
          <a:solidFill>
            <a:schemeClr val="tx1"/>
          </a:solidFill>
          <a:latin typeface="+mn-lt"/>
          <a:ea typeface="+mn-ea"/>
          <a:cs typeface="+mn-cs"/>
        </a:defRPr>
      </a:lvl7pPr>
      <a:lvl8pPr algn="l" defTabSz="342900" eaLnBrk="1" hangingPunct="1" indent="-342900" latinLnBrk="0" marL="2743200" rtl="0">
        <a:spcBef>
          <a:spcPct val="20000"/>
        </a:spcBef>
        <a:buFont typeface="Arial"/>
        <a:buChar char="•"/>
        <a:defRPr kern="1200" sz="1500">
          <a:solidFill>
            <a:schemeClr val="tx1"/>
          </a:solidFill>
          <a:latin typeface="+mn-lt"/>
          <a:ea typeface="+mn-ea"/>
          <a:cs typeface="+mn-cs"/>
        </a:defRPr>
      </a:lvl8pPr>
      <a:lvl9pPr algn="l" defTabSz="342900" eaLnBrk="1" hangingPunct="1" indent="-342900" latinLnBrk="0" marL="3086100" rtl="0">
        <a:spcBef>
          <a:spcPct val="20000"/>
        </a:spcBef>
        <a:buFont typeface="Arial"/>
        <a:buChar char="•"/>
        <a:defRPr kern="1200" sz="1500">
          <a:solidFill>
            <a:schemeClr val="tx1"/>
          </a:solidFill>
          <a:latin typeface="+mn-lt"/>
          <a:ea typeface="+mn-ea"/>
          <a:cs typeface="+mn-cs"/>
        </a:defRPr>
      </a:lvl9pPr>
    </p:bodyStyle>
    <p:otherStyle>
      <a:defPPr>
        <a:defRPr lang="en-US"/>
      </a:defPPr>
      <a:lvl1pPr algn="l" defTabSz="342900" eaLnBrk="1" hangingPunct="1" latinLnBrk="0" marL="0" rtl="0">
        <a:defRPr kern="1200" sz="1350">
          <a:solidFill>
            <a:schemeClr val="tx1"/>
          </a:solidFill>
          <a:latin typeface="+mn-lt"/>
          <a:ea typeface="+mn-ea"/>
          <a:cs typeface="+mn-cs"/>
        </a:defRPr>
      </a:lvl1pPr>
      <a:lvl2pPr algn="l" defTabSz="342900" eaLnBrk="1" hangingPunct="1" latinLnBrk="0" marL="342900" rtl="0">
        <a:defRPr kern="1200" sz="1350">
          <a:solidFill>
            <a:schemeClr val="tx1"/>
          </a:solidFill>
          <a:latin typeface="+mn-lt"/>
          <a:ea typeface="+mn-ea"/>
          <a:cs typeface="+mn-cs"/>
        </a:defRPr>
      </a:lvl2pPr>
      <a:lvl3pPr algn="l" defTabSz="342900" eaLnBrk="1" hangingPunct="1" latinLnBrk="0" marL="685800" rtl="0">
        <a:defRPr kern="1200" sz="1350">
          <a:solidFill>
            <a:schemeClr val="tx1"/>
          </a:solidFill>
          <a:latin typeface="+mn-lt"/>
          <a:ea typeface="+mn-ea"/>
          <a:cs typeface="+mn-cs"/>
        </a:defRPr>
      </a:lvl3pPr>
      <a:lvl4pPr algn="l" defTabSz="342900" eaLnBrk="1" hangingPunct="1" latinLnBrk="0" marL="1028700" rtl="0">
        <a:defRPr kern="1200" sz="1350">
          <a:solidFill>
            <a:schemeClr val="tx1"/>
          </a:solidFill>
          <a:latin typeface="+mn-lt"/>
          <a:ea typeface="+mn-ea"/>
          <a:cs typeface="+mn-cs"/>
        </a:defRPr>
      </a:lvl4pPr>
      <a:lvl5pPr algn="l" defTabSz="342900" eaLnBrk="1" hangingPunct="1" latinLnBrk="0" marL="1371600" rtl="0">
        <a:defRPr kern="1200" sz="1350">
          <a:solidFill>
            <a:schemeClr val="tx1"/>
          </a:solidFill>
          <a:latin typeface="+mn-lt"/>
          <a:ea typeface="+mn-ea"/>
          <a:cs typeface="+mn-cs"/>
        </a:defRPr>
      </a:lvl5pPr>
      <a:lvl6pPr algn="l" defTabSz="342900" eaLnBrk="1" hangingPunct="1" latinLnBrk="0" marL="1714500" rtl="0">
        <a:defRPr kern="1200" sz="1350">
          <a:solidFill>
            <a:schemeClr val="tx1"/>
          </a:solidFill>
          <a:latin typeface="+mn-lt"/>
          <a:ea typeface="+mn-ea"/>
          <a:cs typeface="+mn-cs"/>
        </a:defRPr>
      </a:lvl6pPr>
      <a:lvl7pPr algn="l" defTabSz="342900" eaLnBrk="1" hangingPunct="1" latinLnBrk="0" marL="2057400" rtl="0">
        <a:defRPr kern="1200" sz="1350">
          <a:solidFill>
            <a:schemeClr val="tx1"/>
          </a:solidFill>
          <a:latin typeface="+mn-lt"/>
          <a:ea typeface="+mn-ea"/>
          <a:cs typeface="+mn-cs"/>
        </a:defRPr>
      </a:lvl7pPr>
      <a:lvl8pPr algn="l" defTabSz="342900" eaLnBrk="1" hangingPunct="1" latinLnBrk="0" marL="2400300" rtl="0">
        <a:defRPr kern="1200" sz="1350">
          <a:solidFill>
            <a:schemeClr val="tx1"/>
          </a:solidFill>
          <a:latin typeface="+mn-lt"/>
          <a:ea typeface="+mn-ea"/>
          <a:cs typeface="+mn-cs"/>
        </a:defRPr>
      </a:lvl8pPr>
      <a:lvl9pPr algn="l" defTabSz="342900" eaLnBrk="1" hangingPunct="1" latinLnBrk="0" marL="2743200" rtl="0">
        <a:defRPr kern="1200" sz="1350">
          <a:solidFill>
            <a:schemeClr val="tx1"/>
          </a:solidFill>
          <a:latin typeface="+mn-lt"/>
          <a:ea typeface="+mn-ea"/>
          <a:cs typeface="+mn-cs"/>
        </a:defRPr>
      </a:lvl9pPr>
    </p:otherStyle>
  </p:txStyles>
</p:sldMaster>
</file>

<file path=ppt/slides/_rels/slide1.xml.rels><?xml version="1.0" encoding="UTF-8"?><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xml" /></Relationships>
</file>

<file path=ppt/slides/_rels/slide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xml" /></Relationships>
</file>

<file path=ppt/slides/_rels/slide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5.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xml" /></Relationships>
</file>

<file path=ppt/slides/_rels/slide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xml" /></Relationships>
</file>

<file path=ppt/slides/_rels/slide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xml" /></Relationships>
</file>

<file path=ppt/slides/_rels/slide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xml" /></Relationships>
</file>

<file path=ppt/slides/_rels/slide1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7.xml" /></Relationships>
</file>

<file path=ppt/slides/_rels/slide1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8.xml" /></Relationships>
</file>

<file path=ppt/slides/_rels/slide1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9.xml" /></Relationships>
</file>

<file path=ppt/slides/_rels/slide1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0.xml" /></Relationships>
</file>

<file path=ppt/slides/_rels/slide1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1.xml" /></Relationships>
</file>

<file path=ppt/slides/_rels/slide15.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2.xml" /></Relationships>
</file>

<file path=ppt/slides/_rels/slide17.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3.xml" /></Relationships>
</file>

<file path=ppt/slides/_rels/slide1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4.xml" /></Relationships>
</file>

<file path=ppt/slides/_rels/slide20.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5.xml" /></Relationships>
</file>

<file path=ppt/slides/_rels/slide22.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3.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6.xml" /></Relationships>
</file>

<file path=ppt/slides/_rels/slide2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7.xml" /></Relationships>
</file>

<file path=ppt/slides/_rels/slide2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8.xml" /></Relationships>
</file>

<file path=ppt/slides/_rels/slide2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s://data-analysis.cassion.dev/courses/r-for-programme-data/r-01-projects-and-renv"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pPr lvl="0" indent="0" marL="0">
              <a:buNone/>
            </a:pPr>
            <a:r>
              <a:rPr/>
              <a:t>An analysis that reopens a year later</a:t>
            </a:r>
          </a:p>
        </p:txBody>
      </p:sp>
      <p:sp>
        <p:nvSpPr>
          <p:cNvPr id="3" name="Subtitle 2"/>
          <p:cNvSpPr>
            <a:spLocks noGrp="1"/>
          </p:cNvSpPr>
          <p:nvPr>
            <p:ph idx="1" type="subTitle"/>
          </p:nvPr>
        </p:nvSpPr>
        <p:spPr>
          <a:xfrm>
            <a:off x="1371600" y="2914650"/>
            <a:ext cx="6400800" cy="1314450"/>
          </a:xfrm>
        </p:spPr>
        <p:txBody>
          <a:bodyPr/>
          <a:lstStyle/>
          <a:p>
            <a:pPr lvl="0" indent="0" marL="0">
              <a:buNone/>
            </a:pPr>
            <a:r>
              <a:rPr/>
              <a:t>RStudio projects, here(), renv and the two habits — setwd() and a saved workspace — that make an R analysis run on exactly one machine on exactly one day.</a:t>
            </a:r>
            <a:br/>
            <a:br/>
            <a:r>
              <a:rPr/>
              <a:t>Pierre Robentz Cassion</a:t>
            </a:r>
          </a:p>
        </p:txBody>
      </p:sp>
      <p:sp>
        <p:nvSpPr>
          <p:cNvPr id="4" name="Date Placeholder 3"/>
          <p:cNvSpPr>
            <a:spLocks noGrp="1"/>
          </p:cNvSpPr>
          <p:nvPr>
            <p:ph idx="10" sz="half" type="dt"/>
          </p:nvPr>
        </p:nvSpPr>
        <p:spPr/>
        <p:txBody>
          <a:bodyPr/>
          <a:lstStyle/>
          <a:p>
            <a:pPr lvl="0" indent="0" marL="0">
              <a:buNone/>
            </a:pPr>
            <a:r>
              <a:rPr/>
              <a:t>Lesson 1 of 8</a:t>
            </a:r>
          </a:p>
        </p:txBody>
      </p:sp>
    </p:spTree>
  </p:cSl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this lesson covers</a:t>
            </a:r>
          </a:p>
        </p:txBody>
      </p:sp>
      <p:sp>
        <p:nvSpPr>
          <p:cNvPr id="3" name="Content Placeholder 2"/>
          <p:cNvSpPr>
            <a:spLocks noGrp="1"/>
          </p:cNvSpPr>
          <p:nvPr>
            <p:ph idx="1"/>
          </p:nvPr>
        </p:nvSpPr>
        <p:spPr/>
        <p:txBody>
          <a:bodyPr/>
          <a:lstStyle/>
          <a:p>
            <a:pPr lvl="0"/>
            <a:r>
              <a:rPr/>
              <a:t>The failure this lesson prevents</a:t>
            </a:r>
          </a:p>
          <a:p>
            <a:pPr lvl="0"/>
            <a:r>
              <a:rPr/>
              <a:t>The three habits to drop</a:t>
            </a:r>
          </a:p>
          <a:p>
            <a:pPr lvl="0"/>
            <a:r>
              <a:rPr/>
              <a:t>The project</a:t>
            </a:r>
          </a:p>
          <a:p>
            <a:pPr lvl="0"/>
            <a:r>
              <a:rPr>
                <a:latin typeface="Courier"/>
              </a:rPr>
              <a:t>here()</a:t>
            </a:r>
            <a:r>
              <a:rPr/>
              <a:t> rather than relative paths</a:t>
            </a:r>
          </a:p>
          <a:p>
            <a:pPr lvl="0"/>
            <a:r>
              <a:rPr/>
              <a:t>renv: the package versions, recorded</a:t>
            </a:r>
          </a:p>
          <a:p>
            <a:pPr lvl="0"/>
            <a:r>
              <a:rPr/>
              <a:t>Loading packages</a:t>
            </a:r>
          </a:p>
          <a:p>
            <a:pPr lvl="0"/>
            <a:r>
              <a:rPr/>
              <a:t>Verifying the environment before trusting it</a:t>
            </a:r>
          </a:p>
          <a:p>
            <a:pPr lvl="0"/>
            <a:r>
              <a:rPr/>
              <a:t>What to hand to a colleague</a:t>
            </a:r>
          </a:p>
          <a:p>
            <a:pPr lvl="0"/>
            <a:r>
              <a:rPr/>
              <a:t>What comes next</a:t>
            </a:r>
          </a:p>
        </p:txBody>
      </p:sp>
    </p:spTree>
  </p:cSl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failure this lesson prevents</a:t>
            </a:r>
          </a:p>
        </p:txBody>
      </p:sp>
      <p:sp>
        <p:nvSpPr>
          <p:cNvPr id="3" name="Content Placeholder 2"/>
          <p:cNvSpPr>
            <a:spLocks noGrp="1"/>
          </p:cNvSpPr>
          <p:nvPr>
            <p:ph idx="1"/>
          </p:nvPr>
        </p:nvSpPr>
        <p:spPr/>
        <p:txBody>
          <a:bodyPr/>
          <a:lstStyle/>
          <a:p>
            <a:pPr lvl="0"/>
            <a:r>
              <a:rPr/>
              <a:t>Someone asks you to explain last quarter’s figure.</a:t>
            </a:r>
          </a:p>
        </p:txBody>
      </p:sp>
    </p:spTree>
  </p:cSl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three habits to drop</a:t>
            </a:r>
          </a:p>
        </p:txBody>
      </p:sp>
      <p:sp>
        <p:nvSpPr>
          <p:cNvPr id="3" name="Content Placeholder 2"/>
          <p:cNvSpPr>
            <a:spLocks noGrp="1"/>
          </p:cNvSpPr>
          <p:nvPr>
            <p:ph idx="1"/>
          </p:nvPr>
        </p:nvSpPr>
        <p:spPr/>
        <p:txBody>
          <a:bodyPr/>
          <a:lstStyle/>
          <a:p>
            <a:pPr lvl="0"/>
            <a:r>
              <a:rPr>
                <a:latin typeface="Courier"/>
              </a:rPr>
              <a:t>setwd()</a:t>
            </a:r>
          </a:p>
        </p:txBody>
      </p:sp>
    </p:spTree>
  </p:cSl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three habits to drop — In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setwd</a:t>
            </a:r>
            <a:r>
              <a:rPr>
                <a:latin typeface="Courier"/>
              </a:rPr>
              <a:t>(</a:t>
            </a:r>
            <a:r>
              <a:rPr>
                <a:solidFill>
                  <a:srgbClr val="4070A0"/>
                </a:solidFill>
                <a:latin typeface="Courier"/>
              </a:rPr>
              <a:t>"/Users/marie/Desktop/nutrition"</a:t>
            </a:r>
            <a:r>
              <a:rPr>
                <a:latin typeface="Courier"/>
              </a:rPr>
              <a:t>)</a:t>
            </a:r>
          </a:p>
        </p:txBody>
      </p:sp>
    </p:spTree>
  </p:cSl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three habits to drop</a:t>
            </a:r>
          </a:p>
        </p:txBody>
      </p:sp>
      <p:sp>
        <p:nvSpPr>
          <p:cNvPr id="3" name="Content Placeholder 2"/>
          <p:cNvSpPr>
            <a:spLocks noGrp="1"/>
          </p:cNvSpPr>
          <p:nvPr>
            <p:ph idx="1"/>
          </p:nvPr>
        </p:nvSpPr>
        <p:spPr/>
        <p:txBody>
          <a:bodyPr/>
          <a:lstStyle/>
          <a:p>
            <a:pPr lvl="0"/>
            <a:r>
              <a:rPr>
                <a:latin typeface="Courier"/>
              </a:rPr>
              <a:t>rm(list = ls())</a:t>
            </a:r>
            <a:r>
              <a:rPr/>
              <a:t> at the top</a:t>
            </a:r>
          </a:p>
          <a:p>
            <a:pPr lvl="0"/>
            <a:r>
              <a:rPr/>
              <a:t>Restart R instead — Ctrl/Cmd + Shift + F10 in RStudio</a:t>
            </a:r>
          </a:p>
          <a:p>
            <a:pPr lvl="0"/>
            <a:r>
              <a:rPr/>
              <a:t>A saved workspace</a:t>
            </a:r>
          </a:p>
        </p:txBody>
      </p:sp>
    </p:spTree>
  </p:cSl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three habits to drop — Example</a:t>
            </a:r>
          </a:p>
        </p:txBody>
      </p:sp>
      <p:sp>
        <p:nvSpPr>
          <p:cNvPr id="3" name="Content Placeholder 2"/>
          <p:cNvSpPr>
            <a:spLocks noGrp="1"/>
          </p:cNvSpPr>
          <p:nvPr>
            <p:ph idx="1"/>
          </p:nvPr>
        </p:nvSpPr>
        <p:spPr/>
        <p:txBody>
          <a:bodyPr/>
          <a:lstStyle/>
          <a:p>
            <a:pPr lvl="0" indent="0">
              <a:buNone/>
            </a:pPr>
            <a:r>
              <a:rPr>
                <a:latin typeface="Courier"/>
              </a:rPr>
              <a:t>Tools -&gt; Global Options -&gt; General
  Restore .RData into workspace at startup    [ ]
  Save workspace to .RData on exit            Never</a:t>
            </a:r>
          </a:p>
        </p:txBody>
      </p:sp>
    </p:spTree>
  </p:cSl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project — Example</a:t>
            </a:r>
          </a:p>
        </p:txBody>
      </p:sp>
      <p:sp>
        <p:nvSpPr>
          <p:cNvPr id="3" name="Content Placeholder 2"/>
          <p:cNvSpPr>
            <a:spLocks noGrp="1"/>
          </p:cNvSpPr>
          <p:nvPr>
            <p:ph idx="1"/>
          </p:nvPr>
        </p:nvSpPr>
        <p:spPr/>
        <p:txBody>
          <a:bodyPr/>
          <a:lstStyle/>
          <a:p>
            <a:pPr lvl="0" indent="0">
              <a:buNone/>
            </a:pPr>
            <a:r>
              <a:rPr>
                <a:latin typeface="Courier"/>
              </a:rPr>
              <a:t>muac-analysis/
  muac-analysis.Rproj
  data/
    raw/            the export exactly as it arrived, never edited
    interim/
  outputs/
    tables/
    figures/
  R/
    read_register.R
    indicator_table.R
  renv.lock
  README.md
  .gitignore</a:t>
            </a:r>
          </a:p>
        </p:txBody>
      </p:sp>
    </p:spTree>
  </p:cSl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project</a:t>
            </a:r>
          </a:p>
        </p:txBody>
      </p:sp>
      <p:sp>
        <p:nvSpPr>
          <p:cNvPr id="3" name="Content Placeholder 2"/>
          <p:cNvSpPr>
            <a:spLocks noGrp="1"/>
          </p:cNvSpPr>
          <p:nvPr>
            <p:ph idx="1"/>
          </p:nvPr>
        </p:nvSpPr>
        <p:spPr/>
        <p:txBody>
          <a:bodyPr/>
          <a:lstStyle/>
          <a:p>
            <a:pPr lvl="0"/>
            <a:r>
              <a:rPr>
                <a:latin typeface="Courier"/>
              </a:rPr>
              <a:t>data/raw</a:t>
            </a:r>
            <a:r>
              <a:rPr/>
              <a:t> is read-only — The export as it arrived is the only thing you cannot reproduce; everything else is…</a:t>
            </a:r>
          </a:p>
        </p:txBody>
      </p:sp>
    </p:spTree>
  </p:cSl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latin typeface="Courier"/>
              </a:rPr>
              <a:t>here()</a:t>
            </a:r>
            <a:r>
              <a:rPr/>
              <a:t> rather than relative paths — In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library</a:t>
            </a:r>
            <a:r>
              <a:rPr>
                <a:latin typeface="Courier"/>
              </a:rPr>
              <a:t>(here)</a:t>
            </a:r>
            <a:br/>
            <a:br/>
            <a:r>
              <a:rPr>
                <a:latin typeface="Courier"/>
              </a:rPr>
              <a:t>muac </a:t>
            </a:r>
            <a:r>
              <a:rPr>
                <a:solidFill>
                  <a:srgbClr val="007020"/>
                </a:solidFill>
                <a:latin typeface="Courier"/>
              </a:rPr>
              <a:t>&lt;-</a:t>
            </a:r>
            <a:r>
              <a:rPr>
                <a:latin typeface="Courier"/>
              </a:rPr>
              <a:t> readr</a:t>
            </a:r>
            <a:r>
              <a:rPr>
                <a:solidFill>
                  <a:srgbClr val="4070A0"/>
                </a:solidFill>
                <a:latin typeface="Courier"/>
              </a:rPr>
              <a:t>::</a:t>
            </a:r>
            <a:r>
              <a:rPr>
                <a:solidFill>
                  <a:srgbClr val="06287E"/>
                </a:solidFill>
                <a:latin typeface="Courier"/>
              </a:rPr>
              <a:t>read_csv</a:t>
            </a:r>
            <a:r>
              <a:rPr>
                <a:latin typeface="Courier"/>
              </a:rPr>
              <a:t>(</a:t>
            </a:r>
            <a:r>
              <a:rPr>
                <a:solidFill>
                  <a:srgbClr val="06287E"/>
                </a:solidFill>
                <a:latin typeface="Courier"/>
              </a:rPr>
              <a:t>here</a:t>
            </a:r>
            <a:r>
              <a:rPr>
                <a:latin typeface="Courier"/>
              </a:rPr>
              <a:t>(</a:t>
            </a:r>
            <a:r>
              <a:rPr>
                <a:solidFill>
                  <a:srgbClr val="4070A0"/>
                </a:solidFill>
                <a:latin typeface="Courier"/>
              </a:rPr>
              <a:t>"data"</a:t>
            </a:r>
            <a:r>
              <a:rPr>
                <a:latin typeface="Courier"/>
              </a:rPr>
              <a:t>, </a:t>
            </a:r>
            <a:r>
              <a:rPr>
                <a:solidFill>
                  <a:srgbClr val="4070A0"/>
                </a:solidFill>
                <a:latin typeface="Courier"/>
              </a:rPr>
              <a:t>"raw"</a:t>
            </a:r>
            <a:r>
              <a:rPr>
                <a:latin typeface="Courier"/>
              </a:rPr>
              <a:t>, </a:t>
            </a:r>
            <a:r>
              <a:rPr>
                <a:solidFill>
                  <a:srgbClr val="4070A0"/>
                </a:solidFill>
                <a:latin typeface="Courier"/>
              </a:rPr>
              <a:t>"muac-screening-artibonite-2024.v1.csv"</a:t>
            </a:r>
            <a:r>
              <a:rPr>
                <a:latin typeface="Courier"/>
              </a:rPr>
              <a:t>))</a:t>
            </a:r>
          </a:p>
        </p:txBody>
      </p:sp>
    </p:spTree>
  </p:cSl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latin typeface="Courier"/>
              </a:rPr>
              <a:t>here()</a:t>
            </a:r>
            <a:r>
              <a:rPr/>
              <a:t> rather than relative paths — In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here</a:t>
            </a:r>
            <a:r>
              <a:rPr>
                <a:latin typeface="Courier"/>
              </a:rPr>
              <a:t>()</a:t>
            </a:r>
            <a:br/>
            <a:r>
              <a:rPr i="1">
                <a:solidFill>
                  <a:srgbClr val="60A0B0"/>
                </a:solidFill>
                <a:latin typeface="Courier"/>
              </a:rPr>
              <a:t>#&gt; [1] "/home/marie/muac-analysis"</a:t>
            </a:r>
          </a:p>
        </p:txBody>
      </p:sp>
    </p:spTree>
  </p:cSl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renv: the package versions, recorded — In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install.packages</a:t>
            </a:r>
            <a:r>
              <a:rPr>
                <a:latin typeface="Courier"/>
              </a:rPr>
              <a:t>(</a:t>
            </a:r>
            <a:r>
              <a:rPr>
                <a:solidFill>
                  <a:srgbClr val="4070A0"/>
                </a:solidFill>
                <a:latin typeface="Courier"/>
              </a:rPr>
              <a:t>"renv"</a:t>
            </a:r>
            <a:r>
              <a:rPr>
                <a:latin typeface="Courier"/>
              </a:rPr>
              <a:t>)</a:t>
            </a:r>
            <a:br/>
            <a:br/>
            <a:r>
              <a:rPr>
                <a:latin typeface="Courier"/>
              </a:rPr>
              <a:t>renv</a:t>
            </a:r>
            <a:r>
              <a:rPr>
                <a:solidFill>
                  <a:srgbClr val="4070A0"/>
                </a:solidFill>
                <a:latin typeface="Courier"/>
              </a:rPr>
              <a:t>::</a:t>
            </a:r>
            <a:r>
              <a:rPr>
                <a:solidFill>
                  <a:srgbClr val="06287E"/>
                </a:solidFill>
                <a:latin typeface="Courier"/>
              </a:rPr>
              <a:t>init</a:t>
            </a:r>
            <a:r>
              <a:rPr>
                <a:latin typeface="Courier"/>
              </a:rPr>
              <a:t>()       </a:t>
            </a:r>
            <a:r>
              <a:rPr i="1">
                <a:solidFill>
                  <a:srgbClr val="60A0B0"/>
                </a:solidFill>
                <a:latin typeface="Courier"/>
              </a:rPr>
              <a:t># once per project</a:t>
            </a:r>
          </a:p>
        </p:txBody>
      </p:sp>
    </p:spTree>
  </p:cSl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renv: the package versions, recorded — In R</a:t>
            </a:r>
          </a:p>
        </p:txBody>
      </p:sp>
      <p:sp>
        <p:nvSpPr>
          <p:cNvPr id="3" name="Content Placeholder 2"/>
          <p:cNvSpPr>
            <a:spLocks noGrp="1"/>
          </p:cNvSpPr>
          <p:nvPr>
            <p:ph idx="1"/>
          </p:nvPr>
        </p:nvSpPr>
        <p:spPr/>
        <p:txBody>
          <a:bodyPr/>
          <a:lstStyle/>
          <a:p>
            <a:pPr lvl="0" indent="0">
              <a:buNone/>
            </a:pPr>
            <a:r>
              <a:rPr>
                <a:latin typeface="Courier"/>
              </a:rPr>
              <a:t>renv</a:t>
            </a:r>
            <a:r>
              <a:rPr>
                <a:solidFill>
                  <a:srgbClr val="4070A0"/>
                </a:solidFill>
                <a:latin typeface="Courier"/>
              </a:rPr>
              <a:t>::</a:t>
            </a:r>
            <a:r>
              <a:rPr>
                <a:solidFill>
                  <a:srgbClr val="06287E"/>
                </a:solidFill>
                <a:latin typeface="Courier"/>
              </a:rPr>
              <a:t>snapshot</a:t>
            </a:r>
            <a:r>
              <a:rPr>
                <a:latin typeface="Courier"/>
              </a:rPr>
              <a:t>()   </a:t>
            </a:r>
            <a:r>
              <a:rPr i="1">
                <a:solidFill>
                  <a:srgbClr val="60A0B0"/>
                </a:solidFill>
                <a:latin typeface="Courier"/>
              </a:rPr>
              <a:t># after installing or upgrading anything</a:t>
            </a:r>
            <a:br/>
            <a:r>
              <a:rPr>
                <a:latin typeface="Courier"/>
              </a:rPr>
              <a:t>renv</a:t>
            </a:r>
            <a:r>
              <a:rPr>
                <a:solidFill>
                  <a:srgbClr val="4070A0"/>
                </a:solidFill>
                <a:latin typeface="Courier"/>
              </a:rPr>
              <a:t>::</a:t>
            </a:r>
            <a:r>
              <a:rPr>
                <a:solidFill>
                  <a:srgbClr val="06287E"/>
                </a:solidFill>
                <a:latin typeface="Courier"/>
              </a:rPr>
              <a:t>restore</a:t>
            </a:r>
            <a:r>
              <a:rPr>
                <a:latin typeface="Courier"/>
              </a:rPr>
              <a:t>()    </a:t>
            </a:r>
            <a:r>
              <a:rPr i="1">
                <a:solidFill>
                  <a:srgbClr val="60A0B0"/>
                </a:solidFill>
                <a:latin typeface="Courier"/>
              </a:rPr>
              <a:t># on another machine, or a year later</a:t>
            </a:r>
          </a:p>
        </p:txBody>
      </p:sp>
    </p:spTree>
  </p:cSl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renv: the package versions, recorded</a:t>
            </a:r>
          </a:p>
        </p:txBody>
      </p:sp>
      <p:sp>
        <p:nvSpPr>
          <p:cNvPr id="3" name="Content Placeholder 2"/>
          <p:cNvSpPr>
            <a:spLocks noGrp="1"/>
          </p:cNvSpPr>
          <p:nvPr>
            <p:ph idx="1"/>
          </p:nvPr>
        </p:nvSpPr>
        <p:spPr/>
        <p:txBody>
          <a:bodyPr/>
          <a:lstStyle/>
          <a:p>
            <a:pPr lvl="0"/>
            <a:r>
              <a:rPr/>
              <a:t>Commit </a:t>
            </a:r>
            <a:r>
              <a:rPr>
                <a:latin typeface="Courier"/>
              </a:rPr>
              <a:t>renv.lock</a:t>
            </a:r>
            <a:r>
              <a:rPr/>
              <a:t> — It is the difference between “install the tidyverse” and “install the versions that produced this…</a:t>
            </a:r>
          </a:p>
          <a:p>
            <a:pPr lvl="0"/>
            <a:r>
              <a:rPr/>
              <a:t>Installing where there is no internet</a:t>
            </a:r>
          </a:p>
        </p:txBody>
      </p:sp>
    </p:spTree>
  </p:cSl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renv: the package versions, recorded — In R</a:t>
            </a:r>
          </a:p>
        </p:txBody>
      </p:sp>
      <p:sp>
        <p:nvSpPr>
          <p:cNvPr id="3" name="Content Placeholder 2"/>
          <p:cNvSpPr>
            <a:spLocks noGrp="1"/>
          </p:cNvSpPr>
          <p:nvPr>
            <p:ph idx="1"/>
          </p:nvPr>
        </p:nvSpPr>
        <p:spPr/>
        <p:txBody>
          <a:bodyPr/>
          <a:lstStyle/>
          <a:p>
            <a:pPr lvl="0" indent="0">
              <a:buNone/>
            </a:pPr>
            <a:r>
              <a:rPr>
                <a:latin typeface="Courier"/>
              </a:rPr>
              <a:t>renv</a:t>
            </a:r>
            <a:r>
              <a:rPr>
                <a:solidFill>
                  <a:srgbClr val="4070A0"/>
                </a:solidFill>
                <a:latin typeface="Courier"/>
              </a:rPr>
              <a:t>::</a:t>
            </a:r>
            <a:r>
              <a:rPr>
                <a:solidFill>
                  <a:srgbClr val="06287E"/>
                </a:solidFill>
                <a:latin typeface="Courier"/>
              </a:rPr>
              <a:t>init</a:t>
            </a:r>
            <a:r>
              <a:rPr>
                <a:latin typeface="Courier"/>
              </a:rPr>
              <a:t>()</a:t>
            </a:r>
            <a:br/>
            <a:r>
              <a:rPr>
                <a:latin typeface="Courier"/>
              </a:rPr>
              <a:t>renv</a:t>
            </a:r>
            <a:r>
              <a:rPr>
                <a:solidFill>
                  <a:srgbClr val="4070A0"/>
                </a:solidFill>
                <a:latin typeface="Courier"/>
              </a:rPr>
              <a:t>::</a:t>
            </a:r>
            <a:r>
              <a:rPr>
                <a:solidFill>
                  <a:srgbClr val="06287E"/>
                </a:solidFill>
                <a:latin typeface="Courier"/>
              </a:rPr>
              <a:t>snapshot</a:t>
            </a:r>
            <a:r>
              <a:rPr>
                <a:latin typeface="Courier"/>
              </a:rPr>
              <a:t>()</a:t>
            </a:r>
            <a:br/>
            <a:br/>
            <a:r>
              <a:rPr i="1">
                <a:solidFill>
                  <a:srgbClr val="60A0B0"/>
                </a:solidFill>
                <a:latin typeface="Courier"/>
              </a:rPr>
              <a:t># Fill a local cache with everything the lockfile names.</a:t>
            </a:r>
            <a:br/>
            <a:r>
              <a:rPr>
                <a:latin typeface="Courier"/>
              </a:rPr>
              <a:t>renv</a:t>
            </a:r>
            <a:r>
              <a:rPr>
                <a:solidFill>
                  <a:srgbClr val="4070A0"/>
                </a:solidFill>
                <a:latin typeface="Courier"/>
              </a:rPr>
              <a:t>::</a:t>
            </a:r>
            <a:r>
              <a:rPr>
                <a:solidFill>
                  <a:srgbClr val="06287E"/>
                </a:solidFill>
                <a:latin typeface="Courier"/>
              </a:rPr>
              <a:t>install</a:t>
            </a:r>
            <a:r>
              <a:rPr>
                <a:latin typeface="Courier"/>
              </a:rPr>
              <a:t>()</a:t>
            </a:r>
            <a:br/>
            <a:r>
              <a:rPr>
                <a:latin typeface="Courier"/>
              </a:rPr>
              <a:t>renv</a:t>
            </a:r>
            <a:r>
              <a:rPr>
                <a:solidFill>
                  <a:srgbClr val="4070A0"/>
                </a:solidFill>
                <a:latin typeface="Courier"/>
              </a:rPr>
              <a:t>::</a:t>
            </a:r>
            <a:r>
              <a:rPr>
                <a:solidFill>
                  <a:srgbClr val="06287E"/>
                </a:solidFill>
                <a:latin typeface="Courier"/>
              </a:rPr>
              <a:t>isolate</a:t>
            </a:r>
            <a:r>
              <a:rPr>
                <a:latin typeface="Courier"/>
              </a:rPr>
              <a:t>()</a:t>
            </a:r>
          </a:p>
        </p:txBody>
      </p:sp>
    </p:spTree>
  </p:cSl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renv: the package versions, recorded — In R</a:t>
            </a:r>
          </a:p>
        </p:txBody>
      </p:sp>
      <p:sp>
        <p:nvSpPr>
          <p:cNvPr id="3" name="Content Placeholder 2"/>
          <p:cNvSpPr>
            <a:spLocks noGrp="1"/>
          </p:cNvSpPr>
          <p:nvPr>
            <p:ph idx="1"/>
          </p:nvPr>
        </p:nvSpPr>
        <p:spPr/>
        <p:txBody>
          <a:bodyPr/>
          <a:lstStyle/>
          <a:p>
            <a:pPr lvl="0" indent="0">
              <a:buNone/>
            </a:pPr>
            <a:r>
              <a:rPr i="1">
                <a:solidFill>
                  <a:srgbClr val="60A0B0"/>
                </a:solidFill>
                <a:latin typeface="Courier"/>
              </a:rPr>
              <a:t># On the connected machine</a:t>
            </a:r>
            <a:br/>
            <a:r>
              <a:rPr>
                <a:solidFill>
                  <a:srgbClr val="06287E"/>
                </a:solidFill>
                <a:latin typeface="Courier"/>
              </a:rPr>
              <a:t>dir.create</a:t>
            </a:r>
            <a:r>
              <a:rPr>
                <a:latin typeface="Courier"/>
              </a:rPr>
              <a:t>(</a:t>
            </a:r>
            <a:r>
              <a:rPr>
                <a:solidFill>
                  <a:srgbClr val="4070A0"/>
                </a:solidFill>
                <a:latin typeface="Courier"/>
              </a:rPr>
              <a:t>"pkgs"</a:t>
            </a:r>
            <a:r>
              <a:rPr>
                <a:latin typeface="Courier"/>
              </a:rPr>
              <a:t>)</a:t>
            </a:r>
            <a:br/>
            <a:r>
              <a:rPr>
                <a:solidFill>
                  <a:srgbClr val="06287E"/>
                </a:solidFill>
                <a:latin typeface="Courier"/>
              </a:rPr>
              <a:t>download.packages</a:t>
            </a:r>
            <a:r>
              <a:rPr>
                <a:latin typeface="Courier"/>
              </a:rPr>
              <a:t>(</a:t>
            </a:r>
            <a:r>
              <a:rPr>
                <a:solidFill>
                  <a:srgbClr val="06287E"/>
                </a:solidFill>
                <a:latin typeface="Courier"/>
              </a:rPr>
              <a:t>c</a:t>
            </a:r>
            <a:r>
              <a:rPr>
                <a:latin typeface="Courier"/>
              </a:rPr>
              <a:t>(</a:t>
            </a:r>
            <a:r>
              <a:rPr>
                <a:solidFill>
                  <a:srgbClr val="4070A0"/>
                </a:solidFill>
                <a:latin typeface="Courier"/>
              </a:rPr>
              <a:t>"dplyr"</a:t>
            </a:r>
            <a:r>
              <a:rPr>
                <a:latin typeface="Courier"/>
              </a:rPr>
              <a:t>, </a:t>
            </a:r>
            <a:r>
              <a:rPr>
                <a:solidFill>
                  <a:srgbClr val="4070A0"/>
                </a:solidFill>
                <a:latin typeface="Courier"/>
              </a:rPr>
              <a:t>"readr"</a:t>
            </a:r>
            <a:r>
              <a:rPr>
                <a:latin typeface="Courier"/>
              </a:rPr>
              <a:t>, </a:t>
            </a:r>
            <a:r>
              <a:rPr>
                <a:solidFill>
                  <a:srgbClr val="4070A0"/>
                </a:solidFill>
                <a:latin typeface="Courier"/>
              </a:rPr>
              <a:t>"haven"</a:t>
            </a:r>
            <a:r>
              <a:rPr>
                <a:latin typeface="Courier"/>
              </a:rPr>
              <a:t>), </a:t>
            </a:r>
            <a:r>
              <a:rPr>
                <a:solidFill>
                  <a:srgbClr val="7D9029"/>
                </a:solidFill>
                <a:latin typeface="Courier"/>
              </a:rPr>
              <a:t>destdir =</a:t>
            </a:r>
            <a:r>
              <a:rPr>
                <a:latin typeface="Courier"/>
              </a:rPr>
              <a:t> </a:t>
            </a:r>
            <a:r>
              <a:rPr>
                <a:solidFill>
                  <a:srgbClr val="4070A0"/>
                </a:solidFill>
                <a:latin typeface="Courier"/>
              </a:rPr>
              <a:t>"pkgs"</a:t>
            </a:r>
            <a:r>
              <a:rPr>
                <a:latin typeface="Courier"/>
              </a:rPr>
              <a:t>, </a:t>
            </a:r>
            <a:r>
              <a:rPr>
                <a:solidFill>
                  <a:srgbClr val="7D9029"/>
                </a:solidFill>
                <a:latin typeface="Courier"/>
              </a:rPr>
              <a:t>type =</a:t>
            </a:r>
            <a:r>
              <a:rPr>
                <a:latin typeface="Courier"/>
              </a:rPr>
              <a:t> </a:t>
            </a:r>
            <a:r>
              <a:rPr>
                <a:solidFill>
                  <a:srgbClr val="4070A0"/>
                </a:solidFill>
                <a:latin typeface="Courier"/>
              </a:rPr>
              <a:t>"source"</a:t>
            </a:r>
            <a:r>
              <a:rPr>
                <a:latin typeface="Courier"/>
              </a:rPr>
              <a:t>)</a:t>
            </a:r>
            <a:br/>
            <a:br/>
            <a:r>
              <a:rPr i="1">
                <a:solidFill>
                  <a:srgbClr val="60A0B0"/>
                </a:solidFill>
                <a:latin typeface="Courier"/>
              </a:rPr>
              <a:t># On the offline machine</a:t>
            </a:r>
            <a:br/>
            <a:r>
              <a:rPr>
                <a:solidFill>
                  <a:srgbClr val="06287E"/>
                </a:solidFill>
                <a:latin typeface="Courier"/>
              </a:rPr>
              <a:t>install.packages</a:t>
            </a:r>
            <a:r>
              <a:rPr>
                <a:latin typeface="Courier"/>
              </a:rPr>
              <a:t>(</a:t>
            </a:r>
            <a:br/>
            <a:r>
              <a:rPr>
                <a:latin typeface="Courier"/>
              </a:rPr>
              <a:t>  </a:t>
            </a:r>
            <a:r>
              <a:rPr>
                <a:solidFill>
                  <a:srgbClr val="06287E"/>
                </a:solidFill>
                <a:latin typeface="Courier"/>
              </a:rPr>
              <a:t>c</a:t>
            </a:r>
            <a:r>
              <a:rPr>
                <a:latin typeface="Courier"/>
              </a:rPr>
              <a:t>(</a:t>
            </a:r>
            <a:r>
              <a:rPr>
                <a:solidFill>
                  <a:srgbClr val="4070A0"/>
                </a:solidFill>
                <a:latin typeface="Courier"/>
              </a:rPr>
              <a:t>"dplyr"</a:t>
            </a:r>
            <a:r>
              <a:rPr>
                <a:latin typeface="Courier"/>
              </a:rPr>
              <a:t>, </a:t>
            </a:r>
            <a:r>
              <a:rPr>
                <a:solidFill>
                  <a:srgbClr val="4070A0"/>
                </a:solidFill>
                <a:latin typeface="Courier"/>
              </a:rPr>
              <a:t>"readr"</a:t>
            </a:r>
            <a:r>
              <a:rPr>
                <a:latin typeface="Courier"/>
              </a:rPr>
              <a:t>, </a:t>
            </a:r>
            <a:r>
              <a:rPr>
                <a:solidFill>
                  <a:srgbClr val="4070A0"/>
                </a:solidFill>
                <a:latin typeface="Courier"/>
              </a:rPr>
              <a:t>"haven"</a:t>
            </a:r>
            <a:r>
              <a:rPr>
                <a:latin typeface="Courier"/>
              </a:rPr>
              <a:t>),</a:t>
            </a:r>
            <a:br/>
            <a:r>
              <a:rPr>
                <a:latin typeface="Courier"/>
              </a:rPr>
              <a:t>  </a:t>
            </a:r>
            <a:r>
              <a:rPr>
                <a:solidFill>
                  <a:srgbClr val="7D9029"/>
                </a:solidFill>
                <a:latin typeface="Courier"/>
              </a:rPr>
              <a:t>repos =</a:t>
            </a:r>
            <a:r>
              <a:rPr>
                <a:latin typeface="Courier"/>
              </a:rPr>
              <a:t> </a:t>
            </a:r>
            <a:r>
              <a:rPr>
                <a:solidFill>
                  <a:srgbClr val="880000"/>
                </a:solidFill>
                <a:latin typeface="Courier"/>
              </a:rPr>
              <a:t>NULL</a:t>
            </a:r>
            <a:r>
              <a:rPr>
                <a:latin typeface="Courier"/>
              </a:rPr>
              <a:t>,</a:t>
            </a:r>
            <a:br/>
            <a:r>
              <a:rPr>
                <a:latin typeface="Courier"/>
              </a:rPr>
              <a:t>  </a:t>
            </a:r>
            <a:r>
              <a:rPr>
                <a:solidFill>
                  <a:srgbClr val="7D9029"/>
                </a:solidFill>
                <a:latin typeface="Courier"/>
              </a:rPr>
              <a:t>type =</a:t>
            </a:r>
            <a:r>
              <a:rPr>
                <a:latin typeface="Courier"/>
              </a:rPr>
              <a:t> </a:t>
            </a:r>
            <a:r>
              <a:rPr>
                <a:solidFill>
                  <a:srgbClr val="4070A0"/>
                </a:solidFill>
                <a:latin typeface="Courier"/>
              </a:rPr>
              <a:t>"source"</a:t>
            </a:r>
            <a:r>
              <a:rPr>
                <a:latin typeface="Courier"/>
              </a:rPr>
              <a:t>,</a:t>
            </a:r>
            <a:br/>
            <a:r>
              <a:rPr>
                <a:latin typeface="Courier"/>
              </a:rPr>
              <a:t>  </a:t>
            </a:r>
            <a:r>
              <a:rPr>
                <a:solidFill>
                  <a:srgbClr val="7D9029"/>
                </a:solidFill>
                <a:latin typeface="Courier"/>
              </a:rPr>
              <a:t>contriburl =</a:t>
            </a:r>
            <a:r>
              <a:rPr>
                <a:latin typeface="Courier"/>
              </a:rPr>
              <a:t> </a:t>
            </a:r>
            <a:r>
              <a:rPr>
                <a:solidFill>
                  <a:srgbClr val="06287E"/>
                </a:solidFill>
                <a:latin typeface="Courier"/>
              </a:rPr>
              <a:t>paste0</a:t>
            </a:r>
            <a:r>
              <a:rPr>
                <a:latin typeface="Courier"/>
              </a:rPr>
              <a:t>(</a:t>
            </a:r>
            <a:r>
              <a:rPr>
                <a:solidFill>
                  <a:srgbClr val="4070A0"/>
                </a:solidFill>
                <a:latin typeface="Courier"/>
              </a:rPr>
              <a:t>"file://"</a:t>
            </a:r>
            <a:r>
              <a:rPr>
                <a:latin typeface="Courier"/>
              </a:rPr>
              <a:t>, </a:t>
            </a:r>
            <a:r>
              <a:rPr>
                <a:solidFill>
                  <a:srgbClr val="06287E"/>
                </a:solidFill>
                <a:latin typeface="Courier"/>
              </a:rPr>
              <a:t>normalizePath</a:t>
            </a:r>
            <a:r>
              <a:rPr>
                <a:latin typeface="Courier"/>
              </a:rPr>
              <a:t>(</a:t>
            </a:r>
            <a:r>
              <a:rPr>
                <a:solidFill>
                  <a:srgbClr val="4070A0"/>
                </a:solidFill>
                <a:latin typeface="Courier"/>
              </a:rPr>
              <a:t>"pkgs"</a:t>
            </a:r>
            <a:r>
              <a:rPr>
                <a:latin typeface="Courier"/>
              </a:rPr>
              <a:t>))</a:t>
            </a:r>
            <a:br/>
            <a:r>
              <a:rPr>
                <a:latin typeface="Courier"/>
              </a:rPr>
              <a:t>)</a:t>
            </a:r>
          </a:p>
        </p:txBody>
      </p:sp>
    </p:spTree>
  </p:cSl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Loading packages — In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library</a:t>
            </a:r>
            <a:r>
              <a:rPr>
                <a:latin typeface="Courier"/>
              </a:rPr>
              <a:t>(readr)</a:t>
            </a:r>
            <a:br/>
            <a:r>
              <a:rPr>
                <a:solidFill>
                  <a:srgbClr val="06287E"/>
                </a:solidFill>
                <a:latin typeface="Courier"/>
              </a:rPr>
              <a:t>library</a:t>
            </a:r>
            <a:r>
              <a:rPr>
                <a:latin typeface="Courier"/>
              </a:rPr>
              <a:t>(dplyr)</a:t>
            </a:r>
          </a:p>
        </p:txBody>
      </p:sp>
    </p:spTree>
  </p:cSl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Loading packages</a:t>
            </a:r>
          </a:p>
        </p:txBody>
      </p:sp>
      <p:sp>
        <p:nvSpPr>
          <p:cNvPr id="3" name="Content Placeholder 2"/>
          <p:cNvSpPr>
            <a:spLocks noGrp="1"/>
          </p:cNvSpPr>
          <p:nvPr>
            <p:ph idx="1"/>
          </p:nvPr>
        </p:nvSpPr>
        <p:spPr/>
        <p:txBody>
          <a:bodyPr/>
          <a:lstStyle/>
          <a:p>
            <a:pPr lvl="0"/>
            <a:r>
              <a:rPr/>
              <a:t>Do not use </a:t>
            </a:r>
            <a:r>
              <a:rPr>
                <a:latin typeface="Courier"/>
              </a:rPr>
              <a:t>require()</a:t>
            </a:r>
            <a:r>
              <a:rPr/>
              <a:t> in a script — It returns </a:t>
            </a:r>
            <a:r>
              <a:rPr>
                <a:latin typeface="Courier"/>
              </a:rPr>
              <a:t>FALSE</a:t>
            </a:r>
            <a:r>
              <a:rPr/>
              <a:t> and continues when the package is missing, so the script fails…</a:t>
            </a:r>
          </a:p>
          <a:p>
            <a:pPr lvl="0"/>
            <a:r>
              <a:rPr/>
              <a:t>Do not call </a:t>
            </a:r>
            <a:r>
              <a:rPr>
                <a:latin typeface="Courier"/>
              </a:rPr>
              <a:t>install.packages()</a:t>
            </a:r>
            <a:r>
              <a:rPr/>
              <a:t> from a script — A script that installs software as a side effect of being run is a…</a:t>
            </a:r>
          </a:p>
        </p:txBody>
      </p:sp>
    </p:spTree>
  </p:cSl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Loading packages — In R</a:t>
            </a:r>
          </a:p>
        </p:txBody>
      </p:sp>
      <p:sp>
        <p:nvSpPr>
          <p:cNvPr id="3" name="Content Placeholder 2"/>
          <p:cNvSpPr>
            <a:spLocks noGrp="1"/>
          </p:cNvSpPr>
          <p:nvPr>
            <p:ph idx="1"/>
          </p:nvPr>
        </p:nvSpPr>
        <p:spPr/>
        <p:txBody>
          <a:bodyPr/>
          <a:lstStyle/>
          <a:p>
            <a:pPr lvl="0" indent="0">
              <a:buNone/>
            </a:pPr>
            <a:r>
              <a:rPr>
                <a:latin typeface="Courier"/>
              </a:rPr>
              <a:t>muac </a:t>
            </a:r>
            <a:r>
              <a:rPr>
                <a:solidFill>
                  <a:srgbClr val="4070A0"/>
                </a:solidFill>
                <a:latin typeface="Courier"/>
              </a:rPr>
              <a:t>|&gt;</a:t>
            </a:r>
            <a:r>
              <a:rPr>
                <a:latin typeface="Courier"/>
              </a:rPr>
              <a:t> dplyr</a:t>
            </a:r>
            <a:r>
              <a:rPr>
                <a:solidFill>
                  <a:srgbClr val="4070A0"/>
                </a:solidFill>
                <a:latin typeface="Courier"/>
              </a:rPr>
              <a:t>::</a:t>
            </a:r>
            <a:r>
              <a:rPr>
                <a:solidFill>
                  <a:srgbClr val="06287E"/>
                </a:solidFill>
                <a:latin typeface="Courier"/>
              </a:rPr>
              <a:t>filter</a:t>
            </a:r>
            <a:r>
              <a:rPr>
                <a:latin typeface="Courier"/>
              </a:rPr>
              <a:t>(muac_mm </a:t>
            </a:r>
            <a:r>
              <a:rPr>
                <a:solidFill>
                  <a:srgbClr val="4070A0"/>
                </a:solidFill>
                <a:latin typeface="Courier"/>
              </a:rPr>
              <a:t>&lt;</a:t>
            </a:r>
            <a:r>
              <a:rPr>
                <a:latin typeface="Courier"/>
              </a:rPr>
              <a:t> </a:t>
            </a:r>
            <a:r>
              <a:rPr>
                <a:solidFill>
                  <a:srgbClr val="40A070"/>
                </a:solidFill>
                <a:latin typeface="Courier"/>
              </a:rPr>
              <a:t>125</a:t>
            </a:r>
            <a:r>
              <a:rPr>
                <a:latin typeface="Courier"/>
              </a:rPr>
              <a:t>)</a:t>
            </a:r>
          </a:p>
        </p:txBody>
      </p:sp>
    </p:spTree>
  </p:cSl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Verifying the environment before trusting it — In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sessionInfo</a:t>
            </a:r>
            <a:r>
              <a:rPr>
                <a:latin typeface="Courier"/>
              </a:rPr>
              <a:t>()</a:t>
            </a:r>
          </a:p>
        </p:txBody>
      </p:sp>
    </p:spTree>
  </p:cSl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Verifying the environment before trusting it — In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stopifnot</a:t>
            </a:r>
            <a:r>
              <a:rPr>
                <a:latin typeface="Courier"/>
              </a:rPr>
              <a:t>(</a:t>
            </a:r>
            <a:r>
              <a:rPr>
                <a:solidFill>
                  <a:srgbClr val="06287E"/>
                </a:solidFill>
                <a:latin typeface="Courier"/>
              </a:rPr>
              <a:t>getRversion</a:t>
            </a:r>
            <a:r>
              <a:rPr>
                <a:latin typeface="Courier"/>
              </a:rPr>
              <a:t>() </a:t>
            </a:r>
            <a:r>
              <a:rPr>
                <a:solidFill>
                  <a:srgbClr val="4070A0"/>
                </a:solidFill>
                <a:latin typeface="Courier"/>
              </a:rPr>
              <a:t>&gt;=</a:t>
            </a:r>
            <a:r>
              <a:rPr>
                <a:latin typeface="Courier"/>
              </a:rPr>
              <a:t> </a:t>
            </a:r>
            <a:r>
              <a:rPr>
                <a:solidFill>
                  <a:srgbClr val="4070A0"/>
                </a:solidFill>
                <a:latin typeface="Courier"/>
              </a:rPr>
              <a:t>"4.2.0"</a:t>
            </a:r>
            <a:r>
              <a:rPr>
                <a:latin typeface="Courier"/>
              </a:rPr>
              <a:t>)</a:t>
            </a:r>
            <a:br/>
            <a:r>
              <a:rPr>
                <a:solidFill>
                  <a:srgbClr val="06287E"/>
                </a:solidFill>
                <a:latin typeface="Courier"/>
              </a:rPr>
              <a:t>stopifnot</a:t>
            </a:r>
            <a:r>
              <a:rPr>
                <a:latin typeface="Courier"/>
              </a:rPr>
              <a:t>(</a:t>
            </a:r>
            <a:r>
              <a:rPr>
                <a:solidFill>
                  <a:srgbClr val="06287E"/>
                </a:solidFill>
                <a:latin typeface="Courier"/>
              </a:rPr>
              <a:t>requireNamespace</a:t>
            </a:r>
            <a:r>
              <a:rPr>
                <a:latin typeface="Courier"/>
              </a:rPr>
              <a:t>(</a:t>
            </a:r>
            <a:r>
              <a:rPr>
                <a:solidFill>
                  <a:srgbClr val="4070A0"/>
                </a:solidFill>
                <a:latin typeface="Courier"/>
              </a:rPr>
              <a:t>"dplyr"</a:t>
            </a:r>
            <a:r>
              <a:rPr>
                <a:latin typeface="Courier"/>
              </a:rPr>
              <a:t>, </a:t>
            </a:r>
            <a:r>
              <a:rPr>
                <a:solidFill>
                  <a:srgbClr val="7D9029"/>
                </a:solidFill>
                <a:latin typeface="Courier"/>
              </a:rPr>
              <a:t>quietly =</a:t>
            </a:r>
            <a:r>
              <a:rPr>
                <a:latin typeface="Courier"/>
              </a:rPr>
              <a:t> </a:t>
            </a:r>
            <a:r>
              <a:rPr>
                <a:solidFill>
                  <a:srgbClr val="880000"/>
                </a:solidFill>
                <a:latin typeface="Courier"/>
              </a:rPr>
              <a:t>TRUE</a:t>
            </a:r>
            <a:r>
              <a:rPr>
                <a:latin typeface="Courier"/>
              </a:rPr>
              <a:t>))</a:t>
            </a:r>
          </a:p>
        </p:txBody>
      </p:sp>
    </p:spTree>
  </p:cSl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to hand to a colleague</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4114800"/>
                <a:gridCol w="4114800"/>
              </a:tblGrid>
              <a:tr h="0">
                <a:tc>
                  <a:txBody>
                    <a:bodyPr/>
                    <a:lstStyle/>
                    <a:p>
                      <a:pPr lvl="0" indent="0" marL="0">
                        <a:buNone/>
                      </a:pPr>
                      <a:r>
                        <a:rPr/>
                        <a:t>Commit</a:t>
                      </a:r>
                    </a:p>
                  </a:txBody>
                  <a:tcPr/>
                </a:tc>
                <a:tc>
                  <a:txBody>
                    <a:bodyPr/>
                    <a:lstStyle/>
                    <a:p>
                      <a:pPr lvl="0" indent="0" marL="0">
                        <a:buNone/>
                      </a:pPr>
                      <a:r>
                        <a:rPr/>
                        <a:t>Do not commit</a:t>
                      </a:r>
                    </a:p>
                  </a:txBody>
                  <a:tcPr/>
                </a:tc>
              </a:tr>
              <a:tr h="0">
                <a:tc>
                  <a:txBody>
                    <a:bodyPr/>
                    <a:lstStyle/>
                    <a:p>
                      <a:pPr lvl="0" indent="0" marL="0">
                        <a:buNone/>
                      </a:pPr>
                      <a:r>
                        <a:rPr>
                          <a:latin typeface="Courier"/>
                        </a:rPr>
                        <a:t>R/</a:t>
                      </a:r>
                      <a:r>
                        <a:rPr/>
                        <a:t>, </a:t>
                      </a:r>
                      <a:r>
                        <a:rPr>
                          <a:latin typeface="Courier"/>
                        </a:rPr>
                        <a:t>.Rproj</a:t>
                      </a:r>
                    </a:p>
                  </a:txBody>
                </a:tc>
                <a:tc>
                  <a:txBody>
                    <a:bodyPr/>
                    <a:lstStyle/>
                    <a:p>
                      <a:pPr lvl="0" indent="0" marL="0">
                        <a:buNone/>
                      </a:pPr>
                      <a:r>
                        <a:rPr>
                          <a:latin typeface="Courier"/>
                        </a:rPr>
                        <a:t>renv/library/</a:t>
                      </a:r>
                    </a:p>
                  </a:txBody>
                </a:tc>
              </a:tr>
              <a:tr h="0">
                <a:tc>
                  <a:txBody>
                    <a:bodyPr/>
                    <a:lstStyle/>
                    <a:p>
                      <a:pPr lvl="0" indent="0" marL="0">
                        <a:buNone/>
                      </a:pPr>
                      <a:r>
                        <a:rPr>
                          <a:latin typeface="Courier"/>
                        </a:rPr>
                        <a:t>renv.lock</a:t>
                      </a:r>
                    </a:p>
                  </a:txBody>
                </a:tc>
                <a:tc>
                  <a:txBody>
                    <a:bodyPr/>
                    <a:lstStyle/>
                    <a:p>
                      <a:pPr lvl="0" indent="0" marL="0">
                        <a:buNone/>
                      </a:pPr>
                      <a:r>
                        <a:rPr>
                          <a:latin typeface="Courier"/>
                        </a:rPr>
                        <a:t>data/raw/</a:t>
                      </a:r>
                      <a:r>
                        <a:rPr/>
                        <a:t> — see below</a:t>
                      </a:r>
                    </a:p>
                  </a:txBody>
                </a:tc>
              </a:tr>
              <a:tr h="0">
                <a:tc>
                  <a:txBody>
                    <a:bodyPr/>
                    <a:lstStyle/>
                    <a:p>
                      <a:pPr lvl="0" indent="0" marL="0">
                        <a:buNone/>
                      </a:pPr>
                      <a:r>
                        <a:rPr>
                          <a:latin typeface="Courier"/>
                        </a:rPr>
                        <a:t>README.md</a:t>
                      </a:r>
                    </a:p>
                  </a:txBody>
                </a:tc>
                <a:tc>
                  <a:txBody>
                    <a:bodyPr/>
                    <a:lstStyle/>
                    <a:p>
                      <a:pPr lvl="0" indent="0" marL="0">
                        <a:buNone/>
                      </a:pPr>
                      <a:r>
                        <a:rPr>
                          <a:latin typeface="Courier"/>
                        </a:rPr>
                        <a:t>outputs/</a:t>
                      </a:r>
                    </a:p>
                  </a:txBody>
                </a:tc>
              </a:tr>
              <a:tr h="0">
                <a:tc>
                  <a:txBody>
                    <a:bodyPr/>
                    <a:lstStyle/>
                    <a:p>
                      <a:pPr lvl="0" indent="0" marL="0">
                        <a:buNone/>
                      </a:pPr>
                      <a:r>
                        <a:rPr>
                          <a:latin typeface="Courier"/>
                        </a:rPr>
                        <a:t>.gitignore</a:t>
                      </a:r>
                    </a:p>
                  </a:txBody>
                </a:tc>
                <a:tc>
                  <a:txBody>
                    <a:bodyPr/>
                    <a:lstStyle/>
                    <a:p>
                      <a:pPr lvl="0" indent="0" marL="0">
                        <a:buNone/>
                      </a:pPr>
                      <a:r>
                        <a:rPr>
                          <a:latin typeface="Courier"/>
                        </a:rPr>
                        <a:t>.Rhistory</a:t>
                      </a:r>
                      <a:r>
                        <a:rPr/>
                        <a:t>, </a:t>
                      </a:r>
                      <a:r>
                        <a:rPr>
                          <a:latin typeface="Courier"/>
                        </a:rPr>
                        <a:t>.RData</a:t>
                      </a:r>
                    </a:p>
                  </a:txBody>
                </a:tc>
              </a:tr>
            </a:tbl>
          </a:graphicData>
        </a:graphic>
      </p:graphicFrame>
    </p:spTree>
  </p:cSl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to hand to a colleague — Example</a:t>
            </a:r>
          </a:p>
        </p:txBody>
      </p:sp>
      <p:sp>
        <p:nvSpPr>
          <p:cNvPr id="3" name="Content Placeholder 2"/>
          <p:cNvSpPr>
            <a:spLocks noGrp="1"/>
          </p:cNvSpPr>
          <p:nvPr>
            <p:ph idx="1"/>
          </p:nvPr>
        </p:nvSpPr>
        <p:spPr/>
        <p:txBody>
          <a:bodyPr/>
          <a:lstStyle/>
          <a:p>
            <a:pPr lvl="0" indent="0">
              <a:buNone/>
            </a:pPr>
            <a:r>
              <a:rPr>
                <a:latin typeface="Courier"/>
              </a:rPr>
              <a:t>.Rproj.user/
.Rhistory
.RData
renv/library/
data/raw/
outputs/</a:t>
            </a:r>
          </a:p>
        </p:txBody>
      </p:sp>
    </p:spTree>
  </p:cSl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to hand to a colleague</a:t>
            </a:r>
          </a:p>
        </p:txBody>
      </p:sp>
      <p:sp>
        <p:nvSpPr>
          <p:cNvPr id="3" name="Content Placeholder 2"/>
          <p:cNvSpPr>
            <a:spLocks noGrp="1"/>
          </p:cNvSpPr>
          <p:nvPr>
            <p:ph idx="1"/>
          </p:nvPr>
        </p:nvSpPr>
        <p:spPr/>
        <p:txBody>
          <a:bodyPr/>
          <a:lstStyle/>
          <a:p>
            <a:pPr lvl="0"/>
            <a:r>
              <a:rPr/>
              <a:t>Never commit raw beneficiary data — identified or pseudonymised</a:t>
            </a:r>
          </a:p>
        </p:txBody>
      </p:sp>
    </p:spTree>
  </p:cSl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to hand to a colleague — In R</a:t>
            </a:r>
          </a:p>
        </p:txBody>
      </p:sp>
      <p:sp>
        <p:nvSpPr>
          <p:cNvPr id="3" name="Content Placeholder 2"/>
          <p:cNvSpPr>
            <a:spLocks noGrp="1"/>
          </p:cNvSpPr>
          <p:nvPr>
            <p:ph idx="1"/>
          </p:nvPr>
        </p:nvSpPr>
        <p:spPr/>
        <p:txBody>
          <a:bodyPr/>
          <a:lstStyle/>
          <a:p>
            <a:pPr lvl="0" indent="0">
              <a:buNone/>
            </a:pPr>
            <a:r>
              <a:rPr>
                <a:latin typeface="Courier"/>
              </a:rPr>
              <a:t>token </a:t>
            </a:r>
            <a:r>
              <a:rPr>
                <a:solidFill>
                  <a:srgbClr val="007020"/>
                </a:solidFill>
                <a:latin typeface="Courier"/>
              </a:rPr>
              <a:t>&lt;-</a:t>
            </a:r>
            <a:r>
              <a:rPr>
                <a:latin typeface="Courier"/>
              </a:rPr>
              <a:t> </a:t>
            </a:r>
            <a:r>
              <a:rPr>
                <a:solidFill>
                  <a:srgbClr val="06287E"/>
                </a:solidFill>
                <a:latin typeface="Courier"/>
              </a:rPr>
              <a:t>Sys.getenv</a:t>
            </a:r>
            <a:r>
              <a:rPr>
                <a:latin typeface="Courier"/>
              </a:rPr>
              <a:t>(</a:t>
            </a:r>
            <a:r>
              <a:rPr>
                <a:solidFill>
                  <a:srgbClr val="4070A0"/>
                </a:solidFill>
                <a:latin typeface="Courier"/>
              </a:rPr>
              <a:t>"DHIS2_TOKEN"</a:t>
            </a:r>
            <a:r>
              <a:rPr>
                <a:latin typeface="Courier"/>
              </a:rPr>
              <a:t>)</a:t>
            </a:r>
            <a:br/>
            <a:r>
              <a:rPr>
                <a:solidFill>
                  <a:srgbClr val="06287E"/>
                </a:solidFill>
                <a:latin typeface="Courier"/>
              </a:rPr>
              <a:t>stopifnot</a:t>
            </a:r>
            <a:r>
              <a:rPr>
                <a:latin typeface="Courier"/>
              </a:rPr>
              <a:t>(</a:t>
            </a:r>
            <a:r>
              <a:rPr>
                <a:solidFill>
                  <a:srgbClr val="06287E"/>
                </a:solidFill>
                <a:latin typeface="Courier"/>
              </a:rPr>
              <a:t>nzchar</a:t>
            </a:r>
            <a:r>
              <a:rPr>
                <a:latin typeface="Courier"/>
              </a:rPr>
              <a:t>(token))</a:t>
            </a:r>
          </a:p>
        </p:txBody>
      </p:sp>
    </p:spTree>
  </p:cSl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comes next</a:t>
            </a:r>
          </a:p>
        </p:txBody>
      </p:sp>
      <p:sp>
        <p:nvSpPr>
          <p:cNvPr id="3" name="Content Placeholder 2"/>
          <p:cNvSpPr>
            <a:spLocks noGrp="1"/>
          </p:cNvSpPr>
          <p:nvPr>
            <p:ph idx="1"/>
          </p:nvPr>
        </p:nvSpPr>
        <p:spPr/>
        <p:txBody>
          <a:bodyPr/>
          <a:lstStyle/>
          <a:p>
            <a:pPr lvl="0"/>
            <a:r>
              <a:rPr/>
              <a:t>The project reopens and the packages are pinned.</a:t>
            </a:r>
          </a:p>
        </p:txBody>
      </p:sp>
    </p:spTree>
  </p:cSld>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Where this goes next</a:t>
            </a:r>
          </a:p>
        </p:txBody>
      </p:sp>
      <p:sp>
        <p:nvSpPr>
          <p:cNvPr id="3" name="Content Placeholder 2"/>
          <p:cNvSpPr>
            <a:spLocks noGrp="1"/>
          </p:cNvSpPr>
          <p:nvPr>
            <p:ph idx="1"/>
          </p:nvPr>
        </p:nvSpPr>
        <p:spPr/>
        <p:txBody>
          <a:bodyPr/>
          <a:lstStyle/>
          <a:p>
            <a:pPr lvl="0" indent="0" marL="0">
              <a:buNone/>
            </a:pPr>
            <a:r>
              <a:rPr/>
              <a:t>Read the full lesson, with runnable code</a:t>
            </a:r>
          </a:p>
          <a:p>
            <a:pPr lvl="0" indent="0" marL="0">
              <a:buNone/>
            </a:pPr>
            <a:r>
              <a:rPr>
                <a:hlinkClick r:id="rId2"/>
              </a:rPr>
              <a:t>https://data-analysis.cassion.dev/courses/r-for-programme-data/r-01-projects-and-renv</a:t>
            </a: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49</Words>
  <Application>Microsoft Macintosh PowerPoint</Application>
  <PresentationFormat>On-screen Show (16:9)</PresentationFormat>
  <Paragraphs>15</Paragraphs>
  <Slides>4</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 analysis that reopens a year later</dc:title>
  <dc:creator>Pierre Robentz Cassion</dc:creator>
  <cp:keywords/>
  <dcterms:created xsi:type="dcterms:W3CDTF">2026-07-27T00:00:00Z</dcterms:created>
  <dcterms:modified xsi:type="dcterms:W3CDTF">2026-07-27T00:00:00Z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ate">
    <vt:lpwstr>Lesson 1 of 8</vt:lpwstr>
  </property>
  <property fmtid="{D5CDD505-2E9C-101B-9397-08002B2CF9AE}" pid="3" name="subtitle">
    <vt:lpwstr>RStudio projects, here(), renv and the two habits — setwd() and a saved workspace — that make an R analysis run on exactly one machine on exactly one day.</vt:lpwstr>
  </property>
</Properties>
</file>