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Projets RStudio, here(), renv, et les deux habitudes — setwd() et un espace de travail sauvegardé — qui font qu’une analyse R ne tourne que sur une machine, un seul jour.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 vous demande d’expliquer le chiffre du trimestre dernier. Vous ouvrez l’analyse, l’exécutez, et obtenez un chiffre différent — ou rien du tout, parce que le paquet qui l’avait produit a avancé de deux versions. Ce n’est pas un défaut de l’analyse. C’est l’environnement, et en R trois habitudes précises en sont la cause.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Cela s’exécute sur exactement un ordinateur. C’est la raison la plus fréquente pour laquelle le script d’un collègue échoue sur votre machine, et le correctif n’est pas de modifier le chemin — c’est de ne plus en avoir. Cela ressemble à un départ propre et n’en est pas un. Cette instruction supprime les objets de votre espace de travail et laisse tout le reste : paquets attachés, options, répertoire de travail, tout ce qu’un </a:t>
            </a:r>
            <a:r>
              <a:rPr>
                <a:latin typeface="Courier"/>
              </a:rPr>
              <a:t>.Rprofile</a:t>
            </a:r>
            <a:r>
              <a:rPr/>
              <a:t> a chargé. Un script qui en a besoin est un script non reproductible, et l’exécuter dans une session neuve est le seul véritable test. Redémarrez R à la place — Ctrl/Cmd + Maj + F10 sous RStudio. C’est le départ propre que </a:t>
            </a:r>
            <a:r>
              <a:rPr>
                <a:latin typeface="Courier"/>
              </a:rPr>
              <a:t>rm(list = ls())</a:t>
            </a:r>
            <a:r>
              <a:rPr/>
              <a:t> prétend être. RStudio propose d’enregistrer </a:t>
            </a:r>
            <a:r>
              <a:rPr>
                <a:latin typeface="Courier"/>
              </a:rPr>
              <a:t>.RData</a:t>
            </a:r>
            <a:r>
              <a:rPr/>
              <a:t> à la fermeture et de le recharger au démarrage. Désactivez les deux :</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espace de travail rechargé signifie que votre session contient des objets dont vous ne voyez pas le code. L’analyse paraît fonctionner parce que quelque chose de la semaine dernière est encore en mémoire, et elle cesse de fonctionner dès qu’une autre personne l’exécute.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projet RStudio est un répertoire contenant un fichier </a:t>
            </a:r>
            <a:r>
              <a:rPr>
                <a:latin typeface="Courier"/>
              </a:rPr>
              <a:t>.Rproj</a:t>
            </a:r>
            <a:r>
              <a:rPr/>
              <a:t>. Ouvrir le projet fixe le répertoire de travail sur ce répertoire — c’est tout le mécanisme, mais il suffit à rendre chaque chemin de votre code relatif au projet plutôt qu’à votre dossier personnel.</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data/raw</a:t>
            </a:r>
            <a:r>
              <a:rPr/>
              <a:t> est en lecture seule. L’export tel qu’il est arrivé est la seule chose que vous ne pouvez pas reproduire ; tout le reste est régénéré en réexécutant le code. Il n’est donc jamais modifié, jamais trié dans Excel « juste pour regarder », et une correction se pose à côté de l’original sous un nouveau nom versionné plutôt que de le remplacer.</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chemin relatif comme </a:t>
            </a:r>
            <a:r>
              <a:rPr>
                <a:latin typeface="Courier"/>
              </a:rPr>
              <a:t>"data/raw/muac.csv"</a:t>
            </a:r>
            <a:r>
              <a:rPr/>
              <a:t> fonctionne depuis la racine du projet et casse dans un notebook, dans un document R Markdown compilé depuis un sous-répertoire, ou lorsqu’on exécute une ligne à la fois depuis un autre emplacement.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here()</a:t>
            </a:r>
            <a:r>
              <a:rPr/>
              <a:t> trouve la racine du projet — le répertoire contenant le </a:t>
            </a:r>
            <a:r>
              <a:rPr>
                <a:latin typeface="Courier"/>
              </a:rPr>
              <a:t>.Rproj</a:t>
            </a:r>
            <a:r>
              <a:rPr/>
              <a:t>, ou un fichier </a:t>
            </a:r>
            <a:r>
              <a:rPr>
                <a:latin typeface="Courier"/>
              </a:rPr>
              <a:t>.here</a:t>
            </a:r>
            <a:r>
              <a:rPr/>
              <a:t>, ou un répertoire </a:t>
            </a:r>
            <a:r>
              <a:rPr>
                <a:latin typeface="Courier"/>
              </a:rPr>
              <a:t>.git</a:t>
            </a:r>
            <a:r>
              <a:rPr/>
              <a:t> — et construit le chemin à partir de là. Le résultat est le même d’où que le code soit lancé. Appelez </a:t>
            </a:r>
            <a:r>
              <a:rPr>
                <a:latin typeface="Courier"/>
              </a:rPr>
              <a:t>here()</a:t>
            </a:r>
            <a:r>
              <a:rPr/>
              <a:t> une fois en tête de script et utilisez-le partout. Un chemin construit par </a:t>
            </a:r>
            <a:r>
              <a:rPr>
                <a:latin typeface="Courier"/>
              </a:rPr>
              <a:t>paste0()</a:t>
            </a:r>
            <a:r>
              <a:rPr/>
              <a:t> avec un </a:t>
            </a:r>
            <a:r>
              <a:rPr>
                <a:latin typeface="Courier"/>
              </a:rPr>
              <a:t>/</a:t>
            </a:r>
            <a:r>
              <a:rPr/>
              <a:t> ne fonctionnera pas sous Windows ; </a:t>
            </a:r>
            <a:r>
              <a:rPr>
                <a:latin typeface="Courier"/>
              </a:rPr>
              <a:t>here()</a:t>
            </a:r>
            <a:r>
              <a:rPr/>
              <a:t> gère le séparateur.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here()</a:t>
            </a:r>
            <a:r>
              <a:rPr/>
              <a:t> règle les chemins. Il ne fait rien pour les paquets, et ce sont les paquets qui font bouger le chiffre.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renv::init()</a:t>
            </a:r>
            <a:r>
              <a:rPr/>
              <a:t> donne au projet sa propre bibliothèque et écrit </a:t>
            </a:r>
            <a:r>
              <a:rPr>
                <a:latin typeface="Courier"/>
              </a:rPr>
              <a:t>renv.lock</a:t>
            </a:r>
            <a:r>
              <a:rPr/>
              <a:t>, un relevé de chaque paquet et de sa version exacte. Ensuite :</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Versionnez </a:t>
            </a:r>
            <a:r>
              <a:rPr>
                <a:latin typeface="Courier"/>
              </a:rPr>
              <a:t>renv.lock</a:t>
            </a:r>
            <a:r>
              <a:rPr/>
              <a:t>. C’est la différence entre « installez le tidyverse » et « installez les versions qui ont produit ce tableau ». La partie que la plupart des tutoriels sautent, et celle qui compte sur un déploiement. Sur une machine connectée, téléchargez les sources une fois :</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Copiez ensuite le répertoire du projet — </a:t>
            </a:r>
            <a:r>
              <a:rPr>
                <a:latin typeface="Courier"/>
              </a:rPr>
              <a:t>renv/library</a:t>
            </a:r>
            <a:r>
              <a:rPr/>
              <a:t> compris — vers le portable de terrain. </a:t>
            </a:r>
            <a:r>
              <a:rPr>
                <a:latin typeface="Courier"/>
              </a:rPr>
              <a:t>renv::restore()</a:t>
            </a:r>
            <a:r>
              <a:rPr/>
              <a:t> utilisera ce qui est déjà présent plutôt que de chercher un dépôt qu’il ne peut pas voir. Pour une machine ayant besoin de paquets non encore installés, le mécanisme général est un dépôt local : Les paquets sources exigent un compilateur pour tout ce qui contient du C ou du C++, ce qui est fréquent. Si les machines de terrain sont sous Windows, téléchargez plutôt les binaires (</a:t>
            </a:r>
            <a:r>
              <a:rPr>
                <a:latin typeface="Courier"/>
              </a:rPr>
              <a:t>type = "win.binary"</a:t>
            </a:r>
            <a:r>
              <a:rPr/>
              <a:t>) depuis une machine Windows de même version de R.</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choses à ne pas faire : N’utilisez pas </a:t>
            </a:r>
            <a:r>
              <a:rPr>
                <a:latin typeface="Courier"/>
              </a:rPr>
              <a:t>require()</a:t>
            </a:r>
            <a:r>
              <a:rPr/>
              <a:t> dans un script. Il renvoie </a:t>
            </a:r>
            <a:r>
              <a:rPr>
                <a:latin typeface="Courier"/>
              </a:rPr>
              <a:t>FALSE</a:t>
            </a:r>
            <a:r>
              <a:rPr/>
              <a:t> et poursuit quand le paquet est absent : le script échoue donc plus loin, sur une erreur déroutante concernant un objet inexistant. </a:t>
            </a:r>
            <a:r>
              <a:rPr>
                <a:latin typeface="Courier"/>
              </a:rPr>
              <a:t>library()</a:t>
            </a:r>
            <a:r>
              <a:rPr/>
              <a:t> s’arrête sur place et vous dit quel paquet manque. N’appelez pas </a:t>
            </a:r>
            <a:r>
              <a:rPr>
                <a:latin typeface="Courier"/>
              </a:rPr>
              <a:t>install.packages()</a:t>
            </a:r>
            <a:r>
              <a:rPr/>
              <a:t> depuis un script. Un script qui installe des logiciels comme effet de bord est un script que personne ne peut relancer sans risque. L’installation, c’est </a:t>
            </a:r>
            <a:r>
              <a:rPr>
                <a:latin typeface="Courier"/>
              </a:rPr>
              <a:t>renv::restore()</a:t>
            </a:r>
            <a:r>
              <a:rPr/>
              <a:t>, une fois, délibérément. Là où deux paquets exportent le même nom — </a:t>
            </a:r>
            <a:r>
              <a:rPr>
                <a:latin typeface="Courier"/>
              </a:rPr>
              <a:t>dplyr::filter()</a:t>
            </a:r>
            <a:r>
              <a:rPr/>
              <a:t> et </a:t>
            </a:r>
            <a:r>
              <a:rPr>
                <a:latin typeface="Courier"/>
              </a:rPr>
              <a:t>stats::filter()</a:t>
            </a:r>
            <a:r>
              <a:rPr/>
              <a:t>, </a:t>
            </a:r>
            <a:r>
              <a:rPr>
                <a:latin typeface="Courier"/>
              </a:rPr>
              <a:t>dplyr::lag()</a:t>
            </a:r>
            <a:r>
              <a:rPr/>
              <a:t> et </a:t>
            </a:r>
            <a:r>
              <a:rPr>
                <a:latin typeface="Courier"/>
              </a:rPr>
              <a:t>stats::lag()</a:t>
            </a:r>
            <a:r>
              <a:rPr/>
              <a:t> — dites lequel vous voulez :</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forme </a:t>
            </a:r>
            <a:r>
              <a:rPr>
                <a:latin typeface="Courier"/>
              </a:rPr>
              <a:t>::</a:t>
            </a:r>
            <a:r>
              <a:rPr/>
              <a:t> vaut ses quelques caractères dans un script qui survivra au souvenir que vous avez de ce qui était attaché.</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Pour une analyse dont les chiffres comptent, préférez l’assertion à l’inspection : </a:t>
            </a:r>
            <a:r>
              <a:rPr>
                <a:latin typeface="Courier"/>
              </a:rPr>
              <a:t>|\&gt;</a:t>
            </a:r>
            <a:r>
              <a:rPr/>
              <a:t>, le tube natif employé dans tout ce cours, exige R 4.1 ou plus récent. Si votre équipe est sur un R plus ancien, </a:t>
            </a:r>
            <a:r>
              <a:rPr>
                <a:latin typeface="Courier"/>
              </a:rPr>
              <a:t>%\&gt;%</a:t>
            </a:r>
            <a:r>
              <a:rPr/>
              <a:t> de magrittr fait le même travail et le code de ces leçons fonctionne tel quel avec lui.</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 versionnez jamais de données brutes de bénéficiaires, identifiées ou pseudonymisées. Git conserve chaque version de chaque fichier pour toujours, et un dépôt interne le lundi peut être partagé le vendredi. Les identifiants de connexion — jeton DHIS2, clé KoboToolbox — n’apparaissent jamais dans un script :</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Gardez la valeur dans un fichier </a:t>
            </a:r>
            <a:r>
              <a:rPr>
                <a:latin typeface="Courier"/>
              </a:rPr>
              <a:t>.Renviron</a:t>
            </a:r>
            <a:r>
              <a:rPr/>
              <a:t> couvert par </a:t>
            </a:r>
            <a:r>
              <a:rPr>
                <a:latin typeface="Courier"/>
              </a:rPr>
              <a:t>.gitignore</a:t>
            </a:r>
            <a:r>
              <a:rPr/>
              <a:t>, et documentez le nom de la variable — non sa valeur — dans le README.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projet se rouvre et les paquets sont épinglés. La leçon suivante y fait entrer un export : </a:t>
            </a:r>
            <a:r>
              <a:rPr>
                <a:latin typeface="Courier"/>
              </a:rPr>
              <a:t>readr</a:t>
            </a:r>
            <a:r>
              <a:rPr/>
              <a:t> pour le CSV, </a:t>
            </a:r>
            <a:r>
              <a:rPr>
                <a:latin typeface="Courier"/>
              </a:rPr>
              <a:t>readxl</a:t>
            </a:r>
            <a:r>
              <a:rPr/>
              <a:t> pour Excel, et la spécification de colonnes qui empêche un code de formation sanitaire de devenir un nombre.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for-programme-data/r-01-projects-and-renv"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analyse qui se rouvre un an plus tard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Projets RStudio, here(), renv, et les deux habitudes — setwd() et un espace de travail sauvegardé — qui font qu’une analyse R ne tourne que sur une machine, un seul jour.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L’échec que cette leçon prévient</a:t>
            </a:r>
          </a:p>
          <a:p>
            <a:pPr lvl="0"/>
            <a:r>
              <a:rPr/>
              <a:t>Les trois habitudes à abandonner</a:t>
            </a:r>
          </a:p>
          <a:p>
            <a:pPr lvl="0"/>
            <a:r>
              <a:rPr/>
              <a:t>Le projet</a:t>
            </a:r>
          </a:p>
          <a:p>
            <a:pPr lvl="0"/>
            <a:r>
              <a:rPr>
                <a:latin typeface="Courier"/>
              </a:rPr>
              <a:t>here()</a:t>
            </a:r>
            <a:r>
              <a:rPr/>
              <a:t> plutôt qu’un chemin relatif</a:t>
            </a:r>
          </a:p>
          <a:p>
            <a:pPr lvl="0"/>
            <a:r>
              <a:rPr/>
              <a:t>renv : les versions de paquets, consignées</a:t>
            </a:r>
          </a:p>
          <a:p>
            <a:pPr lvl="0"/>
            <a:r>
              <a:rPr/>
              <a:t>Charger les paquets</a:t>
            </a:r>
          </a:p>
          <a:p>
            <a:pPr lvl="0"/>
            <a:r>
              <a:rPr/>
              <a:t>Vérifier l’environnement avant de lui faire confiance</a:t>
            </a:r>
          </a:p>
          <a:p>
            <a:pPr lvl="0"/>
            <a:r>
              <a:rPr/>
              <a:t>Ce qu’il faut remettre à un collègue</a:t>
            </a:r>
          </a:p>
          <a:p>
            <a:pPr lvl="0"/>
            <a:r>
              <a:rPr/>
              <a:t>Ce qui vient ensuite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L’échec que cette leçon prévient</a:t>
            </a:r>
          </a:p>
        </p:txBody>
      </p:sp>
      <p:sp>
        <p:nvSpPr>
          <p:cNvPr id="3" name="Content Placeholder 2"/>
          <p:cNvSpPr>
            <a:spLocks noGrp="1"/>
          </p:cNvSpPr>
          <p:nvPr>
            <p:ph idx="1"/>
          </p:nvPr>
        </p:nvSpPr>
        <p:spPr/>
        <p:txBody>
          <a:bodyPr/>
          <a:lstStyle/>
          <a:p>
            <a:pPr lvl="0"/>
            <a:r>
              <a:rPr/>
              <a:t>On vous demande d’expliquer le chiffre du trimestre dernier.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habitudes à abandonner</a:t>
            </a:r>
          </a:p>
        </p:txBody>
      </p:sp>
      <p:sp>
        <p:nvSpPr>
          <p:cNvPr id="3" name="Content Placeholder 2"/>
          <p:cNvSpPr>
            <a:spLocks noGrp="1"/>
          </p:cNvSpPr>
          <p:nvPr>
            <p:ph idx="1"/>
          </p:nvPr>
        </p:nvSpPr>
        <p:spPr/>
        <p:txBody>
          <a:bodyPr/>
          <a:lstStyle/>
          <a:p>
            <a:pPr lvl="0"/>
            <a:r>
              <a:rPr>
                <a:latin typeface="Courier"/>
              </a:rPr>
              <a:t>setwd()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habitudes à abandonner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setwd</a:t>
            </a:r>
            <a:r>
              <a:rPr>
                <a:latin typeface="Courier"/>
              </a:rPr>
              <a:t>(</a:t>
            </a:r>
            <a:r>
              <a:rPr>
                <a:solidFill>
                  <a:srgbClr val="4070A0"/>
                </a:solidFill>
                <a:latin typeface="Courier"/>
              </a:rPr>
              <a:t>"/Users/marie/Bureau/nutrition"</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habitudes à abandonner</a:t>
            </a:r>
          </a:p>
        </p:txBody>
      </p:sp>
      <p:sp>
        <p:nvSpPr>
          <p:cNvPr id="3" name="Content Placeholder 2"/>
          <p:cNvSpPr>
            <a:spLocks noGrp="1"/>
          </p:cNvSpPr>
          <p:nvPr>
            <p:ph idx="1"/>
          </p:nvPr>
        </p:nvSpPr>
        <p:spPr/>
        <p:txBody>
          <a:bodyPr/>
          <a:lstStyle/>
          <a:p>
            <a:pPr lvl="0"/>
            <a:r>
              <a:rPr>
                <a:latin typeface="Courier"/>
              </a:rPr>
              <a:t>rm(list = ls())</a:t>
            </a:r>
            <a:r>
              <a:rPr/>
              <a:t> en tête de script</a:t>
            </a:r>
          </a:p>
          <a:p>
            <a:pPr lvl="0"/>
            <a:r>
              <a:rPr/>
              <a:t>Redémarrez R à la place — Ctrl/Cmd + Maj + F10 sous RStudio</a:t>
            </a:r>
          </a:p>
          <a:p>
            <a:pPr lvl="0"/>
            <a:r>
              <a:rPr/>
              <a:t>Un espace de travail sauvegardé</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habitudes à abandonner — Exemple</a:t>
            </a:r>
          </a:p>
        </p:txBody>
      </p:sp>
      <p:sp>
        <p:nvSpPr>
          <p:cNvPr id="3" name="Content Placeholder 2"/>
          <p:cNvSpPr>
            <a:spLocks noGrp="1"/>
          </p:cNvSpPr>
          <p:nvPr>
            <p:ph idx="1"/>
          </p:nvPr>
        </p:nvSpPr>
        <p:spPr/>
        <p:txBody>
          <a:bodyPr/>
          <a:lstStyle/>
          <a:p>
            <a:pPr lvl="0" indent="0">
              <a:buNone/>
            </a:pPr>
            <a:r>
              <a:rPr>
                <a:latin typeface="Courier"/>
              </a:rPr>
              <a:t>Tools -&gt; Global Options -&gt; General
  Restore .RData into workspace at startup    [ ]
  Save workspace to .RData on exit            Never</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projet — Exemple</a:t>
            </a:r>
          </a:p>
        </p:txBody>
      </p:sp>
      <p:sp>
        <p:nvSpPr>
          <p:cNvPr id="3" name="Content Placeholder 2"/>
          <p:cNvSpPr>
            <a:spLocks noGrp="1"/>
          </p:cNvSpPr>
          <p:nvPr>
            <p:ph idx="1"/>
          </p:nvPr>
        </p:nvSpPr>
        <p:spPr/>
        <p:txBody>
          <a:bodyPr/>
          <a:lstStyle/>
          <a:p>
            <a:pPr lvl="0" indent="0">
              <a:buNone/>
            </a:pPr>
            <a:r>
              <a:rPr>
                <a:latin typeface="Courier"/>
              </a:rPr>
              <a:t>muac-analysis/
  muac-analysis.Rproj
  data/
    raw/            l'export tel qu'il est arrive, jamais modifie
    interim/
  outputs/
    tables/
    figures/
  R/
    read_register.R
    indicator_table.R
  renv.lock
  README.md
  .gitignore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projet</a:t>
            </a:r>
          </a:p>
        </p:txBody>
      </p:sp>
      <p:sp>
        <p:nvSpPr>
          <p:cNvPr id="3" name="Content Placeholder 2"/>
          <p:cNvSpPr>
            <a:spLocks noGrp="1"/>
          </p:cNvSpPr>
          <p:nvPr>
            <p:ph idx="1"/>
          </p:nvPr>
        </p:nvSpPr>
        <p:spPr/>
        <p:txBody>
          <a:bodyPr/>
          <a:lstStyle/>
          <a:p>
            <a:pPr lvl="0"/>
            <a:r>
              <a:rPr>
                <a:latin typeface="Courier"/>
              </a:rPr>
              <a:t>data/raw</a:t>
            </a:r>
            <a:r>
              <a:rPr/>
              <a:t> est en lecture seule — L’export tel qu’il est arrivé est la seule chose que vous ne pouvez pas reproduire ;…</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here()</a:t>
            </a:r>
            <a:r>
              <a:rPr/>
              <a:t> plutôt qu’un chemin relatif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(here)</a:t>
            </a:r>
            <a:br/>
            <a:br/>
            <a:r>
              <a:rPr>
                <a:latin typeface="Courier"/>
              </a:rPr>
              <a:t>muac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r>
              <a:rPr>
                <a:solidFill>
                  <a:srgbClr val="06287E"/>
                </a:solidFill>
                <a:latin typeface="Courier"/>
              </a:rPr>
              <a:t>here</a:t>
            </a:r>
            <a:r>
              <a:rPr>
                <a:latin typeface="Courier"/>
              </a:rPr>
              <a:t>(</a:t>
            </a:r>
            <a:r>
              <a:rPr>
                <a:solidFill>
                  <a:srgbClr val="4070A0"/>
                </a:solidFill>
                <a:latin typeface="Courier"/>
              </a:rPr>
              <a:t>"data"</a:t>
            </a:r>
            <a:r>
              <a:rPr>
                <a:latin typeface="Courier"/>
              </a:rPr>
              <a:t>, </a:t>
            </a:r>
            <a:r>
              <a:rPr>
                <a:solidFill>
                  <a:srgbClr val="4070A0"/>
                </a:solidFill>
                <a:latin typeface="Courier"/>
              </a:rPr>
              <a:t>"raw"</a:t>
            </a:r>
            <a:r>
              <a:rPr>
                <a:latin typeface="Courier"/>
              </a:rPr>
              <a:t>, </a:t>
            </a:r>
            <a:r>
              <a:rPr>
                <a:solidFill>
                  <a:srgbClr val="4070A0"/>
                </a:solidFill>
                <a:latin typeface="Courier"/>
              </a:rPr>
              <a:t>"muac-screening-artibonite-2024.v1.csv"</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here()</a:t>
            </a:r>
            <a:r>
              <a:rPr/>
              <a:t> plutôt qu’un chemin relatif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here</a:t>
            </a:r>
            <a:r>
              <a:rPr>
                <a:latin typeface="Courier"/>
              </a:rPr>
              <a:t>()</a:t>
            </a:r>
            <a:br/>
            <a:r>
              <a:rPr i="1">
                <a:solidFill>
                  <a:srgbClr val="60A0B0"/>
                </a:solidFill>
                <a:latin typeface="Courier"/>
              </a:rPr>
              <a:t>#&gt; [1] "/home/marie/muac-analysis"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renv : les versions de paquets, consignées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install.packages</a:t>
            </a:r>
            <a:r>
              <a:rPr>
                <a:latin typeface="Courier"/>
              </a:rPr>
              <a:t>(</a:t>
            </a:r>
            <a:r>
              <a:rPr>
                <a:solidFill>
                  <a:srgbClr val="4070A0"/>
                </a:solidFill>
                <a:latin typeface="Courier"/>
              </a:rPr>
              <a:t>"renv"</a:t>
            </a:r>
            <a:r>
              <a:rPr>
                <a:latin typeface="Courier"/>
              </a:rPr>
              <a:t>)</a:t>
            </a:r>
            <a:br/>
            <a:br/>
            <a:r>
              <a:rPr>
                <a:latin typeface="Courier"/>
              </a:rPr>
              <a:t>renv</a:t>
            </a:r>
            <a:r>
              <a:rPr>
                <a:solidFill>
                  <a:srgbClr val="4070A0"/>
                </a:solidFill>
                <a:latin typeface="Courier"/>
              </a:rPr>
              <a:t>::</a:t>
            </a:r>
            <a:r>
              <a:rPr>
                <a:solidFill>
                  <a:srgbClr val="06287E"/>
                </a:solidFill>
                <a:latin typeface="Courier"/>
              </a:rPr>
              <a:t>init</a:t>
            </a:r>
            <a:r>
              <a:rPr>
                <a:latin typeface="Courier"/>
              </a:rPr>
              <a:t>()       </a:t>
            </a:r>
            <a:r>
              <a:rPr i="1">
                <a:solidFill>
                  <a:srgbClr val="60A0B0"/>
                </a:solidFill>
                <a:latin typeface="Courier"/>
              </a:rPr>
              <a:t># une fois par projet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renv : les versions de paquets, consignées — En R</a:t>
            </a:r>
          </a:p>
        </p:txBody>
      </p:sp>
      <p:sp>
        <p:nvSpPr>
          <p:cNvPr id="3" name="Content Placeholder 2"/>
          <p:cNvSpPr>
            <a:spLocks noGrp="1"/>
          </p:cNvSpPr>
          <p:nvPr>
            <p:ph idx="1"/>
          </p:nvPr>
        </p:nvSpPr>
        <p:spPr/>
        <p:txBody>
          <a:bodyPr/>
          <a:lstStyle/>
          <a:p>
            <a:pPr lvl="0" indent="0">
              <a:buNone/>
            </a:pPr>
            <a:r>
              <a:rPr>
                <a:latin typeface="Courier"/>
              </a:rPr>
              <a:t>renv</a:t>
            </a:r>
            <a:r>
              <a:rPr>
                <a:solidFill>
                  <a:srgbClr val="4070A0"/>
                </a:solidFill>
                <a:latin typeface="Courier"/>
              </a:rPr>
              <a:t>::</a:t>
            </a:r>
            <a:r>
              <a:rPr>
                <a:solidFill>
                  <a:srgbClr val="06287E"/>
                </a:solidFill>
                <a:latin typeface="Courier"/>
              </a:rPr>
              <a:t>snapshot</a:t>
            </a:r>
            <a:r>
              <a:rPr>
                <a:latin typeface="Courier"/>
              </a:rPr>
              <a:t>()   </a:t>
            </a:r>
            <a:r>
              <a:rPr i="1">
                <a:solidFill>
                  <a:srgbClr val="60A0B0"/>
                </a:solidFill>
                <a:latin typeface="Courier"/>
              </a:rPr>
              <a:t># apres toute installation ou mise a jour</a:t>
            </a:r>
            <a:br/>
            <a:r>
              <a:rPr>
                <a:latin typeface="Courier"/>
              </a:rPr>
              <a:t>renv</a:t>
            </a:r>
            <a:r>
              <a:rPr>
                <a:solidFill>
                  <a:srgbClr val="4070A0"/>
                </a:solidFill>
                <a:latin typeface="Courier"/>
              </a:rPr>
              <a:t>::</a:t>
            </a:r>
            <a:r>
              <a:rPr>
                <a:solidFill>
                  <a:srgbClr val="06287E"/>
                </a:solidFill>
                <a:latin typeface="Courier"/>
              </a:rPr>
              <a:t>restore</a:t>
            </a:r>
            <a:r>
              <a:rPr>
                <a:latin typeface="Courier"/>
              </a:rPr>
              <a:t>()    </a:t>
            </a:r>
            <a:r>
              <a:rPr i="1">
                <a:solidFill>
                  <a:srgbClr val="60A0B0"/>
                </a:solidFill>
                <a:latin typeface="Courier"/>
              </a:rPr>
              <a:t># sur une autre machine, ou un an plus tard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renv : les versions de paquets, consignées</a:t>
            </a:r>
          </a:p>
        </p:txBody>
      </p:sp>
      <p:sp>
        <p:nvSpPr>
          <p:cNvPr id="3" name="Content Placeholder 2"/>
          <p:cNvSpPr>
            <a:spLocks noGrp="1"/>
          </p:cNvSpPr>
          <p:nvPr>
            <p:ph idx="1"/>
          </p:nvPr>
        </p:nvSpPr>
        <p:spPr/>
        <p:txBody>
          <a:bodyPr/>
          <a:lstStyle/>
          <a:p>
            <a:pPr lvl="0"/>
            <a:r>
              <a:rPr/>
              <a:t>Versionnez </a:t>
            </a:r>
            <a:r>
              <a:rPr>
                <a:latin typeface="Courier"/>
              </a:rPr>
              <a:t>renv.lock</a:t>
            </a:r>
            <a:r>
              <a:rPr/>
              <a:t> — C’est la différence entre « installez le tidyverse » et « installez les versions qui ont…</a:t>
            </a:r>
          </a:p>
          <a:p>
            <a:pPr lvl="0"/>
            <a:r>
              <a:rPr/>
              <a:t>Installer là où il n’y a pas d’internet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renv : les versions de paquets, consignées — En R</a:t>
            </a:r>
          </a:p>
        </p:txBody>
      </p:sp>
      <p:sp>
        <p:nvSpPr>
          <p:cNvPr id="3" name="Content Placeholder 2"/>
          <p:cNvSpPr>
            <a:spLocks noGrp="1"/>
          </p:cNvSpPr>
          <p:nvPr>
            <p:ph idx="1"/>
          </p:nvPr>
        </p:nvSpPr>
        <p:spPr/>
        <p:txBody>
          <a:bodyPr/>
          <a:lstStyle/>
          <a:p>
            <a:pPr lvl="0" indent="0">
              <a:buNone/>
            </a:pPr>
            <a:r>
              <a:rPr>
                <a:latin typeface="Courier"/>
              </a:rPr>
              <a:t>renv</a:t>
            </a:r>
            <a:r>
              <a:rPr>
                <a:solidFill>
                  <a:srgbClr val="4070A0"/>
                </a:solidFill>
                <a:latin typeface="Courier"/>
              </a:rPr>
              <a:t>::</a:t>
            </a:r>
            <a:r>
              <a:rPr>
                <a:solidFill>
                  <a:srgbClr val="06287E"/>
                </a:solidFill>
                <a:latin typeface="Courier"/>
              </a:rPr>
              <a:t>init</a:t>
            </a:r>
            <a:r>
              <a:rPr>
                <a:latin typeface="Courier"/>
              </a:rPr>
              <a:t>()</a:t>
            </a:r>
            <a:br/>
            <a:r>
              <a:rPr>
                <a:latin typeface="Courier"/>
              </a:rPr>
              <a:t>renv</a:t>
            </a:r>
            <a:r>
              <a:rPr>
                <a:solidFill>
                  <a:srgbClr val="4070A0"/>
                </a:solidFill>
                <a:latin typeface="Courier"/>
              </a:rPr>
              <a:t>::</a:t>
            </a:r>
            <a:r>
              <a:rPr>
                <a:solidFill>
                  <a:srgbClr val="06287E"/>
                </a:solidFill>
                <a:latin typeface="Courier"/>
              </a:rPr>
              <a:t>snapshot</a:t>
            </a:r>
            <a:r>
              <a:rPr>
                <a:latin typeface="Courier"/>
              </a:rPr>
              <a:t>()</a:t>
            </a:r>
            <a:br/>
            <a:br/>
            <a:r>
              <a:rPr i="1">
                <a:solidFill>
                  <a:srgbClr val="60A0B0"/>
                </a:solidFill>
                <a:latin typeface="Courier"/>
              </a:rPr>
              <a:t># Remplir un cache local avec tout ce que nomme le fichier de verrouillage.</a:t>
            </a:r>
            <a:br/>
            <a:r>
              <a:rPr>
                <a:latin typeface="Courier"/>
              </a:rPr>
              <a:t>renv</a:t>
            </a:r>
            <a:r>
              <a:rPr>
                <a:solidFill>
                  <a:srgbClr val="4070A0"/>
                </a:solidFill>
                <a:latin typeface="Courier"/>
              </a:rPr>
              <a:t>::</a:t>
            </a:r>
            <a:r>
              <a:rPr>
                <a:solidFill>
                  <a:srgbClr val="06287E"/>
                </a:solidFill>
                <a:latin typeface="Courier"/>
              </a:rPr>
              <a:t>install</a:t>
            </a:r>
            <a:r>
              <a:rPr>
                <a:latin typeface="Courier"/>
              </a:rPr>
              <a:t>()</a:t>
            </a:r>
            <a:br/>
            <a:r>
              <a:rPr>
                <a:latin typeface="Courier"/>
              </a:rPr>
              <a:t>renv</a:t>
            </a:r>
            <a:r>
              <a:rPr>
                <a:solidFill>
                  <a:srgbClr val="4070A0"/>
                </a:solidFill>
                <a:latin typeface="Courier"/>
              </a:rPr>
              <a:t>::</a:t>
            </a:r>
            <a:r>
              <a:rPr>
                <a:solidFill>
                  <a:srgbClr val="06287E"/>
                </a:solidFill>
                <a:latin typeface="Courier"/>
              </a:rPr>
              <a:t>isolate</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renv : les versions de paquets, consignées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Sur la machine connectee</a:t>
            </a:r>
            <a:br/>
            <a:r>
              <a:rPr>
                <a:solidFill>
                  <a:srgbClr val="06287E"/>
                </a:solidFill>
                <a:latin typeface="Courier"/>
              </a:rPr>
              <a:t>dir.create</a:t>
            </a:r>
            <a:r>
              <a:rPr>
                <a:latin typeface="Courier"/>
              </a:rPr>
              <a:t>(</a:t>
            </a:r>
            <a:r>
              <a:rPr>
                <a:solidFill>
                  <a:srgbClr val="4070A0"/>
                </a:solidFill>
                <a:latin typeface="Courier"/>
              </a:rPr>
              <a:t>"pkgs"</a:t>
            </a:r>
            <a:r>
              <a:rPr>
                <a:latin typeface="Courier"/>
              </a:rPr>
              <a:t>)</a:t>
            </a:r>
            <a:br/>
            <a:r>
              <a:rPr>
                <a:solidFill>
                  <a:srgbClr val="06287E"/>
                </a:solidFill>
                <a:latin typeface="Courier"/>
              </a:rPr>
              <a:t>download.packages</a:t>
            </a:r>
            <a:r>
              <a:rPr>
                <a:latin typeface="Courier"/>
              </a:rPr>
              <a:t>(</a:t>
            </a:r>
            <a:r>
              <a:rPr>
                <a:solidFill>
                  <a:srgbClr val="06287E"/>
                </a:solidFill>
                <a:latin typeface="Courier"/>
              </a:rPr>
              <a:t>c</a:t>
            </a:r>
            <a:r>
              <a:rPr>
                <a:latin typeface="Courier"/>
              </a:rPr>
              <a:t>(</a:t>
            </a:r>
            <a:r>
              <a:rPr>
                <a:solidFill>
                  <a:srgbClr val="4070A0"/>
                </a:solidFill>
                <a:latin typeface="Courier"/>
              </a:rPr>
              <a:t>"dplyr"</a:t>
            </a:r>
            <a:r>
              <a:rPr>
                <a:latin typeface="Courier"/>
              </a:rPr>
              <a:t>, </a:t>
            </a:r>
            <a:r>
              <a:rPr>
                <a:solidFill>
                  <a:srgbClr val="4070A0"/>
                </a:solidFill>
                <a:latin typeface="Courier"/>
              </a:rPr>
              <a:t>"readr"</a:t>
            </a:r>
            <a:r>
              <a:rPr>
                <a:latin typeface="Courier"/>
              </a:rPr>
              <a:t>, </a:t>
            </a:r>
            <a:r>
              <a:rPr>
                <a:solidFill>
                  <a:srgbClr val="4070A0"/>
                </a:solidFill>
                <a:latin typeface="Courier"/>
              </a:rPr>
              <a:t>"haven"</a:t>
            </a:r>
            <a:r>
              <a:rPr>
                <a:latin typeface="Courier"/>
              </a:rPr>
              <a:t>), </a:t>
            </a:r>
            <a:r>
              <a:rPr>
                <a:solidFill>
                  <a:srgbClr val="7D9029"/>
                </a:solidFill>
                <a:latin typeface="Courier"/>
              </a:rPr>
              <a:t>destdir =</a:t>
            </a:r>
            <a:r>
              <a:rPr>
                <a:latin typeface="Courier"/>
              </a:rPr>
              <a:t> </a:t>
            </a:r>
            <a:r>
              <a:rPr>
                <a:solidFill>
                  <a:srgbClr val="4070A0"/>
                </a:solidFill>
                <a:latin typeface="Courier"/>
              </a:rPr>
              <a:t>"pkgs"</a:t>
            </a:r>
            <a:r>
              <a:rPr>
                <a:latin typeface="Courier"/>
              </a:rPr>
              <a:t>, </a:t>
            </a:r>
            <a:r>
              <a:rPr>
                <a:solidFill>
                  <a:srgbClr val="7D9029"/>
                </a:solidFill>
                <a:latin typeface="Courier"/>
              </a:rPr>
              <a:t>type =</a:t>
            </a:r>
            <a:r>
              <a:rPr>
                <a:latin typeface="Courier"/>
              </a:rPr>
              <a:t> </a:t>
            </a:r>
            <a:r>
              <a:rPr>
                <a:solidFill>
                  <a:srgbClr val="4070A0"/>
                </a:solidFill>
                <a:latin typeface="Courier"/>
              </a:rPr>
              <a:t>"source"</a:t>
            </a:r>
            <a:r>
              <a:rPr>
                <a:latin typeface="Courier"/>
              </a:rPr>
              <a:t>)</a:t>
            </a:r>
            <a:br/>
            <a:br/>
            <a:r>
              <a:rPr i="1">
                <a:solidFill>
                  <a:srgbClr val="60A0B0"/>
                </a:solidFill>
                <a:latin typeface="Courier"/>
              </a:rPr>
              <a:t># Sur la machine hors ligne</a:t>
            </a:r>
            <a:br/>
            <a:r>
              <a:rPr>
                <a:solidFill>
                  <a:srgbClr val="06287E"/>
                </a:solidFill>
                <a:latin typeface="Courier"/>
              </a:rPr>
              <a:t>install.packages</a:t>
            </a:r>
            <a:r>
              <a:rPr>
                <a:latin typeface="Courier"/>
              </a:rPr>
              <a:t>(</a:t>
            </a:r>
            <a:br/>
            <a:r>
              <a:rPr>
                <a:latin typeface="Courier"/>
              </a:rPr>
              <a:t>  </a:t>
            </a:r>
            <a:r>
              <a:rPr>
                <a:solidFill>
                  <a:srgbClr val="06287E"/>
                </a:solidFill>
                <a:latin typeface="Courier"/>
              </a:rPr>
              <a:t>c</a:t>
            </a:r>
            <a:r>
              <a:rPr>
                <a:latin typeface="Courier"/>
              </a:rPr>
              <a:t>(</a:t>
            </a:r>
            <a:r>
              <a:rPr>
                <a:solidFill>
                  <a:srgbClr val="4070A0"/>
                </a:solidFill>
                <a:latin typeface="Courier"/>
              </a:rPr>
              <a:t>"dplyr"</a:t>
            </a:r>
            <a:r>
              <a:rPr>
                <a:latin typeface="Courier"/>
              </a:rPr>
              <a:t>, </a:t>
            </a:r>
            <a:r>
              <a:rPr>
                <a:solidFill>
                  <a:srgbClr val="4070A0"/>
                </a:solidFill>
                <a:latin typeface="Courier"/>
              </a:rPr>
              <a:t>"readr"</a:t>
            </a:r>
            <a:r>
              <a:rPr>
                <a:latin typeface="Courier"/>
              </a:rPr>
              <a:t>, </a:t>
            </a:r>
            <a:r>
              <a:rPr>
                <a:solidFill>
                  <a:srgbClr val="4070A0"/>
                </a:solidFill>
                <a:latin typeface="Courier"/>
              </a:rPr>
              <a:t>"haven"</a:t>
            </a:r>
            <a:r>
              <a:rPr>
                <a:latin typeface="Courier"/>
              </a:rPr>
              <a:t>),</a:t>
            </a:r>
            <a:br/>
            <a:r>
              <a:rPr>
                <a:latin typeface="Courier"/>
              </a:rPr>
              <a:t>  </a:t>
            </a:r>
            <a:r>
              <a:rPr>
                <a:solidFill>
                  <a:srgbClr val="7D9029"/>
                </a:solidFill>
                <a:latin typeface="Courier"/>
              </a:rPr>
              <a:t>repos =</a:t>
            </a:r>
            <a:r>
              <a:rPr>
                <a:latin typeface="Courier"/>
              </a:rPr>
              <a:t> </a:t>
            </a:r>
            <a:r>
              <a:rPr>
                <a:solidFill>
                  <a:srgbClr val="880000"/>
                </a:solidFill>
                <a:latin typeface="Courier"/>
              </a:rPr>
              <a:t>NULL</a:t>
            </a:r>
            <a:r>
              <a:rPr>
                <a:latin typeface="Courier"/>
              </a:rPr>
              <a:t>,</a:t>
            </a:r>
            <a:br/>
            <a:r>
              <a:rPr>
                <a:latin typeface="Courier"/>
              </a:rPr>
              <a:t>  </a:t>
            </a:r>
            <a:r>
              <a:rPr>
                <a:solidFill>
                  <a:srgbClr val="7D9029"/>
                </a:solidFill>
                <a:latin typeface="Courier"/>
              </a:rPr>
              <a:t>type =</a:t>
            </a:r>
            <a:r>
              <a:rPr>
                <a:latin typeface="Courier"/>
              </a:rPr>
              <a:t> </a:t>
            </a:r>
            <a:r>
              <a:rPr>
                <a:solidFill>
                  <a:srgbClr val="4070A0"/>
                </a:solidFill>
                <a:latin typeface="Courier"/>
              </a:rPr>
              <a:t>"source"</a:t>
            </a:r>
            <a:r>
              <a:rPr>
                <a:latin typeface="Courier"/>
              </a:rPr>
              <a:t>,</a:t>
            </a:r>
            <a:br/>
            <a:r>
              <a:rPr>
                <a:latin typeface="Courier"/>
              </a:rPr>
              <a:t>  </a:t>
            </a:r>
            <a:r>
              <a:rPr>
                <a:solidFill>
                  <a:srgbClr val="7D9029"/>
                </a:solidFill>
                <a:latin typeface="Courier"/>
              </a:rPr>
              <a:t>contriburl =</a:t>
            </a:r>
            <a:r>
              <a:rPr>
                <a:latin typeface="Courier"/>
              </a:rPr>
              <a:t> </a:t>
            </a:r>
            <a:r>
              <a:rPr>
                <a:solidFill>
                  <a:srgbClr val="06287E"/>
                </a:solidFill>
                <a:latin typeface="Courier"/>
              </a:rPr>
              <a:t>paste0</a:t>
            </a:r>
            <a:r>
              <a:rPr>
                <a:latin typeface="Courier"/>
              </a:rPr>
              <a:t>(</a:t>
            </a:r>
            <a:r>
              <a:rPr>
                <a:solidFill>
                  <a:srgbClr val="4070A0"/>
                </a:solidFill>
                <a:latin typeface="Courier"/>
              </a:rPr>
              <a:t>"file://"</a:t>
            </a:r>
            <a:r>
              <a:rPr>
                <a:latin typeface="Courier"/>
              </a:rPr>
              <a:t>, </a:t>
            </a:r>
            <a:r>
              <a:rPr>
                <a:solidFill>
                  <a:srgbClr val="06287E"/>
                </a:solidFill>
                <a:latin typeface="Courier"/>
              </a:rPr>
              <a:t>normalizePath</a:t>
            </a:r>
            <a:r>
              <a:rPr>
                <a:latin typeface="Courier"/>
              </a:rPr>
              <a:t>(</a:t>
            </a:r>
            <a:r>
              <a:rPr>
                <a:solidFill>
                  <a:srgbClr val="4070A0"/>
                </a:solidFill>
                <a:latin typeface="Courier"/>
              </a:rPr>
              <a:t>"pkgs"</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Charger les paquets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(readr)</a:t>
            </a:r>
            <a:br/>
            <a:r>
              <a:rPr>
                <a:solidFill>
                  <a:srgbClr val="06287E"/>
                </a:solidFill>
                <a:latin typeface="Courier"/>
              </a:rPr>
              <a:t>library</a:t>
            </a:r>
            <a:r>
              <a:rPr>
                <a:latin typeface="Courier"/>
              </a:rPr>
              <a:t>(dplyr)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Charger les paquets</a:t>
            </a:r>
          </a:p>
        </p:txBody>
      </p:sp>
      <p:sp>
        <p:nvSpPr>
          <p:cNvPr id="3" name="Content Placeholder 2"/>
          <p:cNvSpPr>
            <a:spLocks noGrp="1"/>
          </p:cNvSpPr>
          <p:nvPr>
            <p:ph idx="1"/>
          </p:nvPr>
        </p:nvSpPr>
        <p:spPr/>
        <p:txBody>
          <a:bodyPr/>
          <a:lstStyle/>
          <a:p>
            <a:pPr lvl="0"/>
            <a:r>
              <a:rPr/>
              <a:t>N’utilisez pas </a:t>
            </a:r>
            <a:r>
              <a:rPr>
                <a:latin typeface="Courier"/>
              </a:rPr>
              <a:t>require()</a:t>
            </a:r>
            <a:r>
              <a:rPr/>
              <a:t> dans un script — Il renvoie </a:t>
            </a:r>
            <a:r>
              <a:rPr>
                <a:latin typeface="Courier"/>
              </a:rPr>
              <a:t>FALSE</a:t>
            </a:r>
            <a:r>
              <a:rPr/>
              <a:t> et poursuit quand le paquet est absent : le script…</a:t>
            </a:r>
          </a:p>
          <a:p>
            <a:pPr lvl="0"/>
            <a:r>
              <a:rPr/>
              <a:t>N’appelez pas </a:t>
            </a:r>
            <a:r>
              <a:rPr>
                <a:latin typeface="Courier"/>
              </a:rPr>
              <a:t>install.packages()</a:t>
            </a:r>
            <a:r>
              <a:rPr/>
              <a:t> depuis un script — Un script qui installe des logiciels comme effet de bord est un…</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Charger les paquets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filter</a:t>
            </a:r>
            <a:r>
              <a:rPr>
                <a:latin typeface="Courier"/>
              </a:rPr>
              <a:t>(muac_mm </a:t>
            </a:r>
            <a:r>
              <a:rPr>
                <a:solidFill>
                  <a:srgbClr val="4070A0"/>
                </a:solidFill>
                <a:latin typeface="Courier"/>
              </a:rPr>
              <a:t>&lt;</a:t>
            </a:r>
            <a:r>
              <a:rPr>
                <a:latin typeface="Courier"/>
              </a:rPr>
              <a:t> </a:t>
            </a:r>
            <a:r>
              <a:rPr>
                <a:solidFill>
                  <a:srgbClr val="40A070"/>
                </a:solidFill>
                <a:latin typeface="Courier"/>
              </a:rPr>
              <a:t>125</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Vérifier l’environnement avant de lui faire confiance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sessionInfo</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Vérifier l’environnement avant de lui faire confiance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r>
              <a:rPr>
                <a:solidFill>
                  <a:srgbClr val="06287E"/>
                </a:solidFill>
                <a:latin typeface="Courier"/>
              </a:rPr>
              <a:t>getRversion</a:t>
            </a:r>
            <a:r>
              <a:rPr>
                <a:latin typeface="Courier"/>
              </a:rPr>
              <a:t>() </a:t>
            </a:r>
            <a:r>
              <a:rPr>
                <a:solidFill>
                  <a:srgbClr val="4070A0"/>
                </a:solidFill>
                <a:latin typeface="Courier"/>
              </a:rPr>
              <a:t>&gt;=</a:t>
            </a:r>
            <a:r>
              <a:rPr>
                <a:latin typeface="Courier"/>
              </a:rPr>
              <a:t> </a:t>
            </a:r>
            <a:r>
              <a:rPr>
                <a:solidFill>
                  <a:srgbClr val="4070A0"/>
                </a:solidFill>
                <a:latin typeface="Courier"/>
              </a:rPr>
              <a:t>"4.2.0"</a:t>
            </a:r>
            <a:r>
              <a:rPr>
                <a:latin typeface="Courier"/>
              </a:rPr>
              <a:t>)</a:t>
            </a:r>
            <a:br/>
            <a:r>
              <a:rPr>
                <a:solidFill>
                  <a:srgbClr val="06287E"/>
                </a:solidFill>
                <a:latin typeface="Courier"/>
              </a:rPr>
              <a:t>stopifnot</a:t>
            </a:r>
            <a:r>
              <a:rPr>
                <a:latin typeface="Courier"/>
              </a:rPr>
              <a:t>(</a:t>
            </a:r>
            <a:r>
              <a:rPr>
                <a:solidFill>
                  <a:srgbClr val="06287E"/>
                </a:solidFill>
                <a:latin typeface="Courier"/>
              </a:rPr>
              <a:t>requireNamespace</a:t>
            </a:r>
            <a:r>
              <a:rPr>
                <a:latin typeface="Courier"/>
              </a:rPr>
              <a:t>(</a:t>
            </a:r>
            <a:r>
              <a:rPr>
                <a:solidFill>
                  <a:srgbClr val="4070A0"/>
                </a:solidFill>
                <a:latin typeface="Courier"/>
              </a:rPr>
              <a:t>"dplyr"</a:t>
            </a:r>
            <a:r>
              <a:rPr>
                <a:latin typeface="Courier"/>
              </a:rPr>
              <a:t>, </a:t>
            </a:r>
            <a:r>
              <a:rPr>
                <a:solidFill>
                  <a:srgbClr val="7D9029"/>
                </a:solidFill>
                <a:latin typeface="Courier"/>
              </a:rPr>
              <a:t>quietly =</a:t>
            </a:r>
            <a:r>
              <a:rPr>
                <a:latin typeface="Courier"/>
              </a:rPr>
              <a:t> </a:t>
            </a:r>
            <a:r>
              <a:rPr>
                <a:solidFill>
                  <a:srgbClr val="880000"/>
                </a:solidFill>
                <a:latin typeface="Courier"/>
              </a:rPr>
              <a:t>TRUE</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remettre à un collègue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À versionner</a:t>
                      </a:r>
                    </a:p>
                  </a:txBody>
                  <a:tcPr/>
                </a:tc>
                <a:tc>
                  <a:txBody>
                    <a:bodyPr/>
                    <a:lstStyle/>
                    <a:p>
                      <a:pPr lvl="0" indent="0" marL="0">
                        <a:buNone/>
                      </a:pPr>
                      <a:r>
                        <a:rPr/>
                        <a:t>À ne pas versionner</a:t>
                      </a:r>
                    </a:p>
                  </a:txBody>
                  <a:tcPr/>
                </a:tc>
              </a:tr>
              <a:tr h="0">
                <a:tc>
                  <a:txBody>
                    <a:bodyPr/>
                    <a:lstStyle/>
                    <a:p>
                      <a:pPr lvl="0" indent="0" marL="0">
                        <a:buNone/>
                      </a:pPr>
                      <a:r>
                        <a:rPr>
                          <a:latin typeface="Courier"/>
                        </a:rPr>
                        <a:t>R/</a:t>
                      </a:r>
                      <a:r>
                        <a:rPr/>
                        <a:t>, </a:t>
                      </a:r>
                      <a:r>
                        <a:rPr>
                          <a:latin typeface="Courier"/>
                        </a:rPr>
                        <a:t>.Rproj</a:t>
                      </a:r>
                    </a:p>
                  </a:txBody>
                </a:tc>
                <a:tc>
                  <a:txBody>
                    <a:bodyPr/>
                    <a:lstStyle/>
                    <a:p>
                      <a:pPr lvl="0" indent="0" marL="0">
                        <a:buNone/>
                      </a:pPr>
                      <a:r>
                        <a:rPr>
                          <a:latin typeface="Courier"/>
                        </a:rPr>
                        <a:t>renv/library/</a:t>
                      </a:r>
                    </a:p>
                  </a:txBody>
                </a:tc>
              </a:tr>
              <a:tr h="0">
                <a:tc>
                  <a:txBody>
                    <a:bodyPr/>
                    <a:lstStyle/>
                    <a:p>
                      <a:pPr lvl="0" indent="0" marL="0">
                        <a:buNone/>
                      </a:pPr>
                      <a:r>
                        <a:rPr>
                          <a:latin typeface="Courier"/>
                        </a:rPr>
                        <a:t>renv.lock</a:t>
                      </a:r>
                    </a:p>
                  </a:txBody>
                </a:tc>
                <a:tc>
                  <a:txBody>
                    <a:bodyPr/>
                    <a:lstStyle/>
                    <a:p>
                      <a:pPr lvl="0" indent="0" marL="0">
                        <a:buNone/>
                      </a:pPr>
                      <a:r>
                        <a:rPr>
                          <a:latin typeface="Courier"/>
                        </a:rPr>
                        <a:t>data/raw/</a:t>
                      </a:r>
                      <a:r>
                        <a:rPr/>
                        <a:t> — voir ci-dessous</a:t>
                      </a:r>
                    </a:p>
                  </a:txBody>
                </a:tc>
              </a:tr>
              <a:tr h="0">
                <a:tc>
                  <a:txBody>
                    <a:bodyPr/>
                    <a:lstStyle/>
                    <a:p>
                      <a:pPr lvl="0" indent="0" marL="0">
                        <a:buNone/>
                      </a:pPr>
                      <a:r>
                        <a:rPr>
                          <a:latin typeface="Courier"/>
                        </a:rPr>
                        <a:t>README.md</a:t>
                      </a:r>
                    </a:p>
                  </a:txBody>
                </a:tc>
                <a:tc>
                  <a:txBody>
                    <a:bodyPr/>
                    <a:lstStyle/>
                    <a:p>
                      <a:pPr lvl="0" indent="0" marL="0">
                        <a:buNone/>
                      </a:pPr>
                      <a:r>
                        <a:rPr>
                          <a:latin typeface="Courier"/>
                        </a:rPr>
                        <a:t>outputs/</a:t>
                      </a:r>
                    </a:p>
                  </a:txBody>
                </a:tc>
              </a:tr>
              <a:tr h="0">
                <a:tc>
                  <a:txBody>
                    <a:bodyPr/>
                    <a:lstStyle/>
                    <a:p>
                      <a:pPr lvl="0" indent="0" marL="0">
                        <a:buNone/>
                      </a:pPr>
                      <a:r>
                        <a:rPr>
                          <a:latin typeface="Courier"/>
                        </a:rPr>
                        <a:t>.gitignore</a:t>
                      </a:r>
                    </a:p>
                  </a:txBody>
                </a:tc>
                <a:tc>
                  <a:txBody>
                    <a:bodyPr/>
                    <a:lstStyle/>
                    <a:p>
                      <a:pPr lvl="0" indent="0" marL="0">
                        <a:buNone/>
                      </a:pPr>
                      <a:r>
                        <a:rPr>
                          <a:latin typeface="Courier"/>
                        </a:rPr>
                        <a:t>.Rhistory</a:t>
                      </a:r>
                      <a:r>
                        <a:rPr/>
                        <a:t>, </a:t>
                      </a:r>
                      <a:r>
                        <a:rPr>
                          <a:latin typeface="Courier"/>
                        </a:rPr>
                        <a:t>.RData</a:t>
                      </a:r>
                    </a:p>
                  </a:txBody>
                </a:tc>
              </a:tr>
            </a:tbl>
          </a:graphicData>
        </a:graphic>
      </p:graphicFrame>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remettre à un collègue — Exemple</a:t>
            </a:r>
          </a:p>
        </p:txBody>
      </p:sp>
      <p:sp>
        <p:nvSpPr>
          <p:cNvPr id="3" name="Content Placeholder 2"/>
          <p:cNvSpPr>
            <a:spLocks noGrp="1"/>
          </p:cNvSpPr>
          <p:nvPr>
            <p:ph idx="1"/>
          </p:nvPr>
        </p:nvSpPr>
        <p:spPr/>
        <p:txBody>
          <a:bodyPr/>
          <a:lstStyle/>
          <a:p>
            <a:pPr lvl="0" indent="0">
              <a:buNone/>
            </a:pPr>
            <a:r>
              <a:rPr>
                <a:latin typeface="Courier"/>
              </a:rPr>
              <a:t>.Rproj.user/
.Rhistory
.RData
renv/library/
data/raw/
outputs/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remettre à un collègue</a:t>
            </a:r>
          </a:p>
        </p:txBody>
      </p:sp>
      <p:sp>
        <p:nvSpPr>
          <p:cNvPr id="3" name="Content Placeholder 2"/>
          <p:cNvSpPr>
            <a:spLocks noGrp="1"/>
          </p:cNvSpPr>
          <p:nvPr>
            <p:ph idx="1"/>
          </p:nvPr>
        </p:nvSpPr>
        <p:spPr/>
        <p:txBody>
          <a:bodyPr/>
          <a:lstStyle/>
          <a:p>
            <a:pPr lvl="0"/>
            <a:r>
              <a:rPr/>
              <a:t>Ne versionnez jamais de données brutes de bénéficiaires — identifiées ou pseudonymisées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remettre à un collègue — En R</a:t>
            </a:r>
          </a:p>
        </p:txBody>
      </p:sp>
      <p:sp>
        <p:nvSpPr>
          <p:cNvPr id="3" name="Content Placeholder 2"/>
          <p:cNvSpPr>
            <a:spLocks noGrp="1"/>
          </p:cNvSpPr>
          <p:nvPr>
            <p:ph idx="1"/>
          </p:nvPr>
        </p:nvSpPr>
        <p:spPr/>
        <p:txBody>
          <a:bodyPr/>
          <a:lstStyle/>
          <a:p>
            <a:pPr lvl="0" indent="0">
              <a:buNone/>
            </a:pPr>
            <a:r>
              <a:rPr>
                <a:latin typeface="Courier"/>
              </a:rPr>
              <a:t>token </a:t>
            </a:r>
            <a:r>
              <a:rPr>
                <a:solidFill>
                  <a:srgbClr val="007020"/>
                </a:solidFill>
                <a:latin typeface="Courier"/>
              </a:rPr>
              <a:t>&lt;-</a:t>
            </a:r>
            <a:r>
              <a:rPr>
                <a:latin typeface="Courier"/>
              </a:rPr>
              <a:t> </a:t>
            </a:r>
            <a:r>
              <a:rPr>
                <a:solidFill>
                  <a:srgbClr val="06287E"/>
                </a:solidFill>
                <a:latin typeface="Courier"/>
              </a:rPr>
              <a:t>Sys.getenv</a:t>
            </a:r>
            <a:r>
              <a:rPr>
                <a:latin typeface="Courier"/>
              </a:rPr>
              <a:t>(</a:t>
            </a:r>
            <a:r>
              <a:rPr>
                <a:solidFill>
                  <a:srgbClr val="4070A0"/>
                </a:solidFill>
                <a:latin typeface="Courier"/>
              </a:rPr>
              <a:t>"DHIS2_TOKEN"</a:t>
            </a:r>
            <a:r>
              <a:rPr>
                <a:latin typeface="Courier"/>
              </a:rPr>
              <a:t>)</a:t>
            </a:r>
            <a:br/>
            <a:r>
              <a:rPr>
                <a:solidFill>
                  <a:srgbClr val="06287E"/>
                </a:solidFill>
                <a:latin typeface="Courier"/>
              </a:rPr>
              <a:t>stopifnot</a:t>
            </a:r>
            <a:r>
              <a:rPr>
                <a:latin typeface="Courier"/>
              </a:rPr>
              <a:t>(</a:t>
            </a:r>
            <a:r>
              <a:rPr>
                <a:solidFill>
                  <a:srgbClr val="06287E"/>
                </a:solidFill>
                <a:latin typeface="Courier"/>
              </a:rPr>
              <a:t>nzchar</a:t>
            </a:r>
            <a:r>
              <a:rPr>
                <a:latin typeface="Courier"/>
              </a:rPr>
              <a:t>(token))</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vient ensuite</a:t>
            </a:r>
          </a:p>
        </p:txBody>
      </p:sp>
      <p:sp>
        <p:nvSpPr>
          <p:cNvPr id="3" name="Content Placeholder 2"/>
          <p:cNvSpPr>
            <a:spLocks noGrp="1"/>
          </p:cNvSpPr>
          <p:nvPr>
            <p:ph idx="1"/>
          </p:nvPr>
        </p:nvSpPr>
        <p:spPr/>
        <p:txBody>
          <a:bodyPr/>
          <a:lstStyle/>
          <a:p>
            <a:pPr lvl="0"/>
            <a:r>
              <a:rPr/>
              <a:t>Le projet se rouvre et les paquets sont épinglés.</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https://data-analysis.cassion.dev/fr/cours/r-for-programme-data/r-01-projects-and-renv</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analyse qui se rouvre un an plus tard</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Projets RStudio, here(), renv, et les deux habitudes — setwd() et un espace de travail sauvegardé — qui font qu’une analyse R ne tourne que sur une machine, un seul jour.</vt:lpwstr>
  </property>
</Properties>
</file>