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notesMaster" Target="notesMasters/notesMaster1.xml" /><Relationship Id="rId36" Type="http://schemas.openxmlformats.org/officeDocument/2006/relationships/viewProps" Target="viewProps.xml" /><Relationship Id="rId35" Type="http://schemas.openxmlformats.org/officeDocument/2006/relationships/presProps" Target="presProps.xml" /><Relationship Id="rId1" Type="http://schemas.openxmlformats.org/officeDocument/2006/relationships/slideMaster" Target="slideMasters/slideMaster1.xml" /><Relationship Id="rId38" Type="http://schemas.openxmlformats.org/officeDocument/2006/relationships/tableStyles" Target="tableStyles.xml" /><Relationship Id="rId3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1.xml.rels><?xml version="1.0" encoding="UTF-8"?><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22.xml.rels><?xml version="1.0" encoding="UTF-8"?><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Column specifications instead of guesses, problems() as a habit rather than a rescue, and the Excel traps — multiple sheets, a header that is not row one, merged cells and serial dates.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read_csv()</a:t>
            </a:r>
            <a:r>
              <a:rPr/>
              <a:t> prints the specification it inferred. That message is not noise to suppress — it is the only moment the reader tells you what it decided, and on this register it decides eight things: Most of that is right. Two parts are worth taking control of.</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guess_max</a:t>
            </a:r>
            <a:r>
              <a:rPr/>
              <a:t> defaults to 1,000. A column that is empty for the first thousand rows and numeric afterwards is guessed as logical — because </a:t>
            </a:r>
            <a:r>
              <a:rPr>
                <a:latin typeface="Courier"/>
              </a:rPr>
              <a:t>NA</a:t>
            </a:r>
            <a:r>
              <a:rPr/>
              <a:t> is logical — and every later value becomes </a:t>
            </a:r>
            <a:r>
              <a:rPr>
                <a:latin typeface="Courier"/>
              </a:rPr>
              <a:t>NA</a:t>
            </a:r>
            <a:r>
              <a:rPr/>
              <a:t>. This is the readr equivalent of pandas’ mixed-dtype warning, and it fails more quietly: you get a column full of missing values and a </a:t>
            </a:r>
            <a:r>
              <a:rPr>
                <a:latin typeface="Courier"/>
              </a:rPr>
              <a:t>problems()</a:t>
            </a:r>
            <a:r>
              <a:rPr/>
              <a:t> table you did not look at. Two hundred rows is enough to see the shape and cheap on a large file.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things that buys you. Leading zeros survive. </a:t>
            </a:r>
            <a:r>
              <a:rPr>
                <a:latin typeface="Courier"/>
              </a:rPr>
              <a:t>col_character()</a:t>
            </a:r>
            <a:r>
              <a:rPr/>
              <a:t> on an identifier is the whole lesson: a facility code </a:t>
            </a:r>
            <a:r>
              <a:rPr>
                <a:latin typeface="Courier"/>
              </a:rPr>
              <a:t>007</a:t>
            </a:r>
            <a:r>
              <a:rPr/>
              <a:t> read as a number becomes </a:t>
            </a:r>
            <a:r>
              <a:rPr>
                <a:latin typeface="Courier"/>
              </a:rPr>
              <a:t>7</a:t>
            </a:r>
            <a:r>
              <a:rPr/>
              <a:t>, the join to the facility list fails for exactly the codes that had a leading zero, and the failure looks like missing facilities rather than a type error. The rule generalises: if you will never do arithmetic on it, it is not a number. Facility codes, phone numbers, cluster identifiers, household numbers and administrative codes are text that happens to be written with digits. The date format is stated. An inferred format can change between files as the mix of values changes. </a:t>
            </a:r>
            <a:r>
              <a:rPr>
                <a:latin typeface="Courier"/>
              </a:rPr>
              <a:t>01/02/2024</a:t>
            </a:r>
            <a:r>
              <a:rPr/>
              <a:t> is either 1 February or 2 January and the file will not tell you which. The sentinel is declared. This register codes an unmeasured MUAC as </a:t>
            </a:r>
            <a:r>
              <a:rPr>
                <a:latin typeface="Courier"/>
              </a:rPr>
              <a:t>-99</a:t>
            </a:r>
            <a:r>
              <a:rPr/>
              <a:t>. Read without </a:t>
            </a:r>
            <a:r>
              <a:rPr>
                <a:latin typeface="Courier"/>
              </a:rPr>
              <a:t>na</a:t>
            </a:r>
            <a:r>
              <a:rPr/>
              <a:t>, that is a number:</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Which brings us to the most important difference from pandas.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pandas skips missing values by default; R does not.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 is loud where pandas is silent. The </a:t>
            </a:r>
            <a:r>
              <a:rPr>
                <a:latin typeface="Courier"/>
              </a:rPr>
              <a:t>NA</a:t>
            </a:r>
            <a:r>
              <a:rPr/>
              <a:t> is a question: </a:t>
            </a:r>
            <a:r>
              <a:rPr i="1"/>
              <a:t>do you know there are missing values here, and have you decided what they mean?</a:t>
            </a:r>
            <a:r>
              <a:rPr/>
              <a:t> Answering it with </a:t>
            </a:r>
            <a:r>
              <a:rPr>
                <a:latin typeface="Courier"/>
              </a:rPr>
              <a:t>na.rm = TRUE</a:t>
            </a:r>
            <a:r>
              <a:rPr/>
              <a:t> is fine — answering it without noticing you were asked is how a denominator quietly changes. </a:t>
            </a:r>
            <a:r>
              <a:rPr>
                <a:latin typeface="Courier"/>
              </a:rPr>
              <a:t>na.rm = TRUE</a:t>
            </a:r>
            <a:r>
              <a:rPr/>
              <a:t> drops the missing from the numerator and from the denominator. That is usually right for a mean and usually wrong for a coverage rate, where the unmeasured child is still a child who was screened. Count them:</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readr applies </a:t>
            </a:r>
            <a:r>
              <a:rPr>
                <a:latin typeface="Courier"/>
              </a:rPr>
              <a:t>na</a:t>
            </a:r>
            <a:r>
              <a:rPr/>
              <a:t> across every column. pandas can scope a sentinel to one column with </a:t>
            </a:r>
            <a:r>
              <a:rPr>
                <a:latin typeface="Courier"/>
              </a:rPr>
              <a:t>na_values = {"muac_mm": ["-99"]}</a:t>
            </a:r>
            <a:r>
              <a:rPr/>
              <a:t>; readr cannot, so if another column legitimately holds </a:t>
            </a:r>
            <a:r>
              <a:rPr>
                <a:latin typeface="Courier"/>
              </a:rPr>
              <a:t>-99</a:t>
            </a:r>
            <a:r>
              <a:rPr/>
              <a:t>, handle it afterwards: </a:t>
            </a:r>
            <a:r>
              <a:rPr>
                <a:latin typeface="Courier"/>
              </a:rPr>
              <a:t>na_if()</a:t>
            </a:r>
            <a:r>
              <a:rPr/>
              <a:t> is the scoped form and is worth preferring whenever more than one column is numeric.</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When a value does not fit its declared type, readr does not stop. It records the row, the column, what it expected and what it found.</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Zero on this file, and that is the point of checking: the number is only meaningful if you look at it every time. A run that quietly parsed 200 values as </a:t>
            </a:r>
            <a:r>
              <a:rPr>
                <a:latin typeface="Courier"/>
              </a:rPr>
              <a:t>NA</a:t>
            </a:r>
            <a:r>
              <a:rPr/>
              <a:t> looks identical to a clean one until you ask. In a script that produces a reported figure, that </a:t>
            </a:r>
            <a:r>
              <a:rPr>
                <a:latin typeface="Courier"/>
              </a:rPr>
              <a:t>stop()</a:t>
            </a:r>
            <a:r>
              <a:rPr/>
              <a:t> is correct. Refusing to run beats producing a table with a silently empty column.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checks, one minute, and they catch nearly everything: The row-count assertion is the one people skip. A file that arrives with 4,190 rows instead of 4,218 has lost something between the server and you, and the script should say so rather than quietly report a smaller caseload.</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file produced on a French or Spanish Windows machine is frequently semicolon-separated, because the comma is the decimal mark there.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read_csv2()</a:t>
            </a:r>
            <a:r>
              <a:rPr/>
              <a:t> is the European variant — semicolon and comma — and it exists precisely because this is common enough to deserve its own function. Encoding shows up in commune names: Gonaïves, L’Estère, Anse-Rouge.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latin1</a:t>
            </a:r>
            <a:r>
              <a:rPr/>
              <a:t> never errors, because every byte is a valid latin1 character. That makes it a poor diagnostic and a decent fallback: if a file read as </a:t>
            </a:r>
            <a:r>
              <a:rPr>
                <a:latin typeface="Courier"/>
              </a:rPr>
              <a:t>latin1</a:t>
            </a:r>
            <a:r>
              <a:rPr/>
              <a:t> shows </a:t>
            </a:r>
            <a:r>
              <a:rPr>
                <a:latin typeface="Courier"/>
              </a:rPr>
              <a:t>GonaÃ¯ves</a:t>
            </a:r>
            <a:r>
              <a:rPr/>
              <a:t>, it was UTF-8 all along and you told the reader otherwise. Thousands separators turn a number into text: Without it, </a:t>
            </a:r>
            <a:r>
              <a:rPr>
                <a:latin typeface="Courier"/>
              </a:rPr>
              <a:t>target_population</a:t>
            </a:r>
            <a:r>
              <a:rPr/>
              <a:t> arrives as </a:t>
            </a:r>
            <a:r>
              <a:rPr>
                <a:latin typeface="Courier"/>
              </a:rPr>
              <a:t>"1,480"</a:t>
            </a:r>
            <a:r>
              <a:rPr/>
              <a:t> — a character column on which every arithmetic operation fails or concatenates.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read_excel()</a:t>
            </a:r>
            <a:r>
              <a:rPr/>
              <a:t> without </a:t>
            </a:r>
            <a:r>
              <a:rPr>
                <a:latin typeface="Courier"/>
              </a:rPr>
              <a:t>sheet</a:t>
            </a:r>
            <a:r>
              <a:rPr/>
              <a:t> returns the first sheet, which in a programme workbook is usually a cover page. Always list the sheets first.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Programme workbooks routinely carry a title, a logo row and a blank line above the real header. The symptom is column names like </a:t>
            </a:r>
            <a:r>
              <a:rPr>
                <a:latin typeface="Courier"/>
              </a:rPr>
              <a:t>...1</a:t>
            </a:r>
            <a:r>
              <a:rPr/>
              <a:t>, </a:t>
            </a:r>
            <a:r>
              <a:rPr>
                <a:latin typeface="Courier"/>
              </a:rPr>
              <a:t>...2</a:t>
            </a:r>
            <a:r>
              <a:rPr/>
              <a:t>. A merged cell holds its value in the top-left position and nothing in the rest. When a district name is merged across its facilities, only the first row of each district has one: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fill()</a:t>
            </a:r>
            <a:r>
              <a:rPr/>
              <a:t> is correct here and dangerous in general: it is only right because the blanks came from merging, not from non-response. Never apply it to a column where a blank might mean “not answered”. Excel stores dates as a number of days since 1899-12-30. </a:t>
            </a:r>
            <a:r>
              <a:rPr>
                <a:latin typeface="Courier"/>
              </a:rPr>
              <a:t>read_excel()</a:t>
            </a:r>
            <a:r>
              <a:rPr/>
              <a:t> usually converts them, but a column typed as text in the workbook comes through as the raw serial.</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a date column arrives as five-digit numbers, this is why.</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readxl</a:t>
            </a:r>
            <a:r>
              <a:rPr/>
              <a:t> takes a positional vector rather than a named specification, so a column added to the export shifts everything after it. Check </a:t>
            </a:r>
            <a:r>
              <a:rPr>
                <a:latin typeface="Courier"/>
              </a:rPr>
              <a:t>ncol()</a:t>
            </a:r>
            <a:r>
              <a:rPr/>
              <a:t> against the length of your vector, or read as text and convert with dplyr.</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above belongs in one function the scripts share: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function, one place to fix when the next export changes.</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CSV is in and its types are right. The next lesson handles the files that carry more than values — Stata and SPSS exports, where </a:t>
            </a:r>
            <a:r>
              <a:rPr>
                <a:latin typeface="Courier"/>
              </a:rPr>
              <a:t>1 = Yes</a:t>
            </a:r>
            <a:r>
              <a:rPr/>
              <a:t> travels with the data and </a:t>
            </a:r>
            <a:r>
              <a:rPr>
                <a:latin typeface="Courier"/>
              </a:rPr>
              <a:t>haven</a:t>
            </a:r>
            <a:r>
              <a:rPr/>
              <a:t> is the reason to read them in R even when you will analyse them somewhere else.</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for-programme-data/r-02-reading-expor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Reading an export with readr and readxl</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Column specifications instead of guesses, problems() as a habit rather than a rescue, and the Excel traps — multiple sheets, a header that is not row one, merged cells and serial dates.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readr guesses, and tells you what it guessed</a:t>
            </a:r>
          </a:p>
          <a:p>
            <a:pPr lvl="0"/>
            <a:r>
              <a:rPr/>
              <a:t>The guess uses the first 1,000 rows</a:t>
            </a:r>
          </a:p>
          <a:p>
            <a:pPr lvl="0"/>
            <a:r>
              <a:rPr/>
              <a:t>Declare the columns</a:t>
            </a:r>
          </a:p>
          <a:p>
            <a:pPr lvl="0"/>
            <a:r>
              <a:rPr>
                <a:latin typeface="Courier"/>
              </a:rPr>
              <a:t>mean()</a:t>
            </a:r>
            <a:r>
              <a:rPr/>
              <a:t> returns NA, and that is a feature</a:t>
            </a:r>
          </a:p>
          <a:p>
            <a:pPr lvl="0"/>
            <a:r>
              <a:rPr>
                <a:latin typeface="Courier"/>
              </a:rPr>
              <a:t>na</a:t>
            </a:r>
            <a:r>
              <a:rPr/>
              <a:t> is file-wide, not per column</a:t>
            </a:r>
          </a:p>
          <a:p>
            <a:pPr lvl="0"/>
            <a:r>
              <a:rPr>
                <a:latin typeface="Courier"/>
              </a:rPr>
              <a:t>problems()</a:t>
            </a:r>
            <a:r>
              <a:rPr/>
              <a:t> is a habit, not a rescue</a:t>
            </a:r>
          </a:p>
          <a:p>
            <a:pPr lvl="0"/>
            <a:r>
              <a:rPr/>
              <a:t>Verify the read before doing anything with it</a:t>
            </a:r>
          </a:p>
          <a:p>
            <a:pPr lvl="0"/>
            <a:r>
              <a:rPr/>
              <a:t>Separators, encodings and thousands</a:t>
            </a:r>
          </a:p>
          <a:p>
            <a:pPr lvl="0"/>
            <a:r>
              <a:rPr/>
              <a:t>Excel</a:t>
            </a:r>
          </a:p>
          <a:p>
            <a:pPr lvl="0"/>
            <a:r>
              <a:rPr/>
              <a:t>The read function, assembled</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readr guesses, and tells you what it guessed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(readr)</a:t>
            </a:r>
            <a:br/>
            <a:r>
              <a:rPr>
                <a:solidFill>
                  <a:srgbClr val="06287E"/>
                </a:solidFill>
                <a:latin typeface="Courier"/>
              </a:rPr>
              <a:t>library</a:t>
            </a:r>
            <a:r>
              <a:rPr>
                <a:latin typeface="Courier"/>
              </a:rPr>
              <a:t>(here)</a:t>
            </a:r>
            <a:br/>
            <a:br/>
            <a:r>
              <a:rPr>
                <a:latin typeface="Courier"/>
              </a:rPr>
              <a:t>PATH </a:t>
            </a:r>
            <a:r>
              <a:rPr>
                <a:solidFill>
                  <a:srgbClr val="007020"/>
                </a:solidFill>
                <a:latin typeface="Courier"/>
              </a:rPr>
              <a:t>&lt;-</a:t>
            </a:r>
            <a:r>
              <a:rPr>
                <a:latin typeface="Courier"/>
              </a:rPr>
              <a:t> </a:t>
            </a:r>
            <a:r>
              <a:rPr>
                <a:solidFill>
                  <a:srgbClr val="06287E"/>
                </a:solidFill>
                <a:latin typeface="Courier"/>
              </a:rPr>
              <a:t>here</a:t>
            </a:r>
            <a:r>
              <a:rPr>
                <a:latin typeface="Courier"/>
              </a:rPr>
              <a:t>(</a:t>
            </a:r>
            <a:r>
              <a:rPr>
                <a:solidFill>
                  <a:srgbClr val="4070A0"/>
                </a:solidFill>
                <a:latin typeface="Courier"/>
              </a:rPr>
              <a:t>"data"</a:t>
            </a:r>
            <a:r>
              <a:rPr>
                <a:latin typeface="Courier"/>
              </a:rPr>
              <a:t>, </a:t>
            </a:r>
            <a:r>
              <a:rPr>
                <a:solidFill>
                  <a:srgbClr val="4070A0"/>
                </a:solidFill>
                <a:latin typeface="Courier"/>
              </a:rPr>
              <a:t>"raw"</a:t>
            </a:r>
            <a:r>
              <a:rPr>
                <a:latin typeface="Courier"/>
              </a:rPr>
              <a:t>, </a:t>
            </a:r>
            <a:r>
              <a:rPr>
                <a:solidFill>
                  <a:srgbClr val="4070A0"/>
                </a:solidFill>
                <a:latin typeface="Courier"/>
              </a:rPr>
              <a:t>"muac-screening-artibonite-2024.v1.csv"</a:t>
            </a:r>
            <a:r>
              <a:rPr>
                <a:latin typeface="Courier"/>
              </a:rPr>
              <a:t>)</a:t>
            </a:r>
            <a:br/>
            <a:r>
              <a:rPr>
                <a:latin typeface="Courier"/>
              </a:rPr>
              <a:t>muac </a:t>
            </a:r>
            <a:r>
              <a:rPr>
                <a:solidFill>
                  <a:srgbClr val="007020"/>
                </a:solidFill>
                <a:latin typeface="Courier"/>
              </a:rPr>
              <a:t>&lt;-</a:t>
            </a:r>
            <a:r>
              <a:rPr>
                <a:latin typeface="Courier"/>
              </a:rPr>
              <a:t> </a:t>
            </a:r>
            <a:r>
              <a:rPr>
                <a:solidFill>
                  <a:srgbClr val="06287E"/>
                </a:solidFill>
                <a:latin typeface="Courier"/>
              </a:rPr>
              <a:t>read_csv</a:t>
            </a:r>
            <a:r>
              <a:rPr>
                <a:latin typeface="Courier"/>
              </a:rPr>
              <a:t>(PATH)</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readr guesses, and tells you what it guessed — Example</a:t>
            </a:r>
          </a:p>
        </p:txBody>
      </p:sp>
      <p:sp>
        <p:nvSpPr>
          <p:cNvPr id="3" name="Content Placeholder 2"/>
          <p:cNvSpPr>
            <a:spLocks noGrp="1"/>
          </p:cNvSpPr>
          <p:nvPr>
            <p:ph idx="1"/>
          </p:nvPr>
        </p:nvSpPr>
        <p:spPr/>
        <p:txBody>
          <a:bodyPr/>
          <a:lstStyle/>
          <a:p>
            <a:pPr lvl="0" indent="0">
              <a:buNone/>
            </a:pPr>
            <a:r>
              <a:rPr>
                <a:latin typeface="Courier"/>
              </a:rPr>
              <a:t>child_id       character
commune        character
screening_date date
age_months     numeric
sex            character
muac_mm        numeric
oedema         character
outcome        character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guess uses the first 1,000 rows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Deliberate: read everything as text, look, then convert.</a:t>
            </a:r>
            <a:br/>
            <a:r>
              <a:rPr>
                <a:latin typeface="Courier"/>
              </a:rPr>
              <a:t>peek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col_types =</a:t>
            </a:r>
            <a:r>
              <a:rPr>
                <a:latin typeface="Courier"/>
              </a:rPr>
              <a:t> </a:t>
            </a:r>
            <a:r>
              <a:rPr>
                <a:solidFill>
                  <a:srgbClr val="06287E"/>
                </a:solidFill>
                <a:latin typeface="Courier"/>
              </a:rPr>
              <a:t>cols</a:t>
            </a:r>
            <a:r>
              <a:rPr>
                <a:latin typeface="Courier"/>
              </a:rPr>
              <a:t>(</a:t>
            </a:r>
            <a:r>
              <a:rPr>
                <a:solidFill>
                  <a:srgbClr val="7D9029"/>
                </a:solidFill>
                <a:latin typeface="Courier"/>
              </a:rPr>
              <a:t>.default =</a:t>
            </a:r>
            <a:r>
              <a:rPr>
                <a:latin typeface="Courier"/>
              </a:rPr>
              <a:t> </a:t>
            </a:r>
            <a:r>
              <a:rPr>
                <a:solidFill>
                  <a:srgbClr val="06287E"/>
                </a:solidFill>
                <a:latin typeface="Courier"/>
              </a:rPr>
              <a:t>col_character</a:t>
            </a:r>
            <a:r>
              <a:rPr>
                <a:latin typeface="Courier"/>
              </a:rPr>
              <a:t>()), </a:t>
            </a:r>
            <a:r>
              <a:rPr>
                <a:solidFill>
                  <a:srgbClr val="7D9029"/>
                </a:solidFill>
                <a:latin typeface="Courier"/>
              </a:rPr>
              <a:t>n_max =</a:t>
            </a:r>
            <a:r>
              <a:rPr>
                <a:latin typeface="Courier"/>
              </a:rPr>
              <a:t> </a:t>
            </a:r>
            <a:r>
              <a:rPr>
                <a:solidFill>
                  <a:srgbClr val="40A070"/>
                </a:solidFill>
                <a:latin typeface="Courier"/>
              </a:rPr>
              <a:t>200</a:t>
            </a:r>
            <a:r>
              <a:rPr>
                <a:latin typeface="Courier"/>
              </a:rPr>
              <a:t>)</a:t>
            </a:r>
            <a:br/>
            <a:r>
              <a:rPr>
                <a:solidFill>
                  <a:srgbClr val="06287E"/>
                </a:solidFill>
                <a:latin typeface="Courier"/>
              </a:rPr>
              <a:t>print</a:t>
            </a:r>
            <a:r>
              <a:rPr>
                <a:latin typeface="Courier"/>
              </a:rPr>
              <a:t>(peek)</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Declare the columns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a:t>
            </a:r>
            <a:r>
              <a:rPr>
                <a:solidFill>
                  <a:srgbClr val="06287E"/>
                </a:solidFill>
                <a:latin typeface="Courier"/>
              </a:rPr>
              <a:t>read_csv</a:t>
            </a:r>
            <a:r>
              <a:rPr>
                <a:latin typeface="Courier"/>
              </a:rPr>
              <a:t>(</a:t>
            </a:r>
            <a:br/>
            <a:r>
              <a:rPr>
                <a:latin typeface="Courier"/>
              </a:rPr>
              <a:t>  PATH,</a:t>
            </a:r>
            <a:br/>
            <a:r>
              <a:rPr>
                <a:latin typeface="Courier"/>
              </a:rPr>
              <a:t>  </a:t>
            </a:r>
            <a:r>
              <a:rPr>
                <a:solidFill>
                  <a:srgbClr val="7D9029"/>
                </a:solidFill>
                <a:latin typeface="Courier"/>
              </a:rPr>
              <a:t>col_types =</a:t>
            </a:r>
            <a:r>
              <a:rPr>
                <a:latin typeface="Courier"/>
              </a:rPr>
              <a:t> </a:t>
            </a:r>
            <a:r>
              <a:rPr>
                <a:solidFill>
                  <a:srgbClr val="06287E"/>
                </a:solidFill>
                <a:latin typeface="Courier"/>
              </a:rPr>
              <a:t>cols</a:t>
            </a:r>
            <a:r>
              <a:rPr>
                <a:latin typeface="Courier"/>
              </a:rPr>
              <a:t>(</a:t>
            </a:r>
            <a:br/>
            <a:r>
              <a:rPr>
                <a:latin typeface="Courier"/>
              </a:rPr>
              <a:t>    </a:t>
            </a:r>
            <a:r>
              <a:rPr>
                <a:solidFill>
                  <a:srgbClr val="7D9029"/>
                </a:solidFill>
                <a:latin typeface="Courier"/>
              </a:rPr>
              <a:t>child_id       =</a:t>
            </a:r>
            <a:r>
              <a:rPr>
                <a:latin typeface="Courier"/>
              </a:rPr>
              <a:t> </a:t>
            </a:r>
            <a:r>
              <a:rPr>
                <a:solidFill>
                  <a:srgbClr val="06287E"/>
                </a:solidFill>
                <a:latin typeface="Courier"/>
              </a:rPr>
              <a:t>col_character</a:t>
            </a:r>
            <a:r>
              <a:rPr>
                <a:latin typeface="Courier"/>
              </a:rPr>
              <a:t>(),</a:t>
            </a:r>
            <a:br/>
            <a:r>
              <a:rPr>
                <a:latin typeface="Courier"/>
              </a:rPr>
              <a:t>    </a:t>
            </a:r>
            <a:r>
              <a:rPr>
                <a:solidFill>
                  <a:srgbClr val="7D9029"/>
                </a:solidFill>
                <a:latin typeface="Courier"/>
              </a:rPr>
              <a:t>commune        =</a:t>
            </a:r>
            <a:r>
              <a:rPr>
                <a:latin typeface="Courier"/>
              </a:rPr>
              <a:t> </a:t>
            </a:r>
            <a:r>
              <a:rPr>
                <a:solidFill>
                  <a:srgbClr val="06287E"/>
                </a:solidFill>
                <a:latin typeface="Courier"/>
              </a:rPr>
              <a:t>col_character</a:t>
            </a:r>
            <a:r>
              <a:rPr>
                <a:latin typeface="Courier"/>
              </a:rPr>
              <a:t>(),</a:t>
            </a:r>
            <a:br/>
            <a:r>
              <a:rPr>
                <a:latin typeface="Courier"/>
              </a:rPr>
              <a:t>    </a:t>
            </a:r>
            <a:r>
              <a:rPr>
                <a:solidFill>
                  <a:srgbClr val="7D9029"/>
                </a:solidFill>
                <a:latin typeface="Courier"/>
              </a:rPr>
              <a:t>screening_date =</a:t>
            </a:r>
            <a:r>
              <a:rPr>
                <a:latin typeface="Courier"/>
              </a:rPr>
              <a:t> </a:t>
            </a:r>
            <a:r>
              <a:rPr>
                <a:solidFill>
                  <a:srgbClr val="06287E"/>
                </a:solidFill>
                <a:latin typeface="Courier"/>
              </a:rPr>
              <a:t>col_date</a:t>
            </a:r>
            <a:r>
              <a:rPr>
                <a:latin typeface="Courier"/>
              </a:rPr>
              <a:t>(</a:t>
            </a:r>
            <a:r>
              <a:rPr>
                <a:solidFill>
                  <a:srgbClr val="7D9029"/>
                </a:solidFill>
                <a:latin typeface="Courier"/>
              </a:rPr>
              <a:t>format =</a:t>
            </a:r>
            <a:r>
              <a:rPr>
                <a:latin typeface="Courier"/>
              </a:rPr>
              <a:t> </a:t>
            </a:r>
            <a:r>
              <a:rPr>
                <a:solidFill>
                  <a:srgbClr val="4070A0"/>
                </a:solidFill>
                <a:latin typeface="Courier"/>
              </a:rPr>
              <a:t>"%Y-%m-%d"</a:t>
            </a:r>
            <a:r>
              <a:rPr>
                <a:latin typeface="Courier"/>
              </a:rPr>
              <a:t>),</a:t>
            </a:r>
            <a:br/>
            <a:r>
              <a:rPr>
                <a:latin typeface="Courier"/>
              </a:rPr>
              <a:t>    </a:t>
            </a:r>
            <a:r>
              <a:rPr>
                <a:solidFill>
                  <a:srgbClr val="7D9029"/>
                </a:solidFill>
                <a:latin typeface="Courier"/>
              </a:rPr>
              <a:t>age_months     =</a:t>
            </a:r>
            <a:r>
              <a:rPr>
                <a:latin typeface="Courier"/>
              </a:rPr>
              <a:t> </a:t>
            </a:r>
            <a:r>
              <a:rPr>
                <a:solidFill>
                  <a:srgbClr val="06287E"/>
                </a:solidFill>
                <a:latin typeface="Courier"/>
              </a:rPr>
              <a:t>col_integer</a:t>
            </a:r>
            <a:r>
              <a:rPr>
                <a:latin typeface="Courier"/>
              </a:rPr>
              <a:t>(),</a:t>
            </a:r>
            <a:br/>
            <a:r>
              <a:rPr>
                <a:latin typeface="Courier"/>
              </a:rPr>
              <a:t>    </a:t>
            </a:r>
            <a:r>
              <a:rPr>
                <a:solidFill>
                  <a:srgbClr val="7D9029"/>
                </a:solidFill>
                <a:latin typeface="Courier"/>
              </a:rPr>
              <a:t>sex            =</a:t>
            </a:r>
            <a:r>
              <a:rPr>
                <a:latin typeface="Courier"/>
              </a:rPr>
              <a:t> </a:t>
            </a:r>
            <a:r>
              <a:rPr>
                <a:solidFill>
                  <a:srgbClr val="06287E"/>
                </a:solidFill>
                <a:latin typeface="Courier"/>
              </a:rPr>
              <a:t>col_character</a:t>
            </a:r>
            <a:r>
              <a:rPr>
                <a:latin typeface="Courier"/>
              </a:rPr>
              <a:t>(),</a:t>
            </a:r>
            <a:br/>
            <a:r>
              <a:rPr>
                <a:latin typeface="Courier"/>
              </a:rPr>
              <a:t>    </a:t>
            </a:r>
            <a:r>
              <a:rPr>
                <a:solidFill>
                  <a:srgbClr val="7D9029"/>
                </a:solidFill>
                <a:latin typeface="Courier"/>
              </a:rPr>
              <a:t>muac_mm        =</a:t>
            </a:r>
            <a:r>
              <a:rPr>
                <a:latin typeface="Courier"/>
              </a:rPr>
              <a:t> </a:t>
            </a:r>
            <a:r>
              <a:rPr>
                <a:solidFill>
                  <a:srgbClr val="06287E"/>
                </a:solidFill>
                <a:latin typeface="Courier"/>
              </a:rPr>
              <a:t>col_integer</a:t>
            </a:r>
            <a:r>
              <a:rPr>
                <a:latin typeface="Courier"/>
              </a:rPr>
              <a:t>(),</a:t>
            </a:r>
            <a:br/>
            <a:r>
              <a:rPr>
                <a:latin typeface="Courier"/>
              </a:rPr>
              <a:t>    </a:t>
            </a:r>
            <a:r>
              <a:rPr>
                <a:solidFill>
                  <a:srgbClr val="7D9029"/>
                </a:solidFill>
                <a:latin typeface="Courier"/>
              </a:rPr>
              <a:t>oedema         =</a:t>
            </a:r>
            <a:r>
              <a:rPr>
                <a:latin typeface="Courier"/>
              </a:rPr>
              <a:t> </a:t>
            </a:r>
            <a:r>
              <a:rPr>
                <a:solidFill>
                  <a:srgbClr val="06287E"/>
                </a:solidFill>
                <a:latin typeface="Courier"/>
              </a:rPr>
              <a:t>col_character</a:t>
            </a:r>
            <a:r>
              <a:rPr>
                <a:latin typeface="Courier"/>
              </a:rPr>
              <a:t>(),</a:t>
            </a:r>
            <a:br/>
            <a:r>
              <a:rPr>
                <a:latin typeface="Courier"/>
              </a:rPr>
              <a:t>    </a:t>
            </a:r>
            <a:r>
              <a:rPr>
                <a:solidFill>
                  <a:srgbClr val="7D9029"/>
                </a:solidFill>
                <a:latin typeface="Courier"/>
              </a:rPr>
              <a:t>outcome        =</a:t>
            </a:r>
            <a:r>
              <a:rPr>
                <a:latin typeface="Courier"/>
              </a:rPr>
              <a:t> </a:t>
            </a:r>
            <a:r>
              <a:rPr>
                <a:solidFill>
                  <a:srgbClr val="06287E"/>
                </a:solidFill>
                <a:latin typeface="Courier"/>
              </a:rPr>
              <a:t>col_character</a:t>
            </a:r>
            <a:r>
              <a:rPr>
                <a:latin typeface="Courier"/>
              </a:rPr>
              <a:t>()</a:t>
            </a:r>
            <a:br/>
            <a:r>
              <a:rPr>
                <a:latin typeface="Courier"/>
              </a:rPr>
              <a:t>  ),</a:t>
            </a:r>
            <a:br/>
            <a:r>
              <a:rPr>
                <a:latin typeface="Courier"/>
              </a:rPr>
              <a:t>  </a:t>
            </a:r>
            <a:r>
              <a:rPr>
                <a:solidFill>
                  <a:srgbClr val="7D9029"/>
                </a:solidFill>
                <a:latin typeface="Courier"/>
              </a:rPr>
              <a:t>na =</a:t>
            </a:r>
            <a:r>
              <a:rPr>
                <a:latin typeface="Courier"/>
              </a:rPr>
              <a:t> </a:t>
            </a:r>
            <a:r>
              <a:rPr>
                <a:solidFill>
                  <a:srgbClr val="06287E"/>
                </a:solidFill>
                <a:latin typeface="Courier"/>
              </a:rPr>
              <a:t>c</a:t>
            </a:r>
            <a:r>
              <a:rPr>
                <a:latin typeface="Courier"/>
              </a:rPr>
              <a:t>(</a:t>
            </a:r>
            <a:r>
              <a:rPr>
                <a:solidFill>
                  <a:srgbClr val="4070A0"/>
                </a:solidFill>
                <a:latin typeface="Courier"/>
              </a:rPr>
              <a:t>""</a:t>
            </a:r>
            <a:r>
              <a:rPr>
                <a:latin typeface="Courier"/>
              </a:rPr>
              <a:t>, </a:t>
            </a:r>
            <a:r>
              <a:rPr>
                <a:solidFill>
                  <a:srgbClr val="4070A0"/>
                </a:solidFill>
                <a:latin typeface="Courier"/>
              </a:rPr>
              <a:t>"NA"</a:t>
            </a:r>
            <a:r>
              <a:rPr>
                <a:latin typeface="Courier"/>
              </a:rPr>
              <a:t>, </a:t>
            </a:r>
            <a:r>
              <a:rPr>
                <a:solidFill>
                  <a:srgbClr val="4070A0"/>
                </a:solidFill>
                <a:latin typeface="Courier"/>
              </a:rPr>
              <a:t>"-99"</a:t>
            </a:r>
            <a:r>
              <a:rPr>
                <a:latin typeface="Courier"/>
              </a:rPr>
              <a:t>)</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Declare the columns</a:t>
            </a:r>
          </a:p>
        </p:txBody>
      </p:sp>
      <p:sp>
        <p:nvSpPr>
          <p:cNvPr id="3" name="Content Placeholder 2"/>
          <p:cNvSpPr>
            <a:spLocks noGrp="1"/>
          </p:cNvSpPr>
          <p:nvPr>
            <p:ph idx="1"/>
          </p:nvPr>
        </p:nvSpPr>
        <p:spPr/>
        <p:txBody>
          <a:bodyPr/>
          <a:lstStyle/>
          <a:p>
            <a:pPr lvl="0"/>
            <a:r>
              <a:rPr/>
              <a:t>Leading zeros survive — </a:t>
            </a:r>
            <a:r>
              <a:rPr>
                <a:latin typeface="Courier"/>
              </a:rPr>
              <a:t>col_character()</a:t>
            </a:r>
            <a:r>
              <a:rPr/>
              <a:t> on an identifier is the whole lesson: a facility code </a:t>
            </a:r>
            <a:r>
              <a:rPr>
                <a:latin typeface="Courier"/>
              </a:rPr>
              <a:t>007</a:t>
            </a:r>
            <a:r>
              <a:rPr/>
              <a:t> read as a number…</a:t>
            </a:r>
          </a:p>
          <a:p>
            <a:pPr lvl="0"/>
            <a:r>
              <a:rPr/>
              <a:t>The date format is stated — An inferred format can change between files as the mix of values changes</a:t>
            </a:r>
          </a:p>
          <a:p>
            <a:pPr lvl="0"/>
            <a:r>
              <a:rPr/>
              <a:t>The sentinel is declared — This register codes an unmeasured MUAC as </a:t>
            </a:r>
            <a:r>
              <a:rPr>
                <a:latin typeface="Courier"/>
              </a:rPr>
              <a:t>-99</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Declare the columns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mean</a:t>
            </a:r>
            <a:r>
              <a:rPr>
                <a:latin typeface="Courier"/>
              </a:rPr>
              <a:t>(muac</a:t>
            </a:r>
            <a:r>
              <a:rPr>
                <a:solidFill>
                  <a:srgbClr val="4070A0"/>
                </a:solidFill>
                <a:latin typeface="Courier"/>
              </a:rPr>
              <a:t>$</a:t>
            </a:r>
            <a:r>
              <a:rPr>
                <a:latin typeface="Courier"/>
              </a:rPr>
              <a:t>muac_mm)</a:t>
            </a:r>
            <a:br/>
            <a:r>
              <a:rPr i="1">
                <a:solidFill>
                  <a:srgbClr val="60A0B0"/>
                </a:solidFill>
                <a:latin typeface="Courier"/>
              </a:rPr>
              <a:t>#&gt; [1] NA</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mean()</a:t>
            </a:r>
            <a:r>
              <a:rPr/>
              <a:t> returns NA, and that is a feature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mean</a:t>
            </a:r>
            <a:r>
              <a:rPr>
                <a:latin typeface="Courier"/>
              </a:rPr>
              <a:t>(muac</a:t>
            </a:r>
            <a:r>
              <a:rPr>
                <a:solidFill>
                  <a:srgbClr val="4070A0"/>
                </a:solidFill>
                <a:latin typeface="Courier"/>
              </a:rPr>
              <a:t>$</a:t>
            </a:r>
            <a:r>
              <a:rPr>
                <a:latin typeface="Courier"/>
              </a:rPr>
              <a:t>muac_mm)</a:t>
            </a:r>
            <a:br/>
            <a:r>
              <a:rPr i="1">
                <a:solidFill>
                  <a:srgbClr val="60A0B0"/>
                </a:solidFill>
                <a:latin typeface="Courier"/>
              </a:rPr>
              <a:t>#&gt; [1] NA</a:t>
            </a:r>
            <a:br/>
            <a:br/>
            <a:r>
              <a:rPr>
                <a:solidFill>
                  <a:srgbClr val="06287E"/>
                </a:solidFill>
                <a:latin typeface="Courier"/>
              </a:rPr>
              <a:t>mean</a:t>
            </a:r>
            <a:r>
              <a:rPr>
                <a:latin typeface="Courier"/>
              </a:rPr>
              <a:t>(muac</a:t>
            </a:r>
            <a:r>
              <a:rPr>
                <a:solidFill>
                  <a:srgbClr val="4070A0"/>
                </a:solidFill>
                <a:latin typeface="Courier"/>
              </a:rPr>
              <a:t>$</a:t>
            </a:r>
            <a:r>
              <a:rPr>
                <a:latin typeface="Courier"/>
              </a:rPr>
              <a:t>muac_mm,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i="1">
                <a:solidFill>
                  <a:srgbClr val="60A0B0"/>
                </a:solidFill>
                <a:latin typeface="Courier"/>
              </a:rPr>
              <a:t>#&gt; [1] 139.92</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mean()</a:t>
            </a:r>
            <a:r>
              <a:rPr/>
              <a:t> returns NA, and that is a feature</a:t>
            </a:r>
          </a:p>
        </p:txBody>
      </p:sp>
      <p:sp>
        <p:nvSpPr>
          <p:cNvPr id="3" name="Content Placeholder 2"/>
          <p:cNvSpPr>
            <a:spLocks noGrp="1"/>
          </p:cNvSpPr>
          <p:nvPr>
            <p:ph idx="1"/>
          </p:nvPr>
        </p:nvSpPr>
        <p:spPr/>
        <p:txBody>
          <a:bodyPr/>
          <a:lstStyle/>
          <a:p>
            <a:pPr lvl="0"/>
            <a:r>
              <a:rPr/>
              <a:t>R is loud where pandas is silent — The </a:t>
            </a:r>
            <a:r>
              <a:rPr>
                <a:latin typeface="Courier"/>
              </a:rPr>
              <a:t>NA</a:t>
            </a:r>
            <a:r>
              <a:rPr/>
              <a:t> is a question: *do you know there are missing values here, and have you…</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mean()</a:t>
            </a:r>
            <a:r>
              <a:rPr/>
              <a:t> returns NA, and that is a feature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sum</a:t>
            </a:r>
            <a:r>
              <a:rPr>
                <a:latin typeface="Courier"/>
              </a:rPr>
              <a:t>(</a:t>
            </a:r>
            <a:r>
              <a:rPr>
                <a:solidFill>
                  <a:srgbClr val="06287E"/>
                </a:solidFill>
                <a:latin typeface="Courier"/>
              </a:rPr>
              <a:t>is.na</a:t>
            </a:r>
            <a:r>
              <a:rPr>
                <a:latin typeface="Courier"/>
              </a:rPr>
              <a:t>(muac</a:t>
            </a:r>
            <a:r>
              <a:rPr>
                <a:solidFill>
                  <a:srgbClr val="4070A0"/>
                </a:solidFill>
                <a:latin typeface="Courier"/>
              </a:rPr>
              <a:t>$</a:t>
            </a:r>
            <a:r>
              <a:rPr>
                <a:latin typeface="Courier"/>
              </a:rPr>
              <a:t>muac_mm))</a:t>
            </a:r>
            <a:br/>
            <a:r>
              <a:rPr i="1">
                <a:solidFill>
                  <a:srgbClr val="60A0B0"/>
                </a:solidFill>
                <a:latin typeface="Courier"/>
              </a:rPr>
              <a:t>#&gt; [1] 72</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na</a:t>
            </a:r>
            <a:r>
              <a:rPr/>
              <a:t> is file-wide, not per column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na =</a:t>
            </a:r>
            <a:r>
              <a:rPr>
                <a:latin typeface="Courier"/>
              </a:rPr>
              <a:t> </a:t>
            </a:r>
            <a:r>
              <a:rPr>
                <a:solidFill>
                  <a:srgbClr val="06287E"/>
                </a:solidFill>
                <a:latin typeface="Courier"/>
              </a:rPr>
              <a:t>c</a:t>
            </a:r>
            <a:r>
              <a:rPr>
                <a:latin typeface="Courier"/>
              </a:rPr>
              <a:t>(</a:t>
            </a:r>
            <a:r>
              <a:rPr>
                <a:solidFill>
                  <a:srgbClr val="4070A0"/>
                </a:solidFill>
                <a:latin typeface="Courier"/>
              </a:rPr>
              <a:t>""</a:t>
            </a:r>
            <a:r>
              <a:rPr>
                <a:latin typeface="Courier"/>
              </a:rPr>
              <a:t>, </a:t>
            </a:r>
            <a:r>
              <a:rPr>
                <a:solidFill>
                  <a:srgbClr val="4070A0"/>
                </a:solidFill>
                <a:latin typeface="Courier"/>
              </a:rPr>
              <a:t>"NA"</a:t>
            </a:r>
            <a:r>
              <a:rPr>
                <a:latin typeface="Courier"/>
              </a:rPr>
              <a:t>, </a:t>
            </a:r>
            <a:r>
              <a:rPr>
                <a:solidFill>
                  <a:srgbClr val="4070A0"/>
                </a:solidFill>
                <a:latin typeface="Courier"/>
              </a:rPr>
              <a:t>"-99"</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na</a:t>
            </a:r>
            <a:r>
              <a:rPr/>
              <a:t> is file-wide, not per column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na =</a:t>
            </a:r>
            <a:r>
              <a:rPr>
                <a:latin typeface="Courier"/>
              </a:rPr>
              <a:t> </a:t>
            </a:r>
            <a:r>
              <a:rPr>
                <a:solidFill>
                  <a:srgbClr val="06287E"/>
                </a:solidFill>
                <a:latin typeface="Courier"/>
              </a:rPr>
              <a:t>c</a:t>
            </a:r>
            <a:r>
              <a:rPr>
                <a:latin typeface="Courier"/>
              </a:rPr>
              <a:t>(</a:t>
            </a:r>
            <a:r>
              <a:rPr>
                <a:solidFill>
                  <a:srgbClr val="4070A0"/>
                </a:solidFill>
                <a:latin typeface="Courier"/>
              </a:rPr>
              <a:t>""</a:t>
            </a:r>
            <a:r>
              <a:rPr>
                <a:latin typeface="Courier"/>
              </a:rPr>
              <a:t>, </a:t>
            </a:r>
            <a:r>
              <a:rPr>
                <a:solidFill>
                  <a:srgbClr val="4070A0"/>
                </a:solidFill>
                <a:latin typeface="Courier"/>
              </a:rPr>
              <a:t>"NA"</a:t>
            </a:r>
            <a:r>
              <a:rPr>
                <a:latin typeface="Courier"/>
              </a:rPr>
              <a:t>)) </a:t>
            </a:r>
            <a:r>
              <a:rPr>
                <a:solidFill>
                  <a:srgbClr val="4070A0"/>
                </a:solidFill>
                <a:latin typeface="Courier"/>
              </a:rPr>
              <a:t>|&gt;</a:t>
            </a:r>
            <a:br/>
            <a:r>
              <a:rPr>
                <a:latin typeface="Courier"/>
              </a:rPr>
              <a:t>  dplyr</a:t>
            </a:r>
            <a:r>
              <a:rPr>
                <a:solidFill>
                  <a:srgbClr val="4070A0"/>
                </a:solidFill>
                <a:latin typeface="Courier"/>
              </a:rPr>
              <a:t>::</a:t>
            </a:r>
            <a:r>
              <a:rPr>
                <a:solidFill>
                  <a:srgbClr val="06287E"/>
                </a:solidFill>
                <a:latin typeface="Courier"/>
              </a:rPr>
              <a:t>mutate</a:t>
            </a:r>
            <a:r>
              <a:rPr>
                <a:latin typeface="Courier"/>
              </a:rPr>
              <a:t>(</a:t>
            </a:r>
            <a:r>
              <a:rPr>
                <a:solidFill>
                  <a:srgbClr val="7D9029"/>
                </a:solidFill>
                <a:latin typeface="Courier"/>
              </a:rPr>
              <a:t>muac_mm =</a:t>
            </a:r>
            <a:r>
              <a:rPr>
                <a:latin typeface="Courier"/>
              </a:rPr>
              <a:t> dplyr</a:t>
            </a:r>
            <a:r>
              <a:rPr>
                <a:solidFill>
                  <a:srgbClr val="4070A0"/>
                </a:solidFill>
                <a:latin typeface="Courier"/>
              </a:rPr>
              <a:t>::</a:t>
            </a:r>
            <a:r>
              <a:rPr>
                <a:solidFill>
                  <a:srgbClr val="06287E"/>
                </a:solidFill>
                <a:latin typeface="Courier"/>
              </a:rPr>
              <a:t>na_if</a:t>
            </a:r>
            <a:r>
              <a:rPr>
                <a:latin typeface="Courier"/>
              </a:rPr>
              <a:t>(muac_mm, </a:t>
            </a:r>
            <a:r>
              <a:rPr>
                <a:solidFill>
                  <a:srgbClr val="4070A0"/>
                </a:solidFill>
                <a:latin typeface="Courier"/>
              </a:rPr>
              <a:t>-</a:t>
            </a:r>
            <a:r>
              <a:rPr>
                <a:solidFill>
                  <a:srgbClr val="40A070"/>
                </a:solidFill>
                <a:latin typeface="Courier"/>
              </a:rPr>
              <a:t>99</a:t>
            </a:r>
            <a:r>
              <a:rPr>
                <a:solidFill>
                  <a:srgbClr val="902000"/>
                </a:solidFill>
                <a:latin typeface="Courier"/>
              </a:rPr>
              <a:t>L</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problems()</a:t>
            </a:r>
            <a:r>
              <a:rPr/>
              <a:t> is a habit, not a rescue — In R</a:t>
            </a:r>
          </a:p>
        </p:txBody>
      </p:sp>
      <p:sp>
        <p:nvSpPr>
          <p:cNvPr id="3" name="Content Placeholder 2"/>
          <p:cNvSpPr>
            <a:spLocks noGrp="1"/>
          </p:cNvSpPr>
          <p:nvPr>
            <p:ph idx="1"/>
          </p:nvPr>
        </p:nvSpPr>
        <p:spPr/>
        <p:txBody>
          <a:bodyPr/>
          <a:lstStyle/>
          <a:p>
            <a:pPr lvl="0" indent="0">
              <a:buNone/>
            </a:pPr>
            <a:r>
              <a:rPr>
                <a:latin typeface="Courier"/>
              </a:rPr>
              <a:t>issues </a:t>
            </a:r>
            <a:r>
              <a:rPr>
                <a:solidFill>
                  <a:srgbClr val="007020"/>
                </a:solidFill>
                <a:latin typeface="Courier"/>
              </a:rPr>
              <a:t>&lt;-</a:t>
            </a:r>
            <a:r>
              <a:rPr>
                <a:latin typeface="Courier"/>
              </a:rPr>
              <a:t> </a:t>
            </a:r>
            <a:r>
              <a:rPr>
                <a:solidFill>
                  <a:srgbClr val="06287E"/>
                </a:solidFill>
                <a:latin typeface="Courier"/>
              </a:rPr>
              <a:t>problems</a:t>
            </a:r>
            <a:r>
              <a:rPr>
                <a:latin typeface="Courier"/>
              </a:rPr>
              <a:t>(muac)</a:t>
            </a:r>
            <a:br/>
            <a:r>
              <a:rPr>
                <a:solidFill>
                  <a:srgbClr val="06287E"/>
                </a:solidFill>
                <a:latin typeface="Courier"/>
              </a:rPr>
              <a:t>nrow</a:t>
            </a:r>
            <a:r>
              <a:rPr>
                <a:latin typeface="Courier"/>
              </a:rPr>
              <a:t>(issues)</a:t>
            </a:r>
            <a:br/>
            <a:r>
              <a:rPr i="1">
                <a:solidFill>
                  <a:srgbClr val="60A0B0"/>
                </a:solidFill>
                <a:latin typeface="Courier"/>
              </a:rPr>
              <a:t>#&gt; [1] 0</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problems()</a:t>
            </a:r>
            <a:r>
              <a:rPr/>
              <a:t> is a habit, not a rescue — In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if</a:t>
            </a:r>
            <a:r>
              <a:rPr>
                <a:latin typeface="Courier"/>
              </a:rPr>
              <a:t> (</a:t>
            </a:r>
            <a:r>
              <a:rPr>
                <a:solidFill>
                  <a:srgbClr val="06287E"/>
                </a:solidFill>
                <a:latin typeface="Courier"/>
              </a:rPr>
              <a:t>nrow</a:t>
            </a:r>
            <a:r>
              <a:rPr>
                <a:latin typeface="Courier"/>
              </a:rPr>
              <a:t>(</a:t>
            </a:r>
            <a:r>
              <a:rPr>
                <a:solidFill>
                  <a:srgbClr val="06287E"/>
                </a:solidFill>
                <a:latin typeface="Courier"/>
              </a:rPr>
              <a:t>problems</a:t>
            </a:r>
            <a:r>
              <a:rPr>
                <a:latin typeface="Courier"/>
              </a:rPr>
              <a:t>(muac)) </a:t>
            </a:r>
            <a:r>
              <a:rPr>
                <a:solidFill>
                  <a:srgbClr val="4070A0"/>
                </a:solidFill>
                <a:latin typeface="Courier"/>
              </a:rPr>
              <a:t>&gt;</a:t>
            </a:r>
            <a:r>
              <a:rPr>
                <a:latin typeface="Courier"/>
              </a:rPr>
              <a:t> </a:t>
            </a:r>
            <a:r>
              <a:rPr>
                <a:solidFill>
                  <a:srgbClr val="40A070"/>
                </a:solidFill>
                <a:latin typeface="Courier"/>
              </a:rPr>
              <a:t>0</a:t>
            </a:r>
            <a:r>
              <a:rPr>
                <a:latin typeface="Courier"/>
              </a:rPr>
              <a:t>) {</a:t>
            </a:r>
            <a:br/>
            <a:r>
              <a:rPr>
                <a:latin typeface="Courier"/>
              </a:rPr>
              <a:t>  </a:t>
            </a:r>
            <a:r>
              <a:rPr>
                <a:solidFill>
                  <a:srgbClr val="06287E"/>
                </a:solidFill>
                <a:latin typeface="Courier"/>
              </a:rPr>
              <a:t>print</a:t>
            </a:r>
            <a:r>
              <a:rPr>
                <a:latin typeface="Courier"/>
              </a:rPr>
              <a:t>(</a:t>
            </a:r>
            <a:r>
              <a:rPr>
                <a:solidFill>
                  <a:srgbClr val="06287E"/>
                </a:solidFill>
                <a:latin typeface="Courier"/>
              </a:rPr>
              <a:t>problems</a:t>
            </a:r>
            <a:r>
              <a:rPr>
                <a:latin typeface="Courier"/>
              </a:rPr>
              <a:t>(muac))</a:t>
            </a:r>
            <a:br/>
            <a:r>
              <a:rPr>
                <a:latin typeface="Courier"/>
              </a:rPr>
              <a:t>  </a:t>
            </a:r>
            <a:r>
              <a:rPr>
                <a:solidFill>
                  <a:srgbClr val="06287E"/>
                </a:solidFill>
                <a:latin typeface="Courier"/>
              </a:rPr>
              <a:t>stop</a:t>
            </a:r>
            <a:r>
              <a:rPr>
                <a:latin typeface="Courier"/>
              </a:rPr>
              <a:t>(</a:t>
            </a:r>
            <a:r>
              <a:rPr>
                <a:solidFill>
                  <a:srgbClr val="4070A0"/>
                </a:solidFill>
                <a:latin typeface="Courier"/>
              </a:rPr>
              <a:t>"Input did not match its column specification."</a:t>
            </a:r>
            <a:r>
              <a:rPr>
                <a:latin typeface="Courier"/>
              </a:rPr>
              <a:t>)</a:t>
            </a:r>
            <a:b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Verify the read before doing anything with it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check </a:t>
            </a:r>
            <a:r>
              <a:rPr>
                <a:solidFill>
                  <a:srgbClr val="007020"/>
                </a:solidFill>
                <a:latin typeface="Courier"/>
              </a:rPr>
              <a:t>&lt;-</a:t>
            </a:r>
            <a:r>
              <a:rPr>
                <a:latin typeface="Courier"/>
              </a:rPr>
              <a:t> </a:t>
            </a:r>
            <a:r>
              <a:rPr b="1">
                <a:solidFill>
                  <a:srgbClr val="007020"/>
                </a:solidFill>
                <a:latin typeface="Courier"/>
              </a:rPr>
              <a:t>function</a:t>
            </a:r>
            <a:r>
              <a:rPr>
                <a:latin typeface="Courier"/>
              </a:rPr>
              <a:t>(df, </a:t>
            </a:r>
            <a:r>
              <a:rPr>
                <a:solidFill>
                  <a:srgbClr val="7D9029"/>
                </a:solidFill>
                <a:latin typeface="Courier"/>
              </a:rPr>
              <a:t>expected_rows =</a:t>
            </a:r>
            <a:r>
              <a:rPr>
                <a:latin typeface="Courier"/>
              </a:rPr>
              <a:t> </a:t>
            </a:r>
            <a:r>
              <a:rPr>
                <a:solidFill>
                  <a:srgbClr val="880000"/>
                </a:solidFill>
                <a:latin typeface="Courier"/>
              </a:rPr>
              <a:t>NULL</a:t>
            </a:r>
            <a:r>
              <a:rPr>
                <a:latin typeface="Courier"/>
              </a:rPr>
              <a:t>) {</a:t>
            </a:r>
            <a:br/>
            <a:r>
              <a:rPr>
                <a:latin typeface="Courier"/>
              </a:rPr>
              <a:t>  </a:t>
            </a:r>
            <a:r>
              <a:rPr>
                <a:solidFill>
                  <a:srgbClr val="06287E"/>
                </a:solidFill>
                <a:latin typeface="Courier"/>
              </a:rPr>
              <a:t>cat</a:t>
            </a:r>
            <a:r>
              <a:rPr>
                <a:latin typeface="Courier"/>
              </a:rPr>
              <a:t>(</a:t>
            </a:r>
            <a:r>
              <a:rPr>
                <a:solidFill>
                  <a:srgbClr val="4070A0"/>
                </a:solidFill>
                <a:latin typeface="Courier"/>
              </a:rPr>
              <a:t>"rows/cols "</a:t>
            </a:r>
            <a:r>
              <a:rPr>
                <a:latin typeface="Courier"/>
              </a:rPr>
              <a:t>, </a:t>
            </a:r>
            <a:r>
              <a:rPr>
                <a:solidFill>
                  <a:srgbClr val="06287E"/>
                </a:solidFill>
                <a:latin typeface="Courier"/>
              </a:rPr>
              <a:t>nrow</a:t>
            </a:r>
            <a:r>
              <a:rPr>
                <a:latin typeface="Courier"/>
              </a:rPr>
              <a:t>(df), </a:t>
            </a:r>
            <a:r>
              <a:rPr>
                <a:solidFill>
                  <a:srgbClr val="06287E"/>
                </a:solidFill>
                <a:latin typeface="Courier"/>
              </a:rPr>
              <a:t>ncol</a:t>
            </a:r>
            <a:r>
              <a:rPr>
                <a:latin typeface="Courier"/>
              </a:rPr>
              <a:t>(df), </a:t>
            </a:r>
            <a:r>
              <a:rPr>
                <a:solidFill>
                  <a:srgbClr val="4070A0"/>
                </a:solidFill>
                <a:latin typeface="Courier"/>
              </a:rPr>
              <a:t>"\n"</a:t>
            </a:r>
            <a:r>
              <a:rPr>
                <a:latin typeface="Courier"/>
              </a:rPr>
              <a:t>)</a:t>
            </a:r>
            <a:br/>
            <a:r>
              <a:rPr>
                <a:latin typeface="Courier"/>
              </a:rPr>
              <a:t>  </a:t>
            </a:r>
            <a:r>
              <a:rPr>
                <a:solidFill>
                  <a:srgbClr val="06287E"/>
                </a:solidFill>
                <a:latin typeface="Courier"/>
              </a:rPr>
              <a:t>print</a:t>
            </a:r>
            <a:r>
              <a:rPr>
                <a:latin typeface="Courier"/>
              </a:rPr>
              <a:t>(dplyr</a:t>
            </a:r>
            <a:r>
              <a:rPr>
                <a:solidFill>
                  <a:srgbClr val="4070A0"/>
                </a:solidFill>
                <a:latin typeface="Courier"/>
              </a:rPr>
              <a:t>::</a:t>
            </a:r>
            <a:r>
              <a:rPr>
                <a:solidFill>
                  <a:srgbClr val="06287E"/>
                </a:solidFill>
                <a:latin typeface="Courier"/>
              </a:rPr>
              <a:t>glimpse</a:t>
            </a:r>
            <a:r>
              <a:rPr>
                <a:latin typeface="Courier"/>
              </a:rPr>
              <a:t>(df))</a:t>
            </a:r>
            <a:br/>
            <a:r>
              <a:rPr>
                <a:latin typeface="Courier"/>
              </a:rPr>
              <a:t>  </a:t>
            </a:r>
            <a:r>
              <a:rPr>
                <a:solidFill>
                  <a:srgbClr val="06287E"/>
                </a:solidFill>
                <a:latin typeface="Courier"/>
              </a:rPr>
              <a:t>print</a:t>
            </a:r>
            <a:r>
              <a:rPr>
                <a:latin typeface="Courier"/>
              </a:rPr>
              <a:t>(</a:t>
            </a:r>
            <a:r>
              <a:rPr>
                <a:solidFill>
                  <a:srgbClr val="06287E"/>
                </a:solidFill>
                <a:latin typeface="Courier"/>
              </a:rPr>
              <a:t>colSums</a:t>
            </a:r>
            <a:r>
              <a:rPr>
                <a:latin typeface="Courier"/>
              </a:rPr>
              <a:t>(</a:t>
            </a:r>
            <a:r>
              <a:rPr>
                <a:solidFill>
                  <a:srgbClr val="06287E"/>
                </a:solidFill>
                <a:latin typeface="Courier"/>
              </a:rPr>
              <a:t>is.na</a:t>
            </a:r>
            <a:r>
              <a:rPr>
                <a:latin typeface="Courier"/>
              </a:rPr>
              <a:t>(df)))</a:t>
            </a:r>
            <a:br/>
            <a:r>
              <a:rPr>
                <a:latin typeface="Courier"/>
              </a:rPr>
              <a:t>  </a:t>
            </a:r>
            <a:r>
              <a:rPr b="1">
                <a:solidFill>
                  <a:srgbClr val="007020"/>
                </a:solidFill>
                <a:latin typeface="Courier"/>
              </a:rPr>
              <a:t>if</a:t>
            </a:r>
            <a:r>
              <a:rPr>
                <a:latin typeface="Courier"/>
              </a:rPr>
              <a:t> (</a:t>
            </a:r>
            <a:r>
              <a:rPr>
                <a:solidFill>
                  <a:srgbClr val="4070A0"/>
                </a:solidFill>
                <a:latin typeface="Courier"/>
              </a:rPr>
              <a:t>!</a:t>
            </a:r>
            <a:r>
              <a:rPr>
                <a:solidFill>
                  <a:srgbClr val="06287E"/>
                </a:solidFill>
                <a:latin typeface="Courier"/>
              </a:rPr>
              <a:t>is.null</a:t>
            </a:r>
            <a:r>
              <a:rPr>
                <a:latin typeface="Courier"/>
              </a:rPr>
              <a:t>(expected_rows)) {</a:t>
            </a:r>
            <a:br/>
            <a:r>
              <a:rPr>
                <a:latin typeface="Courier"/>
              </a:rPr>
              <a:t>    </a:t>
            </a:r>
            <a:r>
              <a:rPr>
                <a:solidFill>
                  <a:srgbClr val="06287E"/>
                </a:solidFill>
                <a:latin typeface="Courier"/>
              </a:rPr>
              <a:t>stopifnot</a:t>
            </a:r>
            <a:r>
              <a:rPr>
                <a:latin typeface="Courier"/>
              </a:rPr>
              <a:t>(</a:t>
            </a:r>
            <a:r>
              <a:rPr>
                <a:solidFill>
                  <a:srgbClr val="06287E"/>
                </a:solidFill>
                <a:latin typeface="Courier"/>
              </a:rPr>
              <a:t>nrow</a:t>
            </a:r>
            <a:r>
              <a:rPr>
                <a:latin typeface="Courier"/>
              </a:rPr>
              <a:t>(df) </a:t>
            </a:r>
            <a:r>
              <a:rPr>
                <a:solidFill>
                  <a:srgbClr val="4070A0"/>
                </a:solidFill>
                <a:latin typeface="Courier"/>
              </a:rPr>
              <a:t>==</a:t>
            </a:r>
            <a:r>
              <a:rPr>
                <a:latin typeface="Courier"/>
              </a:rPr>
              <a:t> expected_rows)</a:t>
            </a:r>
            <a:br/>
            <a:r>
              <a:rPr>
                <a:latin typeface="Courier"/>
              </a:rPr>
              <a:t>  }</a:t>
            </a:r>
            <a:br/>
            <a:r>
              <a:rPr>
                <a:latin typeface="Courier"/>
              </a:rPr>
              <a:t>}</a:t>
            </a:r>
            <a:br/>
            <a:br/>
            <a:r>
              <a:rPr>
                <a:solidFill>
                  <a:srgbClr val="06287E"/>
                </a:solidFill>
                <a:latin typeface="Courier"/>
              </a:rPr>
              <a:t>check</a:t>
            </a:r>
            <a:r>
              <a:rPr>
                <a:latin typeface="Courier"/>
              </a:rPr>
              <a:t>(muac, </a:t>
            </a:r>
            <a:r>
              <a:rPr>
                <a:solidFill>
                  <a:srgbClr val="7D9029"/>
                </a:solidFill>
                <a:latin typeface="Courier"/>
              </a:rPr>
              <a:t>expected_rows =</a:t>
            </a:r>
            <a:r>
              <a:rPr>
                <a:latin typeface="Courier"/>
              </a:rPr>
              <a:t> </a:t>
            </a:r>
            <a:r>
              <a:rPr>
                <a:solidFill>
                  <a:srgbClr val="40A070"/>
                </a:solidFill>
                <a:latin typeface="Courier"/>
              </a:rPr>
              <a:t>4218</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Separators, encodings and thousands — In R</a:t>
            </a:r>
          </a:p>
        </p:txBody>
      </p:sp>
      <p:sp>
        <p:nvSpPr>
          <p:cNvPr id="3" name="Content Placeholder 2"/>
          <p:cNvSpPr>
            <a:spLocks noGrp="1"/>
          </p:cNvSpPr>
          <p:nvPr>
            <p:ph idx="1"/>
          </p:nvPr>
        </p:nvSpPr>
        <p:spPr/>
        <p:txBody>
          <a:bodyPr/>
          <a:lstStyle/>
          <a:p>
            <a:pPr lvl="0" indent="0">
              <a:buNone/>
            </a:pPr>
            <a:r>
              <a:rPr>
                <a:latin typeface="Courier"/>
              </a:rPr>
              <a:t>epi </a:t>
            </a:r>
            <a:r>
              <a:rPr>
                <a:solidFill>
                  <a:srgbClr val="007020"/>
                </a:solidFill>
                <a:latin typeface="Courier"/>
              </a:rPr>
              <a:t>&lt;-</a:t>
            </a:r>
            <a:r>
              <a:rPr>
                <a:latin typeface="Courier"/>
              </a:rPr>
              <a:t> </a:t>
            </a:r>
            <a:r>
              <a:rPr>
                <a:solidFill>
                  <a:srgbClr val="06287E"/>
                </a:solidFill>
                <a:latin typeface="Courier"/>
              </a:rPr>
              <a:t>read_csv2</a:t>
            </a:r>
            <a:r>
              <a:rPr>
                <a:latin typeface="Courier"/>
              </a:rPr>
              <a:t>(PATH)                       </a:t>
            </a:r>
            <a:r>
              <a:rPr i="1">
                <a:solidFill>
                  <a:srgbClr val="60A0B0"/>
                </a:solidFill>
                <a:latin typeface="Courier"/>
              </a:rPr>
              <a:t># ; separator, , decimal</a:t>
            </a:r>
            <a:br/>
            <a:r>
              <a:rPr>
                <a:latin typeface="Courier"/>
              </a:rPr>
              <a:t>epi </a:t>
            </a:r>
            <a:r>
              <a:rPr>
                <a:solidFill>
                  <a:srgbClr val="007020"/>
                </a:solidFill>
                <a:latin typeface="Courier"/>
              </a:rPr>
              <a:t>&lt;-</a:t>
            </a:r>
            <a:r>
              <a:rPr>
                <a:latin typeface="Courier"/>
              </a:rPr>
              <a:t> </a:t>
            </a:r>
            <a:r>
              <a:rPr>
                <a:solidFill>
                  <a:srgbClr val="06287E"/>
                </a:solidFill>
                <a:latin typeface="Courier"/>
              </a:rPr>
              <a:t>read_delim</a:t>
            </a:r>
            <a:r>
              <a:rPr>
                <a:latin typeface="Courier"/>
              </a:rPr>
              <a:t>(PATH, </a:t>
            </a:r>
            <a:r>
              <a:rPr>
                <a:solidFill>
                  <a:srgbClr val="7D9029"/>
                </a:solidFill>
                <a:latin typeface="Courier"/>
              </a:rPr>
              <a:t>delim =</a:t>
            </a:r>
            <a:r>
              <a:rPr>
                <a:latin typeface="Courier"/>
              </a:rPr>
              <a:t> </a:t>
            </a:r>
            <a:r>
              <a:rPr>
                <a:solidFill>
                  <a:srgbClr val="4070A0"/>
                </a:solidFill>
                <a:latin typeface="Courier"/>
              </a:rPr>
              <a:t>"\t"</a:t>
            </a:r>
            <a:r>
              <a:rPr>
                <a:latin typeface="Courier"/>
              </a:rPr>
              <a:t>)        </a:t>
            </a:r>
            <a:r>
              <a:rPr i="1">
                <a:solidFill>
                  <a:srgbClr val="60A0B0"/>
                </a:solidFill>
                <a:latin typeface="Courier"/>
              </a:rPr>
              <a:t># tabs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Separators, encodings and thousands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locale =</a:t>
            </a:r>
            <a:r>
              <a:rPr>
                <a:latin typeface="Courier"/>
              </a:rPr>
              <a:t> </a:t>
            </a:r>
            <a:r>
              <a:rPr>
                <a:solidFill>
                  <a:srgbClr val="06287E"/>
                </a:solidFill>
                <a:latin typeface="Courier"/>
              </a:rPr>
              <a:t>locale</a:t>
            </a:r>
            <a:r>
              <a:rPr>
                <a:latin typeface="Courier"/>
              </a:rPr>
              <a:t>(</a:t>
            </a:r>
            <a:r>
              <a:rPr>
                <a:solidFill>
                  <a:srgbClr val="7D9029"/>
                </a:solidFill>
                <a:latin typeface="Courier"/>
              </a:rPr>
              <a:t>encoding =</a:t>
            </a:r>
            <a:r>
              <a:rPr>
                <a:latin typeface="Courier"/>
              </a:rPr>
              <a:t> </a:t>
            </a:r>
            <a:r>
              <a:rPr>
                <a:solidFill>
                  <a:srgbClr val="4070A0"/>
                </a:solidFill>
                <a:latin typeface="Courier"/>
              </a:rPr>
              <a:t>"UTF-8"</a:t>
            </a:r>
            <a:r>
              <a:rPr>
                <a:latin typeface="Courier"/>
              </a:rPr>
              <a:t>))</a:t>
            </a:r>
            <a:br/>
            <a:r>
              <a:rPr>
                <a:latin typeface="Courier"/>
              </a:rPr>
              <a:t>muac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locale =</a:t>
            </a:r>
            <a:r>
              <a:rPr>
                <a:latin typeface="Courier"/>
              </a:rPr>
              <a:t> </a:t>
            </a:r>
            <a:r>
              <a:rPr>
                <a:solidFill>
                  <a:srgbClr val="06287E"/>
                </a:solidFill>
                <a:latin typeface="Courier"/>
              </a:rPr>
              <a:t>locale</a:t>
            </a:r>
            <a:r>
              <a:rPr>
                <a:latin typeface="Courier"/>
              </a:rPr>
              <a:t>(</a:t>
            </a:r>
            <a:r>
              <a:rPr>
                <a:solidFill>
                  <a:srgbClr val="7D9029"/>
                </a:solidFill>
                <a:latin typeface="Courier"/>
              </a:rPr>
              <a:t>encoding =</a:t>
            </a:r>
            <a:r>
              <a:rPr>
                <a:latin typeface="Courier"/>
              </a:rPr>
              <a:t> </a:t>
            </a:r>
            <a:r>
              <a:rPr>
                <a:solidFill>
                  <a:srgbClr val="4070A0"/>
                </a:solidFill>
                <a:latin typeface="Courier"/>
              </a:rPr>
              <a:t>"latin1"</a:t>
            </a:r>
            <a:r>
              <a:rPr>
                <a:latin typeface="Courier"/>
              </a:rPr>
              <a:t>))   </a:t>
            </a:r>
            <a:r>
              <a:rPr i="1">
                <a:solidFill>
                  <a:srgbClr val="60A0B0"/>
                </a:solidFill>
                <a:latin typeface="Courier"/>
              </a:rPr>
              <a:t># what Excel often writes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Separators, encodings and thousands — In R</a:t>
            </a:r>
          </a:p>
        </p:txBody>
      </p:sp>
      <p:sp>
        <p:nvSpPr>
          <p:cNvPr id="3" name="Content Placeholder 2"/>
          <p:cNvSpPr>
            <a:spLocks noGrp="1"/>
          </p:cNvSpPr>
          <p:nvPr>
            <p:ph idx="1"/>
          </p:nvPr>
        </p:nvSpPr>
        <p:spPr/>
        <p:txBody>
          <a:bodyPr/>
          <a:lstStyle/>
          <a:p>
            <a:pPr lvl="0" indent="0">
              <a:buNone/>
            </a:pPr>
            <a:r>
              <a:rPr>
                <a:latin typeface="Courier"/>
              </a:rPr>
              <a:t>epi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locale =</a:t>
            </a:r>
            <a:r>
              <a:rPr>
                <a:latin typeface="Courier"/>
              </a:rPr>
              <a:t> </a:t>
            </a:r>
            <a:r>
              <a:rPr>
                <a:solidFill>
                  <a:srgbClr val="06287E"/>
                </a:solidFill>
                <a:latin typeface="Courier"/>
              </a:rPr>
              <a:t>locale</a:t>
            </a:r>
            <a:r>
              <a:rPr>
                <a:latin typeface="Courier"/>
              </a:rPr>
              <a:t>(</a:t>
            </a:r>
            <a:r>
              <a:rPr>
                <a:solidFill>
                  <a:srgbClr val="7D9029"/>
                </a:solidFill>
                <a:latin typeface="Courier"/>
              </a:rPr>
              <a:t>grouping_mark =</a:t>
            </a:r>
            <a:r>
              <a:rPr>
                <a:latin typeface="Courier"/>
              </a:rPr>
              <a:t> </a:t>
            </a:r>
            <a:r>
              <a:rPr>
                <a:solidFill>
                  <a:srgbClr val="4070A0"/>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(readxl)</a:t>
            </a:r>
            <a:br/>
            <a:br/>
            <a:r>
              <a:rPr>
                <a:solidFill>
                  <a:srgbClr val="06287E"/>
                </a:solidFill>
                <a:latin typeface="Courier"/>
              </a:rPr>
              <a:t>excel_sheets</a:t>
            </a:r>
            <a:r>
              <a:rPr>
                <a:latin typeface="Courier"/>
              </a:rPr>
              <a:t>(path)</a:t>
            </a:r>
            <a:br/>
            <a:r>
              <a:rPr i="1">
                <a:solidFill>
                  <a:srgbClr val="60A0B0"/>
                </a:solidFill>
                <a:latin typeface="Courier"/>
              </a:rPr>
              <a:t>#&gt; [1] "Cover" "Data" "Codebook" "Sheet3"</a:t>
            </a:r>
            <a:br/>
            <a:br/>
            <a:r>
              <a:rPr>
                <a:latin typeface="Courier"/>
              </a:rPr>
              <a:t>data </a:t>
            </a:r>
            <a:r>
              <a:rPr>
                <a:solidFill>
                  <a:srgbClr val="007020"/>
                </a:solidFill>
                <a:latin typeface="Courier"/>
              </a:rPr>
              <a:t>&lt;-</a:t>
            </a:r>
            <a:r>
              <a:rPr>
                <a:latin typeface="Courier"/>
              </a:rPr>
              <a:t> </a:t>
            </a:r>
            <a:r>
              <a:rPr>
                <a:solidFill>
                  <a:srgbClr val="06287E"/>
                </a:solidFill>
                <a:latin typeface="Courier"/>
              </a:rPr>
              <a:t>read_excel</a:t>
            </a:r>
            <a:r>
              <a:rPr>
                <a:latin typeface="Courier"/>
              </a:rPr>
              <a:t>(path, </a:t>
            </a:r>
            <a:r>
              <a:rPr>
                <a:solidFill>
                  <a:srgbClr val="7D9029"/>
                </a:solidFill>
                <a:latin typeface="Courier"/>
              </a:rPr>
              <a:t>sheet =</a:t>
            </a:r>
            <a:r>
              <a:rPr>
                <a:latin typeface="Courier"/>
              </a:rPr>
              <a:t> </a:t>
            </a:r>
            <a:r>
              <a:rPr>
                <a:solidFill>
                  <a:srgbClr val="4070A0"/>
                </a:solidFill>
                <a:latin typeface="Courier"/>
              </a:rPr>
              <a:t>"Data"</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a:t>
            </a:r>
          </a:p>
        </p:txBody>
      </p:sp>
      <p:sp>
        <p:nvSpPr>
          <p:cNvPr id="3" name="Content Placeholder 2"/>
          <p:cNvSpPr>
            <a:spLocks noGrp="1"/>
          </p:cNvSpPr>
          <p:nvPr>
            <p:ph idx="1"/>
          </p:nvPr>
        </p:nvSpPr>
        <p:spPr/>
        <p:txBody>
          <a:bodyPr/>
          <a:lstStyle/>
          <a:p>
            <a:pPr lvl="0"/>
            <a:r>
              <a:rPr/>
              <a:t>The header is not row one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In R</a:t>
            </a:r>
          </a:p>
        </p:txBody>
      </p:sp>
      <p:sp>
        <p:nvSpPr>
          <p:cNvPr id="3" name="Content Placeholder 2"/>
          <p:cNvSpPr>
            <a:spLocks noGrp="1"/>
          </p:cNvSpPr>
          <p:nvPr>
            <p:ph idx="1"/>
          </p:nvPr>
        </p:nvSpPr>
        <p:spPr/>
        <p:txBody>
          <a:bodyPr/>
          <a:lstStyle/>
          <a:p>
            <a:pPr lvl="0" indent="0">
              <a:buNone/>
            </a:pPr>
            <a:r>
              <a:rPr>
                <a:latin typeface="Courier"/>
              </a:rPr>
              <a:t>data </a:t>
            </a:r>
            <a:r>
              <a:rPr>
                <a:solidFill>
                  <a:srgbClr val="007020"/>
                </a:solidFill>
                <a:latin typeface="Courier"/>
              </a:rPr>
              <a:t>&lt;-</a:t>
            </a:r>
            <a:r>
              <a:rPr>
                <a:latin typeface="Courier"/>
              </a:rPr>
              <a:t> </a:t>
            </a:r>
            <a:r>
              <a:rPr>
                <a:solidFill>
                  <a:srgbClr val="06287E"/>
                </a:solidFill>
                <a:latin typeface="Courier"/>
              </a:rPr>
              <a:t>read_excel</a:t>
            </a:r>
            <a:r>
              <a:rPr>
                <a:latin typeface="Courier"/>
              </a:rPr>
              <a:t>(path, </a:t>
            </a:r>
            <a:r>
              <a:rPr>
                <a:solidFill>
                  <a:srgbClr val="7D9029"/>
                </a:solidFill>
                <a:latin typeface="Courier"/>
              </a:rPr>
              <a:t>sheet =</a:t>
            </a:r>
            <a:r>
              <a:rPr>
                <a:latin typeface="Courier"/>
              </a:rPr>
              <a:t> </a:t>
            </a:r>
            <a:r>
              <a:rPr>
                <a:solidFill>
                  <a:srgbClr val="4070A0"/>
                </a:solidFill>
                <a:latin typeface="Courier"/>
              </a:rPr>
              <a:t>"Data"</a:t>
            </a:r>
            <a:r>
              <a:rPr>
                <a:latin typeface="Courier"/>
              </a:rPr>
              <a:t>, </a:t>
            </a:r>
            <a:r>
              <a:rPr>
                <a:solidFill>
                  <a:srgbClr val="7D9029"/>
                </a:solidFill>
                <a:latin typeface="Courier"/>
              </a:rPr>
              <a:t>skip =</a:t>
            </a:r>
            <a:r>
              <a:rPr>
                <a:latin typeface="Courier"/>
              </a:rPr>
              <a:t> </a:t>
            </a:r>
            <a:r>
              <a:rPr>
                <a:solidFill>
                  <a:srgbClr val="40A070"/>
                </a:solidFill>
                <a:latin typeface="Courier"/>
              </a:rPr>
              <a:t>3</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a:t>
            </a:r>
          </a:p>
        </p:txBody>
      </p:sp>
      <p:sp>
        <p:nvSpPr>
          <p:cNvPr id="3" name="Content Placeholder 2"/>
          <p:cNvSpPr>
            <a:spLocks noGrp="1"/>
          </p:cNvSpPr>
          <p:nvPr>
            <p:ph idx="1"/>
          </p:nvPr>
        </p:nvSpPr>
        <p:spPr/>
        <p:txBody>
          <a:bodyPr/>
          <a:lstStyle/>
          <a:p>
            <a:pPr lvl="0"/>
            <a:r>
              <a:rPr/>
              <a:t>Merged cells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In R</a:t>
            </a:r>
          </a:p>
        </p:txBody>
      </p:sp>
      <p:sp>
        <p:nvSpPr>
          <p:cNvPr id="3" name="Content Placeholder 2"/>
          <p:cNvSpPr>
            <a:spLocks noGrp="1"/>
          </p:cNvSpPr>
          <p:nvPr>
            <p:ph idx="1"/>
          </p:nvPr>
        </p:nvSpPr>
        <p:spPr/>
        <p:txBody>
          <a:bodyPr/>
          <a:lstStyle/>
          <a:p>
            <a:pPr lvl="0" indent="0">
              <a:buNone/>
            </a:pPr>
            <a:r>
              <a:rPr>
                <a:latin typeface="Courier"/>
              </a:rPr>
              <a:t>data </a:t>
            </a:r>
            <a:r>
              <a:rPr>
                <a:solidFill>
                  <a:srgbClr val="007020"/>
                </a:solidFill>
                <a:latin typeface="Courier"/>
              </a:rPr>
              <a:t>&lt;-</a:t>
            </a:r>
            <a:r>
              <a:rPr>
                <a:latin typeface="Courier"/>
              </a:rPr>
              <a:t> data </a:t>
            </a:r>
            <a:r>
              <a:rPr>
                <a:solidFill>
                  <a:srgbClr val="4070A0"/>
                </a:solidFill>
                <a:latin typeface="Courier"/>
              </a:rPr>
              <a:t>|&gt;</a:t>
            </a:r>
            <a:r>
              <a:rPr>
                <a:latin typeface="Courier"/>
              </a:rPr>
              <a:t> tidyr</a:t>
            </a:r>
            <a:r>
              <a:rPr>
                <a:solidFill>
                  <a:srgbClr val="4070A0"/>
                </a:solidFill>
                <a:latin typeface="Courier"/>
              </a:rPr>
              <a:t>::</a:t>
            </a:r>
            <a:r>
              <a:rPr>
                <a:solidFill>
                  <a:srgbClr val="06287E"/>
                </a:solidFill>
                <a:latin typeface="Courier"/>
              </a:rPr>
              <a:t>fill</a:t>
            </a:r>
            <a:r>
              <a:rPr>
                <a:latin typeface="Courier"/>
              </a:rPr>
              <a:t>(district, </a:t>
            </a:r>
            <a:r>
              <a:rPr>
                <a:solidFill>
                  <a:srgbClr val="7D9029"/>
                </a:solidFill>
                <a:latin typeface="Courier"/>
              </a:rPr>
              <a:t>.direction =</a:t>
            </a:r>
            <a:r>
              <a:rPr>
                <a:latin typeface="Courier"/>
              </a:rPr>
              <a:t> </a:t>
            </a:r>
            <a:r>
              <a:rPr>
                <a:solidFill>
                  <a:srgbClr val="4070A0"/>
                </a:solidFill>
                <a:latin typeface="Courier"/>
              </a:rPr>
              <a:t>"down"</a:t>
            </a:r>
            <a:r>
              <a:rPr>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a:t>
            </a:r>
          </a:p>
        </p:txBody>
      </p:sp>
      <p:sp>
        <p:nvSpPr>
          <p:cNvPr id="3" name="Content Placeholder 2"/>
          <p:cNvSpPr>
            <a:spLocks noGrp="1"/>
          </p:cNvSpPr>
          <p:nvPr>
            <p:ph idx="1"/>
          </p:nvPr>
        </p:nvSpPr>
        <p:spPr/>
        <p:txBody>
          <a:bodyPr/>
          <a:lstStyle/>
          <a:p>
            <a:pPr lvl="0"/>
            <a:r>
              <a:rPr/>
              <a:t>Serial dates</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In R</a:t>
            </a:r>
          </a:p>
        </p:txBody>
      </p:sp>
      <p:sp>
        <p:nvSpPr>
          <p:cNvPr id="3" name="Content Placeholder 2"/>
          <p:cNvSpPr>
            <a:spLocks noGrp="1"/>
          </p:cNvSpPr>
          <p:nvPr>
            <p:ph idx="1"/>
          </p:nvPr>
        </p:nvSpPr>
        <p:spPr/>
        <p:txBody>
          <a:bodyPr/>
          <a:lstStyle/>
          <a:p>
            <a:pPr lvl="0" indent="0">
              <a:buNone/>
            </a:pPr>
            <a:r>
              <a:rPr>
                <a:latin typeface="Courier"/>
              </a:rPr>
              <a:t>data</a:t>
            </a:r>
            <a:r>
              <a:rPr>
                <a:solidFill>
                  <a:srgbClr val="4070A0"/>
                </a:solidFill>
                <a:latin typeface="Courier"/>
              </a:rPr>
              <a:t>$</a:t>
            </a:r>
            <a:r>
              <a:rPr>
                <a:latin typeface="Courier"/>
              </a:rPr>
              <a:t>screening_date </a:t>
            </a:r>
            <a:r>
              <a:rPr>
                <a:solidFill>
                  <a:srgbClr val="007020"/>
                </a:solidFill>
                <a:latin typeface="Courier"/>
              </a:rPr>
              <a:t>&lt;-</a:t>
            </a:r>
            <a:r>
              <a:rPr>
                <a:latin typeface="Courier"/>
              </a:rPr>
              <a:t> </a:t>
            </a:r>
            <a:r>
              <a:rPr>
                <a:solidFill>
                  <a:srgbClr val="06287E"/>
                </a:solidFill>
                <a:latin typeface="Courier"/>
              </a:rPr>
              <a:t>as.Date</a:t>
            </a:r>
            <a:r>
              <a:rPr>
                <a:latin typeface="Courier"/>
              </a:rPr>
              <a:t>(</a:t>
            </a:r>
            <a:r>
              <a:rPr>
                <a:solidFill>
                  <a:srgbClr val="06287E"/>
                </a:solidFill>
                <a:latin typeface="Courier"/>
              </a:rPr>
              <a:t>as.numeric</a:t>
            </a:r>
            <a:r>
              <a:rPr>
                <a:latin typeface="Courier"/>
              </a:rPr>
              <a:t>(data</a:t>
            </a:r>
            <a:r>
              <a:rPr>
                <a:solidFill>
                  <a:srgbClr val="4070A0"/>
                </a:solidFill>
                <a:latin typeface="Courier"/>
              </a:rPr>
              <a:t>$</a:t>
            </a:r>
            <a:r>
              <a:rPr>
                <a:latin typeface="Courier"/>
              </a:rPr>
              <a:t>screening_date), </a:t>
            </a:r>
            <a:r>
              <a:rPr>
                <a:solidFill>
                  <a:srgbClr val="7D9029"/>
                </a:solidFill>
                <a:latin typeface="Courier"/>
              </a:rPr>
              <a:t>origin =</a:t>
            </a:r>
            <a:r>
              <a:rPr>
                <a:latin typeface="Courier"/>
              </a:rPr>
              <a:t> </a:t>
            </a:r>
            <a:r>
              <a:rPr>
                <a:solidFill>
                  <a:srgbClr val="4070A0"/>
                </a:solidFill>
                <a:latin typeface="Courier"/>
              </a:rPr>
              <a:t>"1899-12-30"</a:t>
            </a:r>
            <a:r>
              <a:rPr>
                <a:latin typeface="Courier"/>
              </a:rPr>
              <a: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a:t>
            </a:r>
          </a:p>
        </p:txBody>
      </p:sp>
      <p:sp>
        <p:nvSpPr>
          <p:cNvPr id="3" name="Content Placeholder 2"/>
          <p:cNvSpPr>
            <a:spLocks noGrp="1"/>
          </p:cNvSpPr>
          <p:nvPr>
            <p:ph idx="1"/>
          </p:nvPr>
        </p:nvSpPr>
        <p:spPr/>
        <p:txBody>
          <a:bodyPr/>
          <a:lstStyle/>
          <a:p>
            <a:pPr lvl="0"/>
            <a:r>
              <a:rPr/>
              <a:t>Types in Excel</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In R</a:t>
            </a:r>
          </a:p>
        </p:txBody>
      </p:sp>
      <p:sp>
        <p:nvSpPr>
          <p:cNvPr id="3" name="Content Placeholder 2"/>
          <p:cNvSpPr>
            <a:spLocks noGrp="1"/>
          </p:cNvSpPr>
          <p:nvPr>
            <p:ph idx="1"/>
          </p:nvPr>
        </p:nvSpPr>
        <p:spPr/>
        <p:txBody>
          <a:bodyPr/>
          <a:lstStyle/>
          <a:p>
            <a:pPr lvl="0" indent="0">
              <a:buNone/>
            </a:pPr>
            <a:r>
              <a:rPr>
                <a:latin typeface="Courier"/>
              </a:rPr>
              <a:t>data </a:t>
            </a:r>
            <a:r>
              <a:rPr>
                <a:solidFill>
                  <a:srgbClr val="007020"/>
                </a:solidFill>
                <a:latin typeface="Courier"/>
              </a:rPr>
              <a:t>&lt;-</a:t>
            </a:r>
            <a:r>
              <a:rPr>
                <a:latin typeface="Courier"/>
              </a:rPr>
              <a:t> </a:t>
            </a:r>
            <a:r>
              <a:rPr>
                <a:solidFill>
                  <a:srgbClr val="06287E"/>
                </a:solidFill>
                <a:latin typeface="Courier"/>
              </a:rPr>
              <a:t>read_excel</a:t>
            </a:r>
            <a:r>
              <a:rPr>
                <a:latin typeface="Courier"/>
              </a:rPr>
              <a:t>(</a:t>
            </a:r>
            <a:br/>
            <a:r>
              <a:rPr>
                <a:latin typeface="Courier"/>
              </a:rPr>
              <a:t>  path,</a:t>
            </a:r>
            <a:br/>
            <a:r>
              <a:rPr>
                <a:latin typeface="Courier"/>
              </a:rPr>
              <a:t>  </a:t>
            </a:r>
            <a:r>
              <a:rPr>
                <a:solidFill>
                  <a:srgbClr val="7D9029"/>
                </a:solidFill>
                <a:latin typeface="Courier"/>
              </a:rPr>
              <a:t>sheet =</a:t>
            </a:r>
            <a:r>
              <a:rPr>
                <a:latin typeface="Courier"/>
              </a:rPr>
              <a:t> </a:t>
            </a:r>
            <a:r>
              <a:rPr>
                <a:solidFill>
                  <a:srgbClr val="4070A0"/>
                </a:solidFill>
                <a:latin typeface="Courier"/>
              </a:rPr>
              <a:t>"Data"</a:t>
            </a:r>
            <a:r>
              <a:rPr>
                <a:latin typeface="Courier"/>
              </a:rPr>
              <a:t>,</a:t>
            </a:r>
            <a:br/>
            <a:r>
              <a:rPr>
                <a:latin typeface="Courier"/>
              </a:rPr>
              <a:t>  </a:t>
            </a:r>
            <a:r>
              <a:rPr>
                <a:solidFill>
                  <a:srgbClr val="7D9029"/>
                </a:solidFill>
                <a:latin typeface="Courier"/>
              </a:rPr>
              <a:t>col_types =</a:t>
            </a:r>
            <a:r>
              <a:rPr>
                <a:latin typeface="Courier"/>
              </a:rPr>
              <a:t> </a:t>
            </a:r>
            <a:r>
              <a:rPr>
                <a:solidFill>
                  <a:srgbClr val="06287E"/>
                </a:solidFill>
                <a:latin typeface="Courier"/>
              </a:rPr>
              <a:t>c</a:t>
            </a:r>
            <a:r>
              <a:rPr>
                <a:latin typeface="Courier"/>
              </a:rPr>
              <a:t>(</a:t>
            </a:r>
            <a:r>
              <a:rPr>
                <a:solidFill>
                  <a:srgbClr val="4070A0"/>
                </a:solidFill>
                <a:latin typeface="Courier"/>
              </a:rPr>
              <a:t>"text"</a:t>
            </a:r>
            <a:r>
              <a:rPr>
                <a:latin typeface="Courier"/>
              </a:rPr>
              <a:t>, </a:t>
            </a:r>
            <a:r>
              <a:rPr>
                <a:solidFill>
                  <a:srgbClr val="4070A0"/>
                </a:solidFill>
                <a:latin typeface="Courier"/>
              </a:rPr>
              <a:t>"text"</a:t>
            </a:r>
            <a:r>
              <a:rPr>
                <a:latin typeface="Courier"/>
              </a:rPr>
              <a:t>, </a:t>
            </a:r>
            <a:r>
              <a:rPr>
                <a:solidFill>
                  <a:srgbClr val="4070A0"/>
                </a:solidFill>
                <a:latin typeface="Courier"/>
              </a:rPr>
              <a:t>"date"</a:t>
            </a:r>
            <a:r>
              <a:rPr>
                <a:latin typeface="Courier"/>
              </a:rPr>
              <a:t>, </a:t>
            </a:r>
            <a:r>
              <a:rPr>
                <a:solidFill>
                  <a:srgbClr val="4070A0"/>
                </a:solidFill>
                <a:latin typeface="Courier"/>
              </a:rPr>
              <a:t>"numeric"</a:t>
            </a:r>
            <a:r>
              <a:rPr>
                <a:latin typeface="Courier"/>
              </a:rPr>
              <a:t>, </a:t>
            </a:r>
            <a:r>
              <a:rPr>
                <a:solidFill>
                  <a:srgbClr val="4070A0"/>
                </a:solidFill>
                <a:latin typeface="Courier"/>
              </a:rPr>
              <a:t>"text"</a:t>
            </a:r>
            <a:r>
              <a:rPr>
                <a:latin typeface="Courier"/>
              </a:rPr>
              <a:t>, </a:t>
            </a:r>
            <a:r>
              <a:rPr>
                <a:solidFill>
                  <a:srgbClr val="4070A0"/>
                </a:solidFill>
                <a:latin typeface="Courier"/>
              </a:rPr>
              <a:t>"numeric"</a:t>
            </a:r>
            <a:r>
              <a:rPr>
                <a:latin typeface="Courier"/>
              </a:rPr>
              <a:t>, </a:t>
            </a:r>
            <a:r>
              <a:rPr>
                <a:solidFill>
                  <a:srgbClr val="4070A0"/>
                </a:solidFill>
                <a:latin typeface="Courier"/>
              </a:rPr>
              <a:t>"text"</a:t>
            </a:r>
            <a:r>
              <a:rPr>
                <a:latin typeface="Courier"/>
              </a:rPr>
              <a:t>, </a:t>
            </a:r>
            <a:r>
              <a:rPr>
                <a:solidFill>
                  <a:srgbClr val="4070A0"/>
                </a:solidFill>
                <a:latin typeface="Courier"/>
              </a:rPr>
              <a:t>"text"</a:t>
            </a:r>
            <a:r>
              <a:rPr>
                <a:latin typeface="Courier"/>
              </a:rPr>
              <a:t>)</a:t>
            </a:r>
            <a:br/>
            <a:r>
              <a:rPr>
                <a:latin typeface="Courier"/>
              </a:rPr>
              <a:t>)</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read function, assembled — In R (cont.)</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R/read_register.R</a:t>
            </a:r>
            <a:br/>
            <a:r>
              <a:rPr>
                <a:latin typeface="Courier"/>
              </a:rPr>
              <a:t>read_register </a:t>
            </a:r>
            <a:r>
              <a:rPr>
                <a:solidFill>
                  <a:srgbClr val="007020"/>
                </a:solidFill>
                <a:latin typeface="Courier"/>
              </a:rPr>
              <a:t>&lt;-</a:t>
            </a:r>
            <a:r>
              <a:rPr>
                <a:latin typeface="Courier"/>
              </a:rPr>
              <a:t> </a:t>
            </a:r>
            <a:r>
              <a:rPr b="1">
                <a:solidFill>
                  <a:srgbClr val="007020"/>
                </a:solidFill>
                <a:latin typeface="Courier"/>
              </a:rPr>
              <a:t>function</a:t>
            </a:r>
            <a:r>
              <a:rPr>
                <a:latin typeface="Courier"/>
              </a:rPr>
              <a:t>(path) {</a:t>
            </a:r>
            <a:br/>
            <a:r>
              <a:rPr>
                <a:latin typeface="Courier"/>
              </a:rPr>
              <a:t>  muac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br/>
            <a:r>
              <a:rPr>
                <a:latin typeface="Courier"/>
              </a:rPr>
              <a:t>    path,</a:t>
            </a:r>
            <a:br/>
            <a:r>
              <a:rPr>
                <a:latin typeface="Courier"/>
              </a:rPr>
              <a:t>    </a:t>
            </a:r>
            <a:r>
              <a:rPr>
                <a:solidFill>
                  <a:srgbClr val="7D9029"/>
                </a:solidFill>
                <a:latin typeface="Courier"/>
              </a:rPr>
              <a:t>col_types =</a:t>
            </a:r>
            <a:r>
              <a:rPr>
                <a:latin typeface="Courier"/>
              </a:rPr>
              <a:t> readr</a:t>
            </a:r>
            <a:r>
              <a:rPr>
                <a:solidFill>
                  <a:srgbClr val="4070A0"/>
                </a:solidFill>
                <a:latin typeface="Courier"/>
              </a:rPr>
              <a:t>::</a:t>
            </a:r>
            <a:r>
              <a:rPr>
                <a:solidFill>
                  <a:srgbClr val="06287E"/>
                </a:solidFill>
                <a:latin typeface="Courier"/>
              </a:rPr>
              <a:t>cols</a:t>
            </a:r>
            <a:r>
              <a:rPr>
                <a:latin typeface="Courier"/>
              </a:rPr>
              <a:t>(</a:t>
            </a:r>
            <a:br/>
            <a:r>
              <a:rPr>
                <a:latin typeface="Courier"/>
              </a:rPr>
              <a:t>      </a:t>
            </a:r>
            <a:r>
              <a:rPr>
                <a:solidFill>
                  <a:srgbClr val="7D9029"/>
                </a:solidFill>
                <a:latin typeface="Courier"/>
              </a:rPr>
              <a:t>child_id       =</a:t>
            </a:r>
            <a:r>
              <a:rPr>
                <a:latin typeface="Courier"/>
              </a:rPr>
              <a:t> readr</a:t>
            </a:r>
            <a:r>
              <a:rPr>
                <a:solidFill>
                  <a:srgbClr val="4070A0"/>
                </a:solidFill>
                <a:latin typeface="Courier"/>
              </a:rPr>
              <a:t>::</a:t>
            </a:r>
            <a:r>
              <a:rPr>
                <a:solidFill>
                  <a:srgbClr val="06287E"/>
                </a:solidFill>
                <a:latin typeface="Courier"/>
              </a:rPr>
              <a:t>col_character</a:t>
            </a:r>
            <a:r>
              <a:rPr>
                <a:latin typeface="Courier"/>
              </a:rPr>
              <a:t>(),</a:t>
            </a:r>
            <a:br/>
            <a:r>
              <a:rPr>
                <a:latin typeface="Courier"/>
              </a:rPr>
              <a:t>      </a:t>
            </a:r>
            <a:r>
              <a:rPr>
                <a:solidFill>
                  <a:srgbClr val="7D9029"/>
                </a:solidFill>
                <a:latin typeface="Courier"/>
              </a:rPr>
              <a:t>commune        =</a:t>
            </a:r>
            <a:r>
              <a:rPr>
                <a:latin typeface="Courier"/>
              </a:rPr>
              <a:t> readr</a:t>
            </a:r>
            <a:r>
              <a:rPr>
                <a:solidFill>
                  <a:srgbClr val="4070A0"/>
                </a:solidFill>
                <a:latin typeface="Courier"/>
              </a:rPr>
              <a:t>::</a:t>
            </a:r>
            <a:r>
              <a:rPr>
                <a:solidFill>
                  <a:srgbClr val="06287E"/>
                </a:solidFill>
                <a:latin typeface="Courier"/>
              </a:rPr>
              <a:t>col_character</a:t>
            </a:r>
            <a:r>
              <a:rPr>
                <a:latin typeface="Courier"/>
              </a:rPr>
              <a:t>(),</a:t>
            </a:r>
            <a:br/>
            <a:r>
              <a:rPr>
                <a:latin typeface="Courier"/>
              </a:rPr>
              <a:t>      </a:t>
            </a:r>
            <a:r>
              <a:rPr>
                <a:solidFill>
                  <a:srgbClr val="7D9029"/>
                </a:solidFill>
                <a:latin typeface="Courier"/>
              </a:rPr>
              <a:t>screening_date =</a:t>
            </a:r>
            <a:r>
              <a:rPr>
                <a:latin typeface="Courier"/>
              </a:rPr>
              <a:t> readr</a:t>
            </a:r>
            <a:r>
              <a:rPr>
                <a:solidFill>
                  <a:srgbClr val="4070A0"/>
                </a:solidFill>
                <a:latin typeface="Courier"/>
              </a:rPr>
              <a:t>::</a:t>
            </a:r>
            <a:r>
              <a:rPr>
                <a:solidFill>
                  <a:srgbClr val="06287E"/>
                </a:solidFill>
                <a:latin typeface="Courier"/>
              </a:rPr>
              <a:t>col_date</a:t>
            </a:r>
            <a:r>
              <a:rPr>
                <a:latin typeface="Courier"/>
              </a:rPr>
              <a:t>(</a:t>
            </a:r>
            <a:r>
              <a:rPr>
                <a:solidFill>
                  <a:srgbClr val="7D9029"/>
                </a:solidFill>
                <a:latin typeface="Courier"/>
              </a:rPr>
              <a:t>format =</a:t>
            </a:r>
            <a:r>
              <a:rPr>
                <a:latin typeface="Courier"/>
              </a:rPr>
              <a:t> </a:t>
            </a:r>
            <a:r>
              <a:rPr>
                <a:solidFill>
                  <a:srgbClr val="4070A0"/>
                </a:solidFill>
                <a:latin typeface="Courier"/>
              </a:rPr>
              <a:t>"%Y-%m-%d"</a:t>
            </a:r>
            <a:r>
              <a:rPr>
                <a:latin typeface="Courier"/>
              </a:rPr>
              <a:t>),</a:t>
            </a:r>
            <a:br/>
            <a:r>
              <a:rPr>
                <a:latin typeface="Courier"/>
              </a:rPr>
              <a:t>      </a:t>
            </a:r>
            <a:r>
              <a:rPr>
                <a:solidFill>
                  <a:srgbClr val="7D9029"/>
                </a:solidFill>
                <a:latin typeface="Courier"/>
              </a:rPr>
              <a:t>age_months     =</a:t>
            </a:r>
            <a:r>
              <a:rPr>
                <a:latin typeface="Courier"/>
              </a:rPr>
              <a:t> readr</a:t>
            </a:r>
            <a:r>
              <a:rPr>
                <a:solidFill>
                  <a:srgbClr val="4070A0"/>
                </a:solidFill>
                <a:latin typeface="Courier"/>
              </a:rPr>
              <a:t>::</a:t>
            </a:r>
            <a:r>
              <a:rPr>
                <a:solidFill>
                  <a:srgbClr val="06287E"/>
                </a:solidFill>
                <a:latin typeface="Courier"/>
              </a:rPr>
              <a:t>col_integer</a:t>
            </a:r>
            <a:r>
              <a:rPr>
                <a:latin typeface="Courier"/>
              </a:rPr>
              <a:t>(),</a:t>
            </a:r>
            <a:br/>
            <a:r>
              <a:rPr>
                <a:latin typeface="Courier"/>
              </a:rPr>
              <a:t>      </a:t>
            </a:r>
            <a:r>
              <a:rPr>
                <a:solidFill>
                  <a:srgbClr val="7D9029"/>
                </a:solidFill>
                <a:latin typeface="Courier"/>
              </a:rPr>
              <a:t>sex            =</a:t>
            </a:r>
            <a:r>
              <a:rPr>
                <a:latin typeface="Courier"/>
              </a:rPr>
              <a:t> readr</a:t>
            </a:r>
            <a:r>
              <a:rPr>
                <a:solidFill>
                  <a:srgbClr val="4070A0"/>
                </a:solidFill>
                <a:latin typeface="Courier"/>
              </a:rPr>
              <a:t>::</a:t>
            </a:r>
            <a:r>
              <a:rPr>
                <a:solidFill>
                  <a:srgbClr val="06287E"/>
                </a:solidFill>
                <a:latin typeface="Courier"/>
              </a:rPr>
              <a:t>col_character</a:t>
            </a:r>
            <a:r>
              <a:rPr>
                <a:latin typeface="Courier"/>
              </a:rPr>
              <a:t>(),</a:t>
            </a:r>
            <a:br/>
            <a:r>
              <a:rPr>
                <a:latin typeface="Courier"/>
              </a:rPr>
              <a:t>      </a:t>
            </a:r>
            <a:r>
              <a:rPr>
                <a:solidFill>
                  <a:srgbClr val="7D9029"/>
                </a:solidFill>
                <a:latin typeface="Courier"/>
              </a:rPr>
              <a:t>muac_mm        =</a:t>
            </a:r>
            <a:r>
              <a:rPr>
                <a:latin typeface="Courier"/>
              </a:rPr>
              <a:t> readr</a:t>
            </a:r>
            <a:r>
              <a:rPr>
                <a:solidFill>
                  <a:srgbClr val="4070A0"/>
                </a:solidFill>
                <a:latin typeface="Courier"/>
              </a:rPr>
              <a:t>::</a:t>
            </a:r>
            <a:r>
              <a:rPr>
                <a:solidFill>
                  <a:srgbClr val="06287E"/>
                </a:solidFill>
                <a:latin typeface="Courier"/>
              </a:rPr>
              <a:t>col_integer</a:t>
            </a:r>
            <a:r>
              <a:rPr>
                <a:latin typeface="Courier"/>
              </a:rPr>
              <a:t>(),</a:t>
            </a:r>
            <a:br/>
            <a:r>
              <a:rPr>
                <a:latin typeface="Courier"/>
              </a:rPr>
              <a:t>      </a:t>
            </a:r>
            <a:r>
              <a:rPr>
                <a:solidFill>
                  <a:srgbClr val="7D9029"/>
                </a:solidFill>
                <a:latin typeface="Courier"/>
              </a:rPr>
              <a:t>oedema         =</a:t>
            </a:r>
            <a:r>
              <a:rPr>
                <a:latin typeface="Courier"/>
              </a:rPr>
              <a:t> readr</a:t>
            </a:r>
            <a:r>
              <a:rPr>
                <a:solidFill>
                  <a:srgbClr val="4070A0"/>
                </a:solidFill>
                <a:latin typeface="Courier"/>
              </a:rPr>
              <a:t>::</a:t>
            </a:r>
            <a:r>
              <a:rPr>
                <a:solidFill>
                  <a:srgbClr val="06287E"/>
                </a:solidFill>
                <a:latin typeface="Courier"/>
              </a:rPr>
              <a:t>col_character</a:t>
            </a:r>
            <a:r>
              <a:rPr>
                <a:latin typeface="Courier"/>
              </a:rPr>
              <a:t>(),</a:t>
            </a:r>
            <a:br/>
            <a:r>
              <a:rPr>
                <a:latin typeface="Courier"/>
              </a:rPr>
              <a:t>      </a:t>
            </a:r>
            <a:r>
              <a:rPr>
                <a:solidFill>
                  <a:srgbClr val="7D9029"/>
                </a:solidFill>
                <a:latin typeface="Courier"/>
              </a:rPr>
              <a:t>outcome        =</a:t>
            </a:r>
            <a:r>
              <a:rPr>
                <a:latin typeface="Courier"/>
              </a:rPr>
              <a:t> readr</a:t>
            </a:r>
            <a:r>
              <a:rPr>
                <a:solidFill>
                  <a:srgbClr val="4070A0"/>
                </a:solidFill>
                <a:latin typeface="Courier"/>
              </a:rPr>
              <a:t>::</a:t>
            </a:r>
            <a:r>
              <a:rPr>
                <a:solidFill>
                  <a:srgbClr val="06287E"/>
                </a:solidFill>
                <a:latin typeface="Courier"/>
              </a:rPr>
              <a:t>col_character</a:t>
            </a:r>
            <a:r>
              <a:rPr>
                <a:latin typeface="Courier"/>
              </a:rPr>
              <a:t>()</a:t>
            </a:r>
            <a:br/>
            <a:r>
              <a:rPr>
                <a:latin typeface="Courier"/>
              </a:rPr>
              <a:t>    ),</a:t>
            </a:r>
            <a:br/>
            <a:r>
              <a:rPr>
                <a:latin typeface="Courier"/>
              </a:rPr>
              <a:t>    </a:t>
            </a:r>
            <a:r>
              <a:rPr>
                <a:solidFill>
                  <a:srgbClr val="7D9029"/>
                </a:solidFill>
                <a:latin typeface="Courier"/>
              </a:rPr>
              <a:t>na =</a:t>
            </a:r>
            <a:r>
              <a:rPr>
                <a:latin typeface="Courier"/>
              </a:rPr>
              <a:t> </a:t>
            </a:r>
            <a:r>
              <a:rPr>
                <a:solidFill>
                  <a:srgbClr val="06287E"/>
                </a:solidFill>
                <a:latin typeface="Courier"/>
              </a:rPr>
              <a:t>c</a:t>
            </a:r>
            <a:r>
              <a:rPr>
                <a:latin typeface="Courier"/>
              </a:rPr>
              <a:t>(</a:t>
            </a:r>
            <a:r>
              <a:rPr>
                <a:solidFill>
                  <a:srgbClr val="4070A0"/>
                </a:solidFill>
                <a:latin typeface="Courier"/>
              </a:rPr>
              <a:t>""</a:t>
            </a:r>
            <a:r>
              <a:rPr>
                <a:latin typeface="Courier"/>
              </a:rPr>
              <a:t>, </a:t>
            </a:r>
            <a:r>
              <a:rPr>
                <a:solidFill>
                  <a:srgbClr val="4070A0"/>
                </a:solidFill>
                <a:latin typeface="Courier"/>
              </a:rPr>
              <a:t>"NA"</a:t>
            </a:r>
            <a:r>
              <a:rPr>
                <a:latin typeface="Courier"/>
              </a:rPr>
              <a:t>, </a:t>
            </a:r>
            <a:r>
              <a:rPr>
                <a:solidFill>
                  <a:srgbClr val="4070A0"/>
                </a:solidFill>
                <a:latin typeface="Courier"/>
              </a:rPr>
              <a:t>"-99"</a:t>
            </a:r>
            <a:r>
              <a:rPr>
                <a:latin typeface="Courier"/>
              </a:rPr>
              <a:t>)</a:t>
            </a:r>
            <a:br/>
            <a:r>
              <a:rPr>
                <a:latin typeface="Courier"/>
              </a:rPr>
              <a:t>  )</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read function, assembled — In R (cont.)</a:t>
            </a:r>
          </a:p>
        </p:txBody>
      </p:sp>
      <p:sp>
        <p:nvSpPr>
          <p:cNvPr id="3" name="Content Placeholder 2"/>
          <p:cNvSpPr>
            <a:spLocks noGrp="1"/>
          </p:cNvSpPr>
          <p:nvPr>
            <p:ph idx="1"/>
          </p:nvPr>
        </p:nvSpPr>
        <p:spPr/>
        <p:txBody>
          <a:bodyPr/>
          <a:lstStyle/>
          <a:p>
            <a:pPr lvl="0" indent="0">
              <a:buNone/>
            </a:pPr>
            <a:br/>
            <a:r>
              <a:rPr>
                <a:latin typeface="Courier"/>
              </a:rPr>
              <a:t>  </a:t>
            </a:r>
            <a:r>
              <a:rPr b="1">
                <a:solidFill>
                  <a:srgbClr val="007020"/>
                </a:solidFill>
                <a:latin typeface="Courier"/>
              </a:rPr>
              <a:t>if</a:t>
            </a:r>
            <a:r>
              <a:rPr>
                <a:latin typeface="Courier"/>
              </a:rPr>
              <a:t> (</a:t>
            </a:r>
            <a:r>
              <a:rPr>
                <a:solidFill>
                  <a:srgbClr val="06287E"/>
                </a:solidFill>
                <a:latin typeface="Courier"/>
              </a:rPr>
              <a:t>nrow</a:t>
            </a:r>
            <a:r>
              <a:rPr>
                <a:latin typeface="Courier"/>
              </a:rPr>
              <a:t>(readr</a:t>
            </a:r>
            <a:r>
              <a:rPr>
                <a:solidFill>
                  <a:srgbClr val="4070A0"/>
                </a:solidFill>
                <a:latin typeface="Courier"/>
              </a:rPr>
              <a:t>::</a:t>
            </a:r>
            <a:r>
              <a:rPr>
                <a:solidFill>
                  <a:srgbClr val="06287E"/>
                </a:solidFill>
                <a:latin typeface="Courier"/>
              </a:rPr>
              <a:t>problems</a:t>
            </a:r>
            <a:r>
              <a:rPr>
                <a:latin typeface="Courier"/>
              </a:rPr>
              <a:t>(muac)) </a:t>
            </a:r>
            <a:r>
              <a:rPr>
                <a:solidFill>
                  <a:srgbClr val="4070A0"/>
                </a:solidFill>
                <a:latin typeface="Courier"/>
              </a:rPr>
              <a:t>&gt;</a:t>
            </a:r>
            <a:r>
              <a:rPr>
                <a:latin typeface="Courier"/>
              </a:rPr>
              <a:t> </a:t>
            </a:r>
            <a:r>
              <a:rPr>
                <a:solidFill>
                  <a:srgbClr val="40A070"/>
                </a:solidFill>
                <a:latin typeface="Courier"/>
              </a:rPr>
              <a:t>0</a:t>
            </a:r>
            <a:r>
              <a:rPr>
                <a:latin typeface="Courier"/>
              </a:rPr>
              <a:t>) {</a:t>
            </a:r>
            <a:br/>
            <a:r>
              <a:rPr>
                <a:latin typeface="Courier"/>
              </a:rPr>
              <a:t>    </a:t>
            </a:r>
            <a:r>
              <a:rPr>
                <a:solidFill>
                  <a:srgbClr val="06287E"/>
                </a:solidFill>
                <a:latin typeface="Courier"/>
              </a:rPr>
              <a:t>print</a:t>
            </a:r>
            <a:r>
              <a:rPr>
                <a:latin typeface="Courier"/>
              </a:rPr>
              <a:t>(readr</a:t>
            </a:r>
            <a:r>
              <a:rPr>
                <a:solidFill>
                  <a:srgbClr val="4070A0"/>
                </a:solidFill>
                <a:latin typeface="Courier"/>
              </a:rPr>
              <a:t>::</a:t>
            </a:r>
            <a:r>
              <a:rPr>
                <a:solidFill>
                  <a:srgbClr val="06287E"/>
                </a:solidFill>
                <a:latin typeface="Courier"/>
              </a:rPr>
              <a:t>problems</a:t>
            </a:r>
            <a:r>
              <a:rPr>
                <a:latin typeface="Courier"/>
              </a:rPr>
              <a:t>(muac))</a:t>
            </a:r>
            <a:br/>
            <a:r>
              <a:rPr>
                <a:latin typeface="Courier"/>
              </a:rPr>
              <a:t>    </a:t>
            </a:r>
            <a:r>
              <a:rPr>
                <a:solidFill>
                  <a:srgbClr val="06287E"/>
                </a:solidFill>
                <a:latin typeface="Courier"/>
              </a:rPr>
              <a:t>stop</a:t>
            </a:r>
            <a:r>
              <a:rPr>
                <a:latin typeface="Courier"/>
              </a:rPr>
              <a:t>(</a:t>
            </a:r>
            <a:r>
              <a:rPr>
                <a:solidFill>
                  <a:srgbClr val="4070A0"/>
                </a:solidFill>
                <a:latin typeface="Courier"/>
              </a:rPr>
              <a:t>"Input did not match its column specification."</a:t>
            </a:r>
            <a:r>
              <a:rPr>
                <a:latin typeface="Courier"/>
              </a:rPr>
              <a:t>)</a:t>
            </a:r>
            <a:br/>
            <a:r>
              <a:rPr>
                <a:latin typeface="Courier"/>
              </a:rPr>
              <a:t>  }</a:t>
            </a:r>
            <a:br/>
            <a:r>
              <a:rPr>
                <a:latin typeface="Courier"/>
              </a:rPr>
              <a:t>  </a:t>
            </a:r>
            <a:r>
              <a:rPr>
                <a:solidFill>
                  <a:srgbClr val="06287E"/>
                </a:solidFill>
                <a:latin typeface="Courier"/>
              </a:rPr>
              <a:t>stopifnot</a:t>
            </a:r>
            <a:r>
              <a:rPr>
                <a:latin typeface="Courier"/>
              </a:rPr>
              <a:t>(</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is.na</a:t>
            </a:r>
            <a:r>
              <a:rPr>
                <a:latin typeface="Courier"/>
              </a:rPr>
              <a:t>(muac</a:t>
            </a:r>
            <a:r>
              <a:rPr>
                <a:solidFill>
                  <a:srgbClr val="4070A0"/>
                </a:solidFill>
                <a:latin typeface="Courier"/>
              </a:rPr>
              <a:t>$</a:t>
            </a:r>
            <a:r>
              <a:rPr>
                <a:latin typeface="Courier"/>
              </a:rPr>
              <a:t>child_id)))</a:t>
            </a:r>
            <a:br/>
            <a:br/>
            <a:r>
              <a:rPr>
                <a:latin typeface="Courier"/>
              </a:rPr>
              <a:t>  muac</a:t>
            </a:r>
            <a:br/>
            <a:r>
              <a:rPr b="1">
                <a:solidFill>
                  <a:srgbClr val="FF0000"/>
                </a:solidFill>
                <a:latin typeface="Courier"/>
              </a:rPr>
              <a:t>}</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CSV is in and its types are right.</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https://data-analysis.cassion.dev/courses/r-for-programme-data/r-02-reading-exports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an export with readr and readxl</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Column specifications instead of guesses, problems() as a habit rather than a rescue, and the Excel traps — multiple sheets, a header that is not row one, merged cells and serial dates.</vt:lpwstr>
  </property>
</Properties>
</file>