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slide" Target="slides/slide31.xml" /><Relationship Id="rId33" Type="http://schemas.openxmlformats.org/officeDocument/2006/relationships/slide" Target="slides/slide32.xml" /><Relationship Id="rId34" Type="http://schemas.openxmlformats.org/officeDocument/2006/relationships/notesMaster" Target="notesMasters/notesMaster1.xml" /><Relationship Id="rId36" Type="http://schemas.openxmlformats.org/officeDocument/2006/relationships/viewProps" Target="viewProps.xml" /><Relationship Id="rId35" Type="http://schemas.openxmlformats.org/officeDocument/2006/relationships/presProps" Target="presProps.xml" /><Relationship Id="rId1" Type="http://schemas.openxmlformats.org/officeDocument/2006/relationships/slideMaster" Target="slideMasters/slideMaster1.xml" /><Relationship Id="rId38" Type="http://schemas.openxmlformats.org/officeDocument/2006/relationships/tableStyles" Target="tableStyles.xml" /><Relationship Id="rId3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19.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20.xml.rels><?xml version="1.0" encoding="UTF-8"?><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_rels/notesSlide21.xml.rels><?xml version="1.0" encoding="UTF-8"?><Relationships xmlns="http://schemas.openxmlformats.org/package/2006/relationships"><Relationship Id="rId2" Type="http://schemas.openxmlformats.org/officeDocument/2006/relationships/slide" Target="../slides/slide30.xml" /><Relationship Id="rId1" Type="http://schemas.openxmlformats.org/officeDocument/2006/relationships/notesMaster" Target="../notesMasters/notesMaster1.xml" /></Relationships>
</file>

<file path=ppt/notesSlides/_rels/notesSlide22.xml.rels><?xml version="1.0" encoding="UTF-8"?><Relationships xmlns="http://schemas.openxmlformats.org/package/2006/relationships"><Relationship Id="rId2" Type="http://schemas.openxmlformats.org/officeDocument/2006/relationships/slide" Target="../slides/slide3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Des spécifications de colonnes plutôt que des devinettes, problems() comme habitude et non comme sauvetage, et les pièges d’Excel — feuilles multiples, en-tête qui n’est pas la ligne un, cellules fusionnées et dates en numéro de série.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read_csv()</a:t>
            </a:r>
            <a:r>
              <a:rPr/>
              <a:t> affiche la spécification qu’il a inférée. Ce message n’est pas un bruit à masquer — c’est le seul moment où le lecteur vous dit ce qu’il a décidé, et sur ce registre il décide huit choses : L’essentiel est juste. Deux points méritent que vous en repreniez le contrôle.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guess_max</a:t>
            </a:r>
            <a:r>
              <a:rPr/>
              <a:t> vaut 1 000 par défaut. Une colonne vide sur les mille premières lignes puis numérique ensuite est devinée comme logique — car </a:t>
            </a:r>
            <a:r>
              <a:rPr>
                <a:latin typeface="Courier"/>
              </a:rPr>
              <a:t>NA</a:t>
            </a:r>
            <a:r>
              <a:rPr/>
              <a:t> est logique — et chaque valeur ultérieure devient </a:t>
            </a:r>
            <a:r>
              <a:rPr>
                <a:latin typeface="Courier"/>
              </a:rPr>
              <a:t>NA</a:t>
            </a:r>
            <a:r>
              <a:rPr/>
              <a:t>. C’est l’équivalent readr de l’avertissement de types mixtes de pandas, et il échoue plus discrètement : vous obtenez une colonne pleine de valeurs manquantes et un tableau </a:t>
            </a:r>
            <a:r>
              <a:rPr>
                <a:latin typeface="Courier"/>
              </a:rPr>
              <a:t>problems()</a:t>
            </a:r>
            <a:r>
              <a:rPr/>
              <a:t> que vous n’avez pas regardé. Deux cents lignes suffisent à voir la forme et coûtent peu sur un gros fichier.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avantages. Les zéros initiaux survivent. </a:t>
            </a:r>
            <a:r>
              <a:rPr>
                <a:latin typeface="Courier"/>
              </a:rPr>
              <a:t>col_character()</a:t>
            </a:r>
            <a:r>
              <a:rPr/>
              <a:t> sur un identifiant est toute la leçon : un code de formation sanitaire </a:t>
            </a:r>
            <a:r>
              <a:rPr>
                <a:latin typeface="Courier"/>
              </a:rPr>
              <a:t>007</a:t>
            </a:r>
            <a:r>
              <a:rPr/>
              <a:t> lu comme un nombre devient </a:t>
            </a:r>
            <a:r>
              <a:rPr>
                <a:latin typeface="Courier"/>
              </a:rPr>
              <a:t>7</a:t>
            </a:r>
            <a:r>
              <a:rPr/>
              <a:t>, la jointure à la liste des formations échoue exactement pour les codes qui portaient un zéro initial, et la défaillance ressemble à des formations manquantes plutôt qu’à une erreur de type. La règle se généralise : si vous n’allez jamais faire d’arithmétique dessus, ce n’est pas un nombre. Codes de formations, numéros de téléphone, identifiants de grappes, numéros de ménages et codes administratifs sont du texte qui s’écrit avec des chiffres. Le format de date est énoncé. Un format inféré peut changer d’un fichier à l’autre selon la composition des valeurs. </a:t>
            </a:r>
            <a:r>
              <a:rPr>
                <a:latin typeface="Courier"/>
              </a:rPr>
              <a:t>01/02/2024</a:t>
            </a:r>
            <a:r>
              <a:rPr/>
              <a:t> est soit le 1er février, soit le 2 janvier, et le fichier ne vous dira pas lequel. La sentinelle est déclarée. Ce registre code un PB non mesuré par </a:t>
            </a:r>
            <a:r>
              <a:rPr>
                <a:latin typeface="Courier"/>
              </a:rPr>
              <a:t>-99</a:t>
            </a:r>
            <a:r>
              <a:rPr/>
              <a:t>. Lu sans </a:t>
            </a:r>
            <a:r>
              <a:rPr>
                <a:latin typeface="Courier"/>
              </a:rPr>
              <a:t>na</a:t>
            </a:r>
            <a:r>
              <a:rPr/>
              <a:t>, c’est un nombre :</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qui nous amène à la différence la plus importante avec pandas.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pandas ignore les valeurs manquantes par défaut ; R non.</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 est bruyant là où pandas est silencieux. Le </a:t>
            </a:r>
            <a:r>
              <a:rPr>
                <a:latin typeface="Courier"/>
              </a:rPr>
              <a:t>NA</a:t>
            </a:r>
            <a:r>
              <a:rPr/>
              <a:t> est une question : </a:t>
            </a:r>
            <a:r>
              <a:rPr i="1"/>
              <a:t>savez-vous qu’il y a ici des valeurs manquantes, et avez-vous décidé de ce qu’elles signifient ?</a:t>
            </a:r>
            <a:r>
              <a:rPr/>
              <a:t> Y répondre par </a:t>
            </a:r>
            <a:r>
              <a:rPr>
                <a:latin typeface="Courier"/>
              </a:rPr>
              <a:t>na.rm = TRUE</a:t>
            </a:r>
            <a:r>
              <a:rPr/>
              <a:t> est parfaitement légitime — y répondre sans avoir remarqué qu’on vous interrogeait, c’est ainsi qu’un dénominateur change en silence. </a:t>
            </a:r>
            <a:r>
              <a:rPr>
                <a:latin typeface="Courier"/>
              </a:rPr>
              <a:t>na.rm = TRUE</a:t>
            </a:r>
            <a:r>
              <a:rPr/>
              <a:t> retire les manquants du numérateur et du dénominateur. C’est généralement juste pour une moyenne et généralement faux pour un taux de couverture, où l’enfant non mesuré reste un enfant dépisté. Comptez-les :</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readr applique </a:t>
            </a:r>
            <a:r>
              <a:rPr>
                <a:latin typeface="Courier"/>
              </a:rPr>
              <a:t>na</a:t>
            </a:r>
            <a:r>
              <a:rPr/>
              <a:t> à toutes les colonnes. pandas sait restreindre une sentinelle à une colonne avec </a:t>
            </a:r>
            <a:r>
              <a:rPr>
                <a:latin typeface="Courier"/>
              </a:rPr>
              <a:t>na_values = {"muac_mm": ["-99"]}</a:t>
            </a:r>
            <a:r>
              <a:rPr/>
              <a:t> ; readr non. Si une autre colonne porte légitimement </a:t>
            </a:r>
            <a:r>
              <a:rPr>
                <a:latin typeface="Courier"/>
              </a:rPr>
              <a:t>-99</a:t>
            </a:r>
            <a:r>
              <a:rPr/>
              <a:t>, traitez-la ensuite : </a:t>
            </a:r>
            <a:r>
              <a:rPr>
                <a:latin typeface="Courier"/>
              </a:rPr>
              <a:t>na_if()</a:t>
            </a:r>
            <a:r>
              <a:rPr/>
              <a:t> est la forme restreinte, à préférer dès que plus d’une colonne est numérique.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Quand une valeur ne correspond pas à son type déclaré, readr ne s’arrête pas. Il consigne la ligne, la colonne, ce qu’il attendait et ce qu’il a trouvé.</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Zéro sur ce fichier, et c’est justement l’intérêt de la vérification : le chiffre n’a de sens que si vous le regardez à chaque fois. Une exécution qui a discrètement transformé 200 valeurs en </a:t>
            </a:r>
            <a:r>
              <a:rPr>
                <a:latin typeface="Courier"/>
              </a:rPr>
              <a:t>NA</a:t>
            </a:r>
            <a:r>
              <a:rPr/>
              <a:t> ressemble en tout point à une exécution propre tant que vous ne demandez pas. Dans un script produisant un chiffre rapporté, ce </a:t>
            </a:r>
            <a:r>
              <a:rPr>
                <a:latin typeface="Courier"/>
              </a:rPr>
              <a:t>stop()</a:t>
            </a:r>
            <a:r>
              <a:rPr/>
              <a:t> est correct. Refuser de s’exécuter vaut mieux que produire un tableau à colonne silencieusement vide.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contrôles, une minute, et ils attrapent presque tout : L’assertion sur le nombre de lignes est celle qu’on saute. Un fichier arrivant avec 4 190 lignes au lieu de 4 218 a perdu quelque chose entre le serveur et vous, et le script doit le dire plutôt que de rapporter discrètement une charge de cas plus faible.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fichier produit sur une machine Windows française ou espagnole est très souvent séparé par des points-virgules, car la virgule y est le séparateur décimal.</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read_csv2()</a:t>
            </a:r>
            <a:r>
              <a:rPr/>
              <a:t> est la variante européenne — point-virgule et virgule — et elle existe précisément parce que le cas est assez courant pour mériter sa propre fonction. L’encodage se manifeste dans les noms de communes : Gonaïves, L’Estère, Anse-Rouge.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latin1</a:t>
            </a:r>
            <a:r>
              <a:rPr/>
              <a:t> ne lève jamais d’erreur, car tout octet est un caractère latin1 valide. Cela en fait un mauvais diagnostic et un repli correct : si un fichier lu en </a:t>
            </a:r>
            <a:r>
              <a:rPr>
                <a:latin typeface="Courier"/>
              </a:rPr>
              <a:t>latin1</a:t>
            </a:r>
            <a:r>
              <a:rPr/>
              <a:t> affiche </a:t>
            </a:r>
            <a:r>
              <a:rPr>
                <a:latin typeface="Courier"/>
              </a:rPr>
              <a:t>GonaÃ¯ves</a:t>
            </a:r>
            <a:r>
              <a:rPr/>
              <a:t>, il était en UTF-8 depuis le début et vous avez dit le contraire au lecteur. Les séparateurs de milliers transforment un nombre en texte : Sans cela, </a:t>
            </a:r>
            <a:r>
              <a:rPr>
                <a:latin typeface="Courier"/>
              </a:rPr>
              <a:t>target_population</a:t>
            </a:r>
            <a:r>
              <a:rPr/>
              <a:t> arrive en </a:t>
            </a:r>
            <a:r>
              <a:rPr>
                <a:latin typeface="Courier"/>
              </a:rPr>
              <a:t>"1,480"</a:t>
            </a:r>
            <a:r>
              <a:rPr/>
              <a:t> — une colonne de caractères sur laquelle toute opération arithmétique échoue ou concatène.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read_excel()</a:t>
            </a:r>
            <a:r>
              <a:rPr/>
              <a:t> sans </a:t>
            </a:r>
            <a:r>
              <a:rPr>
                <a:latin typeface="Courier"/>
              </a:rPr>
              <a:t>sheet</a:t>
            </a:r>
            <a:r>
              <a:rPr/>
              <a:t> renvoie la première feuille, qui dans un classeur de programme est le plus souvent une page de garde. Listez toujours les feuilles d’abord.</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classeurs de programme portent couramment un titre, une ligne de logo et une ligne vide au-dessus du véritable en-tête. Le symptôme, ce sont des noms de colonnes comme </a:t>
            </a:r>
            <a:r>
              <a:rPr>
                <a:latin typeface="Courier"/>
              </a:rPr>
              <a:t>...1</a:t>
            </a:r>
            <a:r>
              <a:rPr/>
              <a:t>, </a:t>
            </a:r>
            <a:r>
              <a:rPr>
                <a:latin typeface="Courier"/>
              </a:rPr>
              <a:t>...2</a:t>
            </a:r>
            <a:r>
              <a:rPr/>
              <a:t>. Une cellule fusionnée porte sa valeur en haut à gauche et rien dans le reste. Quand un nom de district est fusionné sur ses formations, seule la première ligne de chaque district en porte un :</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fill()</a:t>
            </a:r>
            <a:r>
              <a:rPr/>
              <a:t> est correct ici et dangereux en général : il n’est juste que parce que les blancs viennent d’une fusion, non d’une non-réponse. Ne l’appliquez jamais à une colonne où un blanc pourrait signifier « non renseigné ». Excel stocke les dates comme un nombre de jours depuis le 30/12/1899. </a:t>
            </a:r>
            <a:r>
              <a:rPr>
                <a:latin typeface="Courier"/>
              </a:rPr>
              <a:t>read_excel()</a:t>
            </a:r>
            <a:r>
              <a:rPr/>
              <a:t> les convertit généralement, mais une colonne typée en texte dans le classeur arrive sous forme de numéro de série brut.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une colonne de dates arrive en nombres à cinq chiffres, voilà pourquoi.</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readxl</a:t>
            </a:r>
            <a:r>
              <a:rPr/>
              <a:t> attend un vecteur positionnel plutôt qu’une spécification nommée : une colonne ajoutée à l’export décale donc tout ce qui suit. Vérifiez </a:t>
            </a:r>
            <a:r>
              <a:rPr>
                <a:latin typeface="Courier"/>
              </a:rPr>
              <a:t>ncol()</a:t>
            </a:r>
            <a:r>
              <a:rPr/>
              <a:t> face à la longueur de votre vecteur, ou lisez en texte et convertissez avec dplyr.</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qui précède appartient à une fonction unique que les scripts partagent :</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fonction, un seul endroit à corriger quand le prochain export changera.</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CSV est entré et ses types sont justes. La leçon suivante traite les fichiers qui transportent plus que des valeurs — les exports Stata et SPSS, où </a:t>
            </a:r>
            <a:r>
              <a:rPr>
                <a:latin typeface="Courier"/>
              </a:rPr>
              <a:t>1 = Oui</a:t>
            </a:r>
            <a:r>
              <a:rPr/>
              <a:t> voyage avec les données et où </a:t>
            </a:r>
            <a:r>
              <a:rPr>
                <a:latin typeface="Courier"/>
              </a:rPr>
              <a:t>haven</a:t>
            </a:r>
            <a:r>
              <a:rPr/>
              <a:t> est la raison de les lire sous R même si vous les analyserez ailleurs.</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0.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xml" /></Relationships>
</file>

<file path=ppt/slides/_rels/slide3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2.xml" /></Relationships>
</file>

<file path=ppt/slides/_rels/slide3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for-programme-data/r-02-reading-expor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Lire un export avec readr et readxl</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Des spécifications de colonnes plutôt que des devinettes, problems() comme habitude et non comme sauvetage, et les pièges d’Excel — feuilles multiples, en-tête qui n’est pas la ligne un, cellules fusionnées et dates en numéro de série.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readr devine, et vous dit ce qu’il a deviné</a:t>
            </a:r>
          </a:p>
          <a:p>
            <a:pPr lvl="0"/>
            <a:r>
              <a:rPr/>
              <a:t>La devinette porte sur les 1 000 premières lignes</a:t>
            </a:r>
          </a:p>
          <a:p>
            <a:pPr lvl="0"/>
            <a:r>
              <a:rPr/>
              <a:t>Déclarez les colonnes</a:t>
            </a:r>
          </a:p>
          <a:p>
            <a:pPr lvl="0"/>
            <a:r>
              <a:rPr>
                <a:latin typeface="Courier"/>
              </a:rPr>
              <a:t>mean()</a:t>
            </a:r>
            <a:r>
              <a:rPr/>
              <a:t> renvoie NA, et c’est une qualité</a:t>
            </a:r>
          </a:p>
          <a:p>
            <a:pPr lvl="0"/>
            <a:r>
              <a:rPr>
                <a:latin typeface="Courier"/>
              </a:rPr>
              <a:t>na</a:t>
            </a:r>
            <a:r>
              <a:rPr/>
              <a:t> s’applique au fichier, non à une colonne</a:t>
            </a:r>
          </a:p>
          <a:p>
            <a:pPr lvl="0"/>
            <a:r>
              <a:rPr>
                <a:latin typeface="Courier"/>
              </a:rPr>
              <a:t>problems()</a:t>
            </a:r>
            <a:r>
              <a:rPr/>
              <a:t> est une habitude, non un sauvetage</a:t>
            </a:r>
          </a:p>
          <a:p>
            <a:pPr lvl="0"/>
            <a:r>
              <a:rPr/>
              <a:t>Vérifier la lecture avant d’en faire quoi que ce soit</a:t>
            </a:r>
          </a:p>
          <a:p>
            <a:pPr lvl="0"/>
            <a:r>
              <a:rPr/>
              <a:t>Séparateurs, encodages et milliers</a:t>
            </a:r>
          </a:p>
          <a:p>
            <a:pPr lvl="0"/>
            <a:r>
              <a:rPr/>
              <a:t>Excel</a:t>
            </a:r>
          </a:p>
          <a:p>
            <a:pPr lvl="0"/>
            <a:r>
              <a:rPr/>
              <a:t>La fonction de lecture, assemblée</a:t>
            </a:r>
          </a:p>
          <a:p>
            <a:pPr lvl="0"/>
            <a:r>
              <a:rPr/>
              <a:t>Ce qui vient ensuite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readr devine, et vous dit ce qu’il a deviné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(readr)</a:t>
            </a:r>
            <a:br/>
            <a:r>
              <a:rPr>
                <a:solidFill>
                  <a:srgbClr val="06287E"/>
                </a:solidFill>
                <a:latin typeface="Courier"/>
              </a:rPr>
              <a:t>library</a:t>
            </a:r>
            <a:r>
              <a:rPr>
                <a:latin typeface="Courier"/>
              </a:rPr>
              <a:t>(here)</a:t>
            </a:r>
            <a:br/>
            <a:br/>
            <a:r>
              <a:rPr>
                <a:latin typeface="Courier"/>
              </a:rPr>
              <a:t>PATH </a:t>
            </a:r>
            <a:r>
              <a:rPr>
                <a:solidFill>
                  <a:srgbClr val="007020"/>
                </a:solidFill>
                <a:latin typeface="Courier"/>
              </a:rPr>
              <a:t>&lt;-</a:t>
            </a:r>
            <a:r>
              <a:rPr>
                <a:latin typeface="Courier"/>
              </a:rPr>
              <a:t> </a:t>
            </a:r>
            <a:r>
              <a:rPr>
                <a:solidFill>
                  <a:srgbClr val="06287E"/>
                </a:solidFill>
                <a:latin typeface="Courier"/>
              </a:rPr>
              <a:t>here</a:t>
            </a:r>
            <a:r>
              <a:rPr>
                <a:latin typeface="Courier"/>
              </a:rPr>
              <a:t>(</a:t>
            </a:r>
            <a:r>
              <a:rPr>
                <a:solidFill>
                  <a:srgbClr val="4070A0"/>
                </a:solidFill>
                <a:latin typeface="Courier"/>
              </a:rPr>
              <a:t>"data"</a:t>
            </a:r>
            <a:r>
              <a:rPr>
                <a:latin typeface="Courier"/>
              </a:rPr>
              <a:t>, </a:t>
            </a:r>
            <a:r>
              <a:rPr>
                <a:solidFill>
                  <a:srgbClr val="4070A0"/>
                </a:solidFill>
                <a:latin typeface="Courier"/>
              </a:rPr>
              <a:t>"raw"</a:t>
            </a:r>
            <a:r>
              <a:rPr>
                <a:latin typeface="Courier"/>
              </a:rPr>
              <a:t>, </a:t>
            </a:r>
            <a:r>
              <a:rPr>
                <a:solidFill>
                  <a:srgbClr val="4070A0"/>
                </a:solidFill>
                <a:latin typeface="Courier"/>
              </a:rPr>
              <a:t>"muac-screening-artibonite-2024.v1.csv"</a:t>
            </a:r>
            <a:r>
              <a:rPr>
                <a:latin typeface="Courier"/>
              </a:rPr>
              <a:t>)</a:t>
            </a:r>
            <a:br/>
            <a:r>
              <a:rPr>
                <a:latin typeface="Courier"/>
              </a:rPr>
              <a:t>muac </a:t>
            </a:r>
            <a:r>
              <a:rPr>
                <a:solidFill>
                  <a:srgbClr val="007020"/>
                </a:solidFill>
                <a:latin typeface="Courier"/>
              </a:rPr>
              <a:t>&lt;-</a:t>
            </a:r>
            <a:r>
              <a:rPr>
                <a:latin typeface="Courier"/>
              </a:rPr>
              <a:t> </a:t>
            </a:r>
            <a:r>
              <a:rPr>
                <a:solidFill>
                  <a:srgbClr val="06287E"/>
                </a:solidFill>
                <a:latin typeface="Courier"/>
              </a:rPr>
              <a:t>read_csv</a:t>
            </a:r>
            <a:r>
              <a:rPr>
                <a:latin typeface="Courier"/>
              </a:rPr>
              <a:t>(PATH)</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readr devine, et vous dit ce qu’il a deviné — Exemple</a:t>
            </a:r>
          </a:p>
        </p:txBody>
      </p:sp>
      <p:sp>
        <p:nvSpPr>
          <p:cNvPr id="3" name="Content Placeholder 2"/>
          <p:cNvSpPr>
            <a:spLocks noGrp="1"/>
          </p:cNvSpPr>
          <p:nvPr>
            <p:ph idx="1"/>
          </p:nvPr>
        </p:nvSpPr>
        <p:spPr/>
        <p:txBody>
          <a:bodyPr/>
          <a:lstStyle/>
          <a:p>
            <a:pPr lvl="0" indent="0">
              <a:buNone/>
            </a:pPr>
            <a:r>
              <a:rPr>
                <a:latin typeface="Courier"/>
              </a:rPr>
              <a:t>child_id       character
commune        character
screening_date date
age_months     numeric
sex            character
muac_mm        numeric
oedema         character
outcome        character</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devinette porte sur les 1 000 premières lignes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Deliberement : tout lire en texte, regarder, puis convertir.</a:t>
            </a:r>
            <a:br/>
            <a:r>
              <a:rPr>
                <a:latin typeface="Courier"/>
              </a:rPr>
              <a:t>peek </a:t>
            </a:r>
            <a:r>
              <a:rPr>
                <a:solidFill>
                  <a:srgbClr val="007020"/>
                </a:solidFill>
                <a:latin typeface="Courier"/>
              </a:rPr>
              <a:t>&lt;-</a:t>
            </a:r>
            <a:r>
              <a:rPr>
                <a:latin typeface="Courier"/>
              </a:rPr>
              <a:t> </a:t>
            </a:r>
            <a:r>
              <a:rPr>
                <a:solidFill>
                  <a:srgbClr val="06287E"/>
                </a:solidFill>
                <a:latin typeface="Courier"/>
              </a:rPr>
              <a:t>read_csv</a:t>
            </a:r>
            <a:r>
              <a:rPr>
                <a:latin typeface="Courier"/>
              </a:rPr>
              <a:t>(PATH, </a:t>
            </a:r>
            <a:r>
              <a:rPr>
                <a:solidFill>
                  <a:srgbClr val="7D9029"/>
                </a:solidFill>
                <a:latin typeface="Courier"/>
              </a:rPr>
              <a:t>col_types =</a:t>
            </a:r>
            <a:r>
              <a:rPr>
                <a:latin typeface="Courier"/>
              </a:rPr>
              <a:t> </a:t>
            </a:r>
            <a:r>
              <a:rPr>
                <a:solidFill>
                  <a:srgbClr val="06287E"/>
                </a:solidFill>
                <a:latin typeface="Courier"/>
              </a:rPr>
              <a:t>cols</a:t>
            </a:r>
            <a:r>
              <a:rPr>
                <a:latin typeface="Courier"/>
              </a:rPr>
              <a:t>(</a:t>
            </a:r>
            <a:r>
              <a:rPr>
                <a:solidFill>
                  <a:srgbClr val="7D9029"/>
                </a:solidFill>
                <a:latin typeface="Courier"/>
              </a:rPr>
              <a:t>.default =</a:t>
            </a:r>
            <a:r>
              <a:rPr>
                <a:latin typeface="Courier"/>
              </a:rPr>
              <a:t> </a:t>
            </a:r>
            <a:r>
              <a:rPr>
                <a:solidFill>
                  <a:srgbClr val="06287E"/>
                </a:solidFill>
                <a:latin typeface="Courier"/>
              </a:rPr>
              <a:t>col_character</a:t>
            </a:r>
            <a:r>
              <a:rPr>
                <a:latin typeface="Courier"/>
              </a:rPr>
              <a:t>()), </a:t>
            </a:r>
            <a:r>
              <a:rPr>
                <a:solidFill>
                  <a:srgbClr val="7D9029"/>
                </a:solidFill>
                <a:latin typeface="Courier"/>
              </a:rPr>
              <a:t>n_max =</a:t>
            </a:r>
            <a:r>
              <a:rPr>
                <a:latin typeface="Courier"/>
              </a:rPr>
              <a:t> </a:t>
            </a:r>
            <a:r>
              <a:rPr>
                <a:solidFill>
                  <a:srgbClr val="40A070"/>
                </a:solidFill>
                <a:latin typeface="Courier"/>
              </a:rPr>
              <a:t>200</a:t>
            </a:r>
            <a:r>
              <a:rPr>
                <a:latin typeface="Courier"/>
              </a:rPr>
              <a:t>)</a:t>
            </a:r>
            <a:br/>
            <a:r>
              <a:rPr>
                <a:solidFill>
                  <a:srgbClr val="06287E"/>
                </a:solidFill>
                <a:latin typeface="Courier"/>
              </a:rPr>
              <a:t>print</a:t>
            </a:r>
            <a:r>
              <a:rPr>
                <a:latin typeface="Courier"/>
              </a:rPr>
              <a:t>(peek)</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Déclarez les colonnes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007020"/>
                </a:solidFill>
                <a:latin typeface="Courier"/>
              </a:rPr>
              <a:t>&lt;-</a:t>
            </a:r>
            <a:r>
              <a:rPr>
                <a:latin typeface="Courier"/>
              </a:rPr>
              <a:t> </a:t>
            </a:r>
            <a:r>
              <a:rPr>
                <a:solidFill>
                  <a:srgbClr val="06287E"/>
                </a:solidFill>
                <a:latin typeface="Courier"/>
              </a:rPr>
              <a:t>read_csv</a:t>
            </a:r>
            <a:r>
              <a:rPr>
                <a:latin typeface="Courier"/>
              </a:rPr>
              <a:t>(</a:t>
            </a:r>
            <a:br/>
            <a:r>
              <a:rPr>
                <a:latin typeface="Courier"/>
              </a:rPr>
              <a:t>  PATH,</a:t>
            </a:r>
            <a:br/>
            <a:r>
              <a:rPr>
                <a:latin typeface="Courier"/>
              </a:rPr>
              <a:t>  </a:t>
            </a:r>
            <a:r>
              <a:rPr>
                <a:solidFill>
                  <a:srgbClr val="7D9029"/>
                </a:solidFill>
                <a:latin typeface="Courier"/>
              </a:rPr>
              <a:t>col_types =</a:t>
            </a:r>
            <a:r>
              <a:rPr>
                <a:latin typeface="Courier"/>
              </a:rPr>
              <a:t> </a:t>
            </a:r>
            <a:r>
              <a:rPr>
                <a:solidFill>
                  <a:srgbClr val="06287E"/>
                </a:solidFill>
                <a:latin typeface="Courier"/>
              </a:rPr>
              <a:t>cols</a:t>
            </a:r>
            <a:r>
              <a:rPr>
                <a:latin typeface="Courier"/>
              </a:rPr>
              <a:t>(</a:t>
            </a:r>
            <a:br/>
            <a:r>
              <a:rPr>
                <a:latin typeface="Courier"/>
              </a:rPr>
              <a:t>    </a:t>
            </a:r>
            <a:r>
              <a:rPr>
                <a:solidFill>
                  <a:srgbClr val="7D9029"/>
                </a:solidFill>
                <a:latin typeface="Courier"/>
              </a:rPr>
              <a:t>child_id       =</a:t>
            </a:r>
            <a:r>
              <a:rPr>
                <a:latin typeface="Courier"/>
              </a:rPr>
              <a:t> </a:t>
            </a:r>
            <a:r>
              <a:rPr>
                <a:solidFill>
                  <a:srgbClr val="06287E"/>
                </a:solidFill>
                <a:latin typeface="Courier"/>
              </a:rPr>
              <a:t>col_character</a:t>
            </a:r>
            <a:r>
              <a:rPr>
                <a:latin typeface="Courier"/>
              </a:rPr>
              <a:t>(),</a:t>
            </a:r>
            <a:br/>
            <a:r>
              <a:rPr>
                <a:latin typeface="Courier"/>
              </a:rPr>
              <a:t>    </a:t>
            </a:r>
            <a:r>
              <a:rPr>
                <a:solidFill>
                  <a:srgbClr val="7D9029"/>
                </a:solidFill>
                <a:latin typeface="Courier"/>
              </a:rPr>
              <a:t>commune        =</a:t>
            </a:r>
            <a:r>
              <a:rPr>
                <a:latin typeface="Courier"/>
              </a:rPr>
              <a:t> </a:t>
            </a:r>
            <a:r>
              <a:rPr>
                <a:solidFill>
                  <a:srgbClr val="06287E"/>
                </a:solidFill>
                <a:latin typeface="Courier"/>
              </a:rPr>
              <a:t>col_character</a:t>
            </a:r>
            <a:r>
              <a:rPr>
                <a:latin typeface="Courier"/>
              </a:rPr>
              <a:t>(),</a:t>
            </a:r>
            <a:br/>
            <a:r>
              <a:rPr>
                <a:latin typeface="Courier"/>
              </a:rPr>
              <a:t>    </a:t>
            </a:r>
            <a:r>
              <a:rPr>
                <a:solidFill>
                  <a:srgbClr val="7D9029"/>
                </a:solidFill>
                <a:latin typeface="Courier"/>
              </a:rPr>
              <a:t>screening_date =</a:t>
            </a:r>
            <a:r>
              <a:rPr>
                <a:latin typeface="Courier"/>
              </a:rPr>
              <a:t> </a:t>
            </a:r>
            <a:r>
              <a:rPr>
                <a:solidFill>
                  <a:srgbClr val="06287E"/>
                </a:solidFill>
                <a:latin typeface="Courier"/>
              </a:rPr>
              <a:t>col_date</a:t>
            </a:r>
            <a:r>
              <a:rPr>
                <a:latin typeface="Courier"/>
              </a:rPr>
              <a:t>(</a:t>
            </a:r>
            <a:r>
              <a:rPr>
                <a:solidFill>
                  <a:srgbClr val="7D9029"/>
                </a:solidFill>
                <a:latin typeface="Courier"/>
              </a:rPr>
              <a:t>format =</a:t>
            </a:r>
            <a:r>
              <a:rPr>
                <a:latin typeface="Courier"/>
              </a:rPr>
              <a:t> </a:t>
            </a:r>
            <a:r>
              <a:rPr>
                <a:solidFill>
                  <a:srgbClr val="4070A0"/>
                </a:solidFill>
                <a:latin typeface="Courier"/>
              </a:rPr>
              <a:t>"%Y-%m-%d"</a:t>
            </a:r>
            <a:r>
              <a:rPr>
                <a:latin typeface="Courier"/>
              </a:rPr>
              <a:t>),</a:t>
            </a:r>
            <a:br/>
            <a:r>
              <a:rPr>
                <a:latin typeface="Courier"/>
              </a:rPr>
              <a:t>    </a:t>
            </a:r>
            <a:r>
              <a:rPr>
                <a:solidFill>
                  <a:srgbClr val="7D9029"/>
                </a:solidFill>
                <a:latin typeface="Courier"/>
              </a:rPr>
              <a:t>age_months     =</a:t>
            </a:r>
            <a:r>
              <a:rPr>
                <a:latin typeface="Courier"/>
              </a:rPr>
              <a:t> </a:t>
            </a:r>
            <a:r>
              <a:rPr>
                <a:solidFill>
                  <a:srgbClr val="06287E"/>
                </a:solidFill>
                <a:latin typeface="Courier"/>
              </a:rPr>
              <a:t>col_integer</a:t>
            </a:r>
            <a:r>
              <a:rPr>
                <a:latin typeface="Courier"/>
              </a:rPr>
              <a:t>(),</a:t>
            </a:r>
            <a:br/>
            <a:r>
              <a:rPr>
                <a:latin typeface="Courier"/>
              </a:rPr>
              <a:t>    </a:t>
            </a:r>
            <a:r>
              <a:rPr>
                <a:solidFill>
                  <a:srgbClr val="7D9029"/>
                </a:solidFill>
                <a:latin typeface="Courier"/>
              </a:rPr>
              <a:t>sex            =</a:t>
            </a:r>
            <a:r>
              <a:rPr>
                <a:latin typeface="Courier"/>
              </a:rPr>
              <a:t> </a:t>
            </a:r>
            <a:r>
              <a:rPr>
                <a:solidFill>
                  <a:srgbClr val="06287E"/>
                </a:solidFill>
                <a:latin typeface="Courier"/>
              </a:rPr>
              <a:t>col_character</a:t>
            </a:r>
            <a:r>
              <a:rPr>
                <a:latin typeface="Courier"/>
              </a:rPr>
              <a:t>(),</a:t>
            </a:r>
            <a:br/>
            <a:r>
              <a:rPr>
                <a:latin typeface="Courier"/>
              </a:rPr>
              <a:t>    </a:t>
            </a:r>
            <a:r>
              <a:rPr>
                <a:solidFill>
                  <a:srgbClr val="7D9029"/>
                </a:solidFill>
                <a:latin typeface="Courier"/>
              </a:rPr>
              <a:t>muac_mm        =</a:t>
            </a:r>
            <a:r>
              <a:rPr>
                <a:latin typeface="Courier"/>
              </a:rPr>
              <a:t> </a:t>
            </a:r>
            <a:r>
              <a:rPr>
                <a:solidFill>
                  <a:srgbClr val="06287E"/>
                </a:solidFill>
                <a:latin typeface="Courier"/>
              </a:rPr>
              <a:t>col_integer</a:t>
            </a:r>
            <a:r>
              <a:rPr>
                <a:latin typeface="Courier"/>
              </a:rPr>
              <a:t>(),</a:t>
            </a:r>
            <a:br/>
            <a:r>
              <a:rPr>
                <a:latin typeface="Courier"/>
              </a:rPr>
              <a:t>    </a:t>
            </a:r>
            <a:r>
              <a:rPr>
                <a:solidFill>
                  <a:srgbClr val="7D9029"/>
                </a:solidFill>
                <a:latin typeface="Courier"/>
              </a:rPr>
              <a:t>oedema         =</a:t>
            </a:r>
            <a:r>
              <a:rPr>
                <a:latin typeface="Courier"/>
              </a:rPr>
              <a:t> </a:t>
            </a:r>
            <a:r>
              <a:rPr>
                <a:solidFill>
                  <a:srgbClr val="06287E"/>
                </a:solidFill>
                <a:latin typeface="Courier"/>
              </a:rPr>
              <a:t>col_character</a:t>
            </a:r>
            <a:r>
              <a:rPr>
                <a:latin typeface="Courier"/>
              </a:rPr>
              <a:t>(),</a:t>
            </a:r>
            <a:br/>
            <a:r>
              <a:rPr>
                <a:latin typeface="Courier"/>
              </a:rPr>
              <a:t>    </a:t>
            </a:r>
            <a:r>
              <a:rPr>
                <a:solidFill>
                  <a:srgbClr val="7D9029"/>
                </a:solidFill>
                <a:latin typeface="Courier"/>
              </a:rPr>
              <a:t>outcome        =</a:t>
            </a:r>
            <a:r>
              <a:rPr>
                <a:latin typeface="Courier"/>
              </a:rPr>
              <a:t> </a:t>
            </a:r>
            <a:r>
              <a:rPr>
                <a:solidFill>
                  <a:srgbClr val="06287E"/>
                </a:solidFill>
                <a:latin typeface="Courier"/>
              </a:rPr>
              <a:t>col_character</a:t>
            </a:r>
            <a:r>
              <a:rPr>
                <a:latin typeface="Courier"/>
              </a:rPr>
              <a:t>()</a:t>
            </a:r>
            <a:br/>
            <a:r>
              <a:rPr>
                <a:latin typeface="Courier"/>
              </a:rPr>
              <a:t>  ),</a:t>
            </a:r>
            <a:br/>
            <a:r>
              <a:rPr>
                <a:latin typeface="Courier"/>
              </a:rPr>
              <a:t>  </a:t>
            </a:r>
            <a:r>
              <a:rPr>
                <a:solidFill>
                  <a:srgbClr val="7D9029"/>
                </a:solidFill>
                <a:latin typeface="Courier"/>
              </a:rPr>
              <a:t>na =</a:t>
            </a:r>
            <a:r>
              <a:rPr>
                <a:latin typeface="Courier"/>
              </a:rPr>
              <a:t> </a:t>
            </a:r>
            <a:r>
              <a:rPr>
                <a:solidFill>
                  <a:srgbClr val="06287E"/>
                </a:solidFill>
                <a:latin typeface="Courier"/>
              </a:rPr>
              <a:t>c</a:t>
            </a:r>
            <a:r>
              <a:rPr>
                <a:latin typeface="Courier"/>
              </a:rPr>
              <a:t>(</a:t>
            </a:r>
            <a:r>
              <a:rPr>
                <a:solidFill>
                  <a:srgbClr val="4070A0"/>
                </a:solidFill>
                <a:latin typeface="Courier"/>
              </a:rPr>
              <a:t>""</a:t>
            </a:r>
            <a:r>
              <a:rPr>
                <a:latin typeface="Courier"/>
              </a:rPr>
              <a:t>, </a:t>
            </a:r>
            <a:r>
              <a:rPr>
                <a:solidFill>
                  <a:srgbClr val="4070A0"/>
                </a:solidFill>
                <a:latin typeface="Courier"/>
              </a:rPr>
              <a:t>"NA"</a:t>
            </a:r>
            <a:r>
              <a:rPr>
                <a:latin typeface="Courier"/>
              </a:rPr>
              <a:t>, </a:t>
            </a:r>
            <a:r>
              <a:rPr>
                <a:solidFill>
                  <a:srgbClr val="4070A0"/>
                </a:solidFill>
                <a:latin typeface="Courier"/>
              </a:rPr>
              <a:t>"-99"</a:t>
            </a:r>
            <a:r>
              <a:rPr>
                <a:latin typeface="Courier"/>
              </a:rPr>
              <a:t>)</a:t>
            </a:r>
            <a:b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Déclarez les colonnes</a:t>
            </a:r>
          </a:p>
        </p:txBody>
      </p:sp>
      <p:sp>
        <p:nvSpPr>
          <p:cNvPr id="3" name="Content Placeholder 2"/>
          <p:cNvSpPr>
            <a:spLocks noGrp="1"/>
          </p:cNvSpPr>
          <p:nvPr>
            <p:ph idx="1"/>
          </p:nvPr>
        </p:nvSpPr>
        <p:spPr/>
        <p:txBody>
          <a:bodyPr/>
          <a:lstStyle/>
          <a:p>
            <a:pPr lvl="0"/>
            <a:r>
              <a:rPr/>
              <a:t>Les zéros initiaux survivent — </a:t>
            </a:r>
            <a:r>
              <a:rPr>
                <a:latin typeface="Courier"/>
              </a:rPr>
              <a:t>col_character()</a:t>
            </a:r>
            <a:r>
              <a:rPr/>
              <a:t> sur un identifiant est toute la leçon : un code de formation sanitaire…</a:t>
            </a:r>
          </a:p>
          <a:p>
            <a:pPr lvl="0"/>
            <a:r>
              <a:rPr/>
              <a:t>Le format de date est énoncé — Un format inféré peut changer d’un fichier à l’autre selon la composition des valeurs</a:t>
            </a:r>
          </a:p>
          <a:p>
            <a:pPr lvl="0"/>
            <a:r>
              <a:rPr/>
              <a:t>La sentinelle est déclarée — Ce registre code un PB non mesuré par </a:t>
            </a:r>
            <a:r>
              <a:rPr>
                <a:latin typeface="Courier"/>
              </a:rPr>
              <a:t>-99</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Déclarez les colonnes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mean</a:t>
            </a:r>
            <a:r>
              <a:rPr>
                <a:latin typeface="Courier"/>
              </a:rPr>
              <a:t>(muac</a:t>
            </a:r>
            <a:r>
              <a:rPr>
                <a:solidFill>
                  <a:srgbClr val="4070A0"/>
                </a:solidFill>
                <a:latin typeface="Courier"/>
              </a:rPr>
              <a:t>$</a:t>
            </a:r>
            <a:r>
              <a:rPr>
                <a:latin typeface="Courier"/>
              </a:rPr>
              <a:t>muac_mm)</a:t>
            </a:r>
            <a:br/>
            <a:r>
              <a:rPr i="1">
                <a:solidFill>
                  <a:srgbClr val="60A0B0"/>
                </a:solidFill>
                <a:latin typeface="Courier"/>
              </a:rPr>
              <a:t>#&gt; [1] NA</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mean()</a:t>
            </a:r>
            <a:r>
              <a:rPr/>
              <a:t> renvoie NA, et c’est une qualité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mean</a:t>
            </a:r>
            <a:r>
              <a:rPr>
                <a:latin typeface="Courier"/>
              </a:rPr>
              <a:t>(muac</a:t>
            </a:r>
            <a:r>
              <a:rPr>
                <a:solidFill>
                  <a:srgbClr val="4070A0"/>
                </a:solidFill>
                <a:latin typeface="Courier"/>
              </a:rPr>
              <a:t>$</a:t>
            </a:r>
            <a:r>
              <a:rPr>
                <a:latin typeface="Courier"/>
              </a:rPr>
              <a:t>muac_mm)</a:t>
            </a:r>
            <a:br/>
            <a:r>
              <a:rPr i="1">
                <a:solidFill>
                  <a:srgbClr val="60A0B0"/>
                </a:solidFill>
                <a:latin typeface="Courier"/>
              </a:rPr>
              <a:t>#&gt; [1] NA</a:t>
            </a:r>
            <a:br/>
            <a:br/>
            <a:r>
              <a:rPr>
                <a:solidFill>
                  <a:srgbClr val="06287E"/>
                </a:solidFill>
                <a:latin typeface="Courier"/>
              </a:rPr>
              <a:t>mean</a:t>
            </a:r>
            <a:r>
              <a:rPr>
                <a:latin typeface="Courier"/>
              </a:rPr>
              <a:t>(muac</a:t>
            </a:r>
            <a:r>
              <a:rPr>
                <a:solidFill>
                  <a:srgbClr val="4070A0"/>
                </a:solidFill>
                <a:latin typeface="Courier"/>
              </a:rPr>
              <a:t>$</a:t>
            </a:r>
            <a:r>
              <a:rPr>
                <a:latin typeface="Courier"/>
              </a:rPr>
              <a:t>muac_mm,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i="1">
                <a:solidFill>
                  <a:srgbClr val="60A0B0"/>
                </a:solidFill>
                <a:latin typeface="Courier"/>
              </a:rPr>
              <a:t>#&gt; [1] 139.92</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mean()</a:t>
            </a:r>
            <a:r>
              <a:rPr/>
              <a:t> renvoie NA, et c’est une qualité</a:t>
            </a:r>
          </a:p>
        </p:txBody>
      </p:sp>
      <p:sp>
        <p:nvSpPr>
          <p:cNvPr id="3" name="Content Placeholder 2"/>
          <p:cNvSpPr>
            <a:spLocks noGrp="1"/>
          </p:cNvSpPr>
          <p:nvPr>
            <p:ph idx="1"/>
          </p:nvPr>
        </p:nvSpPr>
        <p:spPr/>
        <p:txBody>
          <a:bodyPr/>
          <a:lstStyle/>
          <a:p>
            <a:pPr lvl="0"/>
            <a:r>
              <a:rPr/>
              <a:t>R est bruyant là où pandas est silencieux — Le </a:t>
            </a:r>
            <a:r>
              <a:rPr>
                <a:latin typeface="Courier"/>
              </a:rPr>
              <a:t>NA</a:t>
            </a:r>
            <a:r>
              <a:rPr/>
              <a:t> est une question : *savez-vous qu’il y a ici des valeurs…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mean()</a:t>
            </a:r>
            <a:r>
              <a:rPr/>
              <a:t> renvoie NA, et c’est une qualité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sum</a:t>
            </a:r>
            <a:r>
              <a:rPr>
                <a:latin typeface="Courier"/>
              </a:rPr>
              <a:t>(</a:t>
            </a:r>
            <a:r>
              <a:rPr>
                <a:solidFill>
                  <a:srgbClr val="06287E"/>
                </a:solidFill>
                <a:latin typeface="Courier"/>
              </a:rPr>
              <a:t>is.na</a:t>
            </a:r>
            <a:r>
              <a:rPr>
                <a:latin typeface="Courier"/>
              </a:rPr>
              <a:t>(muac</a:t>
            </a:r>
            <a:r>
              <a:rPr>
                <a:solidFill>
                  <a:srgbClr val="4070A0"/>
                </a:solidFill>
                <a:latin typeface="Courier"/>
              </a:rPr>
              <a:t>$</a:t>
            </a:r>
            <a:r>
              <a:rPr>
                <a:latin typeface="Courier"/>
              </a:rPr>
              <a:t>muac_mm))</a:t>
            </a:r>
            <a:br/>
            <a:r>
              <a:rPr i="1">
                <a:solidFill>
                  <a:srgbClr val="60A0B0"/>
                </a:solidFill>
                <a:latin typeface="Courier"/>
              </a:rPr>
              <a:t>#&gt; [1] 72</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na</a:t>
            </a:r>
            <a:r>
              <a:rPr/>
              <a:t> s’applique au fichier, non à une colonne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007020"/>
                </a:solidFill>
                <a:latin typeface="Courier"/>
              </a:rPr>
              <a:t>&lt;-</a:t>
            </a:r>
            <a:r>
              <a:rPr>
                <a:latin typeface="Courier"/>
              </a:rPr>
              <a:t> </a:t>
            </a:r>
            <a:r>
              <a:rPr>
                <a:solidFill>
                  <a:srgbClr val="06287E"/>
                </a:solidFill>
                <a:latin typeface="Courier"/>
              </a:rPr>
              <a:t>read_csv</a:t>
            </a:r>
            <a:r>
              <a:rPr>
                <a:latin typeface="Courier"/>
              </a:rPr>
              <a:t>(PATH, </a:t>
            </a:r>
            <a:r>
              <a:rPr>
                <a:solidFill>
                  <a:srgbClr val="7D9029"/>
                </a:solidFill>
                <a:latin typeface="Courier"/>
              </a:rPr>
              <a:t>na =</a:t>
            </a:r>
            <a:r>
              <a:rPr>
                <a:latin typeface="Courier"/>
              </a:rPr>
              <a:t> </a:t>
            </a:r>
            <a:r>
              <a:rPr>
                <a:solidFill>
                  <a:srgbClr val="06287E"/>
                </a:solidFill>
                <a:latin typeface="Courier"/>
              </a:rPr>
              <a:t>c</a:t>
            </a:r>
            <a:r>
              <a:rPr>
                <a:latin typeface="Courier"/>
              </a:rPr>
              <a:t>(</a:t>
            </a:r>
            <a:r>
              <a:rPr>
                <a:solidFill>
                  <a:srgbClr val="4070A0"/>
                </a:solidFill>
                <a:latin typeface="Courier"/>
              </a:rPr>
              <a:t>""</a:t>
            </a:r>
            <a:r>
              <a:rPr>
                <a:latin typeface="Courier"/>
              </a:rPr>
              <a:t>, </a:t>
            </a:r>
            <a:r>
              <a:rPr>
                <a:solidFill>
                  <a:srgbClr val="4070A0"/>
                </a:solidFill>
                <a:latin typeface="Courier"/>
              </a:rPr>
              <a:t>"NA"</a:t>
            </a:r>
            <a:r>
              <a:rPr>
                <a:latin typeface="Courier"/>
              </a:rPr>
              <a:t>, </a:t>
            </a:r>
            <a:r>
              <a:rPr>
                <a:solidFill>
                  <a:srgbClr val="4070A0"/>
                </a:solidFill>
                <a:latin typeface="Courier"/>
              </a:rPr>
              <a:t>"-99"</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na</a:t>
            </a:r>
            <a:r>
              <a:rPr/>
              <a:t> s’applique au fichier, non à une colonne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007020"/>
                </a:solidFill>
                <a:latin typeface="Courier"/>
              </a:rPr>
              <a:t>&lt;-</a:t>
            </a:r>
            <a:r>
              <a:rPr>
                <a:latin typeface="Courier"/>
              </a:rPr>
              <a:t> </a:t>
            </a:r>
            <a:r>
              <a:rPr>
                <a:solidFill>
                  <a:srgbClr val="06287E"/>
                </a:solidFill>
                <a:latin typeface="Courier"/>
              </a:rPr>
              <a:t>read_csv</a:t>
            </a:r>
            <a:r>
              <a:rPr>
                <a:latin typeface="Courier"/>
              </a:rPr>
              <a:t>(PATH, </a:t>
            </a:r>
            <a:r>
              <a:rPr>
                <a:solidFill>
                  <a:srgbClr val="7D9029"/>
                </a:solidFill>
                <a:latin typeface="Courier"/>
              </a:rPr>
              <a:t>na =</a:t>
            </a:r>
            <a:r>
              <a:rPr>
                <a:latin typeface="Courier"/>
              </a:rPr>
              <a:t> </a:t>
            </a:r>
            <a:r>
              <a:rPr>
                <a:solidFill>
                  <a:srgbClr val="06287E"/>
                </a:solidFill>
                <a:latin typeface="Courier"/>
              </a:rPr>
              <a:t>c</a:t>
            </a:r>
            <a:r>
              <a:rPr>
                <a:latin typeface="Courier"/>
              </a:rPr>
              <a:t>(</a:t>
            </a:r>
            <a:r>
              <a:rPr>
                <a:solidFill>
                  <a:srgbClr val="4070A0"/>
                </a:solidFill>
                <a:latin typeface="Courier"/>
              </a:rPr>
              <a:t>""</a:t>
            </a:r>
            <a:r>
              <a:rPr>
                <a:latin typeface="Courier"/>
              </a:rPr>
              <a:t>, </a:t>
            </a:r>
            <a:r>
              <a:rPr>
                <a:solidFill>
                  <a:srgbClr val="4070A0"/>
                </a:solidFill>
                <a:latin typeface="Courier"/>
              </a:rPr>
              <a:t>"NA"</a:t>
            </a:r>
            <a:r>
              <a:rPr>
                <a:latin typeface="Courier"/>
              </a:rPr>
              <a:t>)) </a:t>
            </a:r>
            <a:r>
              <a:rPr>
                <a:solidFill>
                  <a:srgbClr val="4070A0"/>
                </a:solidFill>
                <a:latin typeface="Courier"/>
              </a:rPr>
              <a:t>|&gt;</a:t>
            </a:r>
            <a:br/>
            <a:r>
              <a:rPr>
                <a:latin typeface="Courier"/>
              </a:rPr>
              <a:t>  dplyr</a:t>
            </a:r>
            <a:r>
              <a:rPr>
                <a:solidFill>
                  <a:srgbClr val="4070A0"/>
                </a:solidFill>
                <a:latin typeface="Courier"/>
              </a:rPr>
              <a:t>::</a:t>
            </a:r>
            <a:r>
              <a:rPr>
                <a:solidFill>
                  <a:srgbClr val="06287E"/>
                </a:solidFill>
                <a:latin typeface="Courier"/>
              </a:rPr>
              <a:t>mutate</a:t>
            </a:r>
            <a:r>
              <a:rPr>
                <a:latin typeface="Courier"/>
              </a:rPr>
              <a:t>(</a:t>
            </a:r>
            <a:r>
              <a:rPr>
                <a:solidFill>
                  <a:srgbClr val="7D9029"/>
                </a:solidFill>
                <a:latin typeface="Courier"/>
              </a:rPr>
              <a:t>muac_mm =</a:t>
            </a:r>
            <a:r>
              <a:rPr>
                <a:latin typeface="Courier"/>
              </a:rPr>
              <a:t> dplyr</a:t>
            </a:r>
            <a:r>
              <a:rPr>
                <a:solidFill>
                  <a:srgbClr val="4070A0"/>
                </a:solidFill>
                <a:latin typeface="Courier"/>
              </a:rPr>
              <a:t>::</a:t>
            </a:r>
            <a:r>
              <a:rPr>
                <a:solidFill>
                  <a:srgbClr val="06287E"/>
                </a:solidFill>
                <a:latin typeface="Courier"/>
              </a:rPr>
              <a:t>na_if</a:t>
            </a:r>
            <a:r>
              <a:rPr>
                <a:latin typeface="Courier"/>
              </a:rPr>
              <a:t>(muac_mm, </a:t>
            </a:r>
            <a:r>
              <a:rPr>
                <a:solidFill>
                  <a:srgbClr val="4070A0"/>
                </a:solidFill>
                <a:latin typeface="Courier"/>
              </a:rPr>
              <a:t>-</a:t>
            </a:r>
            <a:r>
              <a:rPr>
                <a:solidFill>
                  <a:srgbClr val="40A070"/>
                </a:solidFill>
                <a:latin typeface="Courier"/>
              </a:rPr>
              <a:t>99</a:t>
            </a:r>
            <a:r>
              <a:rPr>
                <a:solidFill>
                  <a:srgbClr val="902000"/>
                </a:solidFill>
                <a:latin typeface="Courier"/>
              </a:rPr>
              <a:t>L</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problems()</a:t>
            </a:r>
            <a:r>
              <a:rPr/>
              <a:t> est une habitude, non un sauvetage — En R</a:t>
            </a:r>
          </a:p>
        </p:txBody>
      </p:sp>
      <p:sp>
        <p:nvSpPr>
          <p:cNvPr id="3" name="Content Placeholder 2"/>
          <p:cNvSpPr>
            <a:spLocks noGrp="1"/>
          </p:cNvSpPr>
          <p:nvPr>
            <p:ph idx="1"/>
          </p:nvPr>
        </p:nvSpPr>
        <p:spPr/>
        <p:txBody>
          <a:bodyPr/>
          <a:lstStyle/>
          <a:p>
            <a:pPr lvl="0" indent="0">
              <a:buNone/>
            </a:pPr>
            <a:r>
              <a:rPr>
                <a:latin typeface="Courier"/>
              </a:rPr>
              <a:t>issues </a:t>
            </a:r>
            <a:r>
              <a:rPr>
                <a:solidFill>
                  <a:srgbClr val="007020"/>
                </a:solidFill>
                <a:latin typeface="Courier"/>
              </a:rPr>
              <a:t>&lt;-</a:t>
            </a:r>
            <a:r>
              <a:rPr>
                <a:latin typeface="Courier"/>
              </a:rPr>
              <a:t> </a:t>
            </a:r>
            <a:r>
              <a:rPr>
                <a:solidFill>
                  <a:srgbClr val="06287E"/>
                </a:solidFill>
                <a:latin typeface="Courier"/>
              </a:rPr>
              <a:t>problems</a:t>
            </a:r>
            <a:r>
              <a:rPr>
                <a:latin typeface="Courier"/>
              </a:rPr>
              <a:t>(muac)</a:t>
            </a:r>
            <a:br/>
            <a:r>
              <a:rPr>
                <a:solidFill>
                  <a:srgbClr val="06287E"/>
                </a:solidFill>
                <a:latin typeface="Courier"/>
              </a:rPr>
              <a:t>nrow</a:t>
            </a:r>
            <a:r>
              <a:rPr>
                <a:latin typeface="Courier"/>
              </a:rPr>
              <a:t>(issues)</a:t>
            </a:r>
            <a:br/>
            <a:r>
              <a:rPr i="1">
                <a:solidFill>
                  <a:srgbClr val="60A0B0"/>
                </a:solidFill>
                <a:latin typeface="Courier"/>
              </a:rPr>
              <a:t>#&gt; [1] 0</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latin typeface="Courier"/>
              </a:rPr>
              <a:t>problems()</a:t>
            </a:r>
            <a:r>
              <a:rPr/>
              <a:t> est une habitude, non un sauvetage — En R</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if</a:t>
            </a:r>
            <a:r>
              <a:rPr>
                <a:latin typeface="Courier"/>
              </a:rPr>
              <a:t> (</a:t>
            </a:r>
            <a:r>
              <a:rPr>
                <a:solidFill>
                  <a:srgbClr val="06287E"/>
                </a:solidFill>
                <a:latin typeface="Courier"/>
              </a:rPr>
              <a:t>nrow</a:t>
            </a:r>
            <a:r>
              <a:rPr>
                <a:latin typeface="Courier"/>
              </a:rPr>
              <a:t>(</a:t>
            </a:r>
            <a:r>
              <a:rPr>
                <a:solidFill>
                  <a:srgbClr val="06287E"/>
                </a:solidFill>
                <a:latin typeface="Courier"/>
              </a:rPr>
              <a:t>problems</a:t>
            </a:r>
            <a:r>
              <a:rPr>
                <a:latin typeface="Courier"/>
              </a:rPr>
              <a:t>(muac)) </a:t>
            </a:r>
            <a:r>
              <a:rPr>
                <a:solidFill>
                  <a:srgbClr val="4070A0"/>
                </a:solidFill>
                <a:latin typeface="Courier"/>
              </a:rPr>
              <a:t>&gt;</a:t>
            </a:r>
            <a:r>
              <a:rPr>
                <a:latin typeface="Courier"/>
              </a:rPr>
              <a:t> </a:t>
            </a:r>
            <a:r>
              <a:rPr>
                <a:solidFill>
                  <a:srgbClr val="40A070"/>
                </a:solidFill>
                <a:latin typeface="Courier"/>
              </a:rPr>
              <a:t>0</a:t>
            </a:r>
            <a:r>
              <a:rPr>
                <a:latin typeface="Courier"/>
              </a:rPr>
              <a:t>) {</a:t>
            </a:r>
            <a:br/>
            <a:r>
              <a:rPr>
                <a:latin typeface="Courier"/>
              </a:rPr>
              <a:t>  </a:t>
            </a:r>
            <a:r>
              <a:rPr>
                <a:solidFill>
                  <a:srgbClr val="06287E"/>
                </a:solidFill>
                <a:latin typeface="Courier"/>
              </a:rPr>
              <a:t>print</a:t>
            </a:r>
            <a:r>
              <a:rPr>
                <a:latin typeface="Courier"/>
              </a:rPr>
              <a:t>(</a:t>
            </a:r>
            <a:r>
              <a:rPr>
                <a:solidFill>
                  <a:srgbClr val="06287E"/>
                </a:solidFill>
                <a:latin typeface="Courier"/>
              </a:rPr>
              <a:t>problems</a:t>
            </a:r>
            <a:r>
              <a:rPr>
                <a:latin typeface="Courier"/>
              </a:rPr>
              <a:t>(muac))</a:t>
            </a:r>
            <a:br/>
            <a:r>
              <a:rPr>
                <a:latin typeface="Courier"/>
              </a:rPr>
              <a:t>  </a:t>
            </a:r>
            <a:r>
              <a:rPr>
                <a:solidFill>
                  <a:srgbClr val="06287E"/>
                </a:solidFill>
                <a:latin typeface="Courier"/>
              </a:rPr>
              <a:t>stop</a:t>
            </a:r>
            <a:r>
              <a:rPr>
                <a:latin typeface="Courier"/>
              </a:rPr>
              <a:t>(</a:t>
            </a:r>
            <a:r>
              <a:rPr>
                <a:solidFill>
                  <a:srgbClr val="4070A0"/>
                </a:solidFill>
                <a:latin typeface="Courier"/>
              </a:rPr>
              <a:t>"L'entree ne correspond pas a sa specification de colonnes."</a:t>
            </a:r>
            <a:r>
              <a:rPr>
                <a:latin typeface="Courier"/>
              </a:rPr>
              <a:t>)</a:t>
            </a:r>
            <a:b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Vérifier la lecture avant d’en faire quoi que ce soit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check </a:t>
            </a:r>
            <a:r>
              <a:rPr>
                <a:solidFill>
                  <a:srgbClr val="007020"/>
                </a:solidFill>
                <a:latin typeface="Courier"/>
              </a:rPr>
              <a:t>&lt;-</a:t>
            </a:r>
            <a:r>
              <a:rPr>
                <a:latin typeface="Courier"/>
              </a:rPr>
              <a:t> </a:t>
            </a:r>
            <a:r>
              <a:rPr b="1">
                <a:solidFill>
                  <a:srgbClr val="007020"/>
                </a:solidFill>
                <a:latin typeface="Courier"/>
              </a:rPr>
              <a:t>function</a:t>
            </a:r>
            <a:r>
              <a:rPr>
                <a:latin typeface="Courier"/>
              </a:rPr>
              <a:t>(df, </a:t>
            </a:r>
            <a:r>
              <a:rPr>
                <a:solidFill>
                  <a:srgbClr val="7D9029"/>
                </a:solidFill>
                <a:latin typeface="Courier"/>
              </a:rPr>
              <a:t>expected_rows =</a:t>
            </a:r>
            <a:r>
              <a:rPr>
                <a:latin typeface="Courier"/>
              </a:rPr>
              <a:t> </a:t>
            </a:r>
            <a:r>
              <a:rPr>
                <a:solidFill>
                  <a:srgbClr val="880000"/>
                </a:solidFill>
                <a:latin typeface="Courier"/>
              </a:rPr>
              <a:t>NULL</a:t>
            </a:r>
            <a:r>
              <a:rPr>
                <a:latin typeface="Courier"/>
              </a:rPr>
              <a:t>) {</a:t>
            </a:r>
            <a:br/>
            <a:r>
              <a:rPr>
                <a:latin typeface="Courier"/>
              </a:rPr>
              <a:t>  </a:t>
            </a:r>
            <a:r>
              <a:rPr>
                <a:solidFill>
                  <a:srgbClr val="06287E"/>
                </a:solidFill>
                <a:latin typeface="Courier"/>
              </a:rPr>
              <a:t>cat</a:t>
            </a:r>
            <a:r>
              <a:rPr>
                <a:latin typeface="Courier"/>
              </a:rPr>
              <a:t>(</a:t>
            </a:r>
            <a:r>
              <a:rPr>
                <a:solidFill>
                  <a:srgbClr val="4070A0"/>
                </a:solidFill>
                <a:latin typeface="Courier"/>
              </a:rPr>
              <a:t>"lignes/colonnes "</a:t>
            </a:r>
            <a:r>
              <a:rPr>
                <a:latin typeface="Courier"/>
              </a:rPr>
              <a:t>, </a:t>
            </a:r>
            <a:r>
              <a:rPr>
                <a:solidFill>
                  <a:srgbClr val="06287E"/>
                </a:solidFill>
                <a:latin typeface="Courier"/>
              </a:rPr>
              <a:t>nrow</a:t>
            </a:r>
            <a:r>
              <a:rPr>
                <a:latin typeface="Courier"/>
              </a:rPr>
              <a:t>(df), </a:t>
            </a:r>
            <a:r>
              <a:rPr>
                <a:solidFill>
                  <a:srgbClr val="06287E"/>
                </a:solidFill>
                <a:latin typeface="Courier"/>
              </a:rPr>
              <a:t>ncol</a:t>
            </a:r>
            <a:r>
              <a:rPr>
                <a:latin typeface="Courier"/>
              </a:rPr>
              <a:t>(df), </a:t>
            </a:r>
            <a:r>
              <a:rPr>
                <a:solidFill>
                  <a:srgbClr val="4070A0"/>
                </a:solidFill>
                <a:latin typeface="Courier"/>
              </a:rPr>
              <a:t>"\n"</a:t>
            </a:r>
            <a:r>
              <a:rPr>
                <a:latin typeface="Courier"/>
              </a:rPr>
              <a:t>)</a:t>
            </a:r>
            <a:br/>
            <a:r>
              <a:rPr>
                <a:latin typeface="Courier"/>
              </a:rPr>
              <a:t>  </a:t>
            </a:r>
            <a:r>
              <a:rPr>
                <a:solidFill>
                  <a:srgbClr val="06287E"/>
                </a:solidFill>
                <a:latin typeface="Courier"/>
              </a:rPr>
              <a:t>print</a:t>
            </a:r>
            <a:r>
              <a:rPr>
                <a:latin typeface="Courier"/>
              </a:rPr>
              <a:t>(dplyr</a:t>
            </a:r>
            <a:r>
              <a:rPr>
                <a:solidFill>
                  <a:srgbClr val="4070A0"/>
                </a:solidFill>
                <a:latin typeface="Courier"/>
              </a:rPr>
              <a:t>::</a:t>
            </a:r>
            <a:r>
              <a:rPr>
                <a:solidFill>
                  <a:srgbClr val="06287E"/>
                </a:solidFill>
                <a:latin typeface="Courier"/>
              </a:rPr>
              <a:t>glimpse</a:t>
            </a:r>
            <a:r>
              <a:rPr>
                <a:latin typeface="Courier"/>
              </a:rPr>
              <a:t>(df))</a:t>
            </a:r>
            <a:br/>
            <a:r>
              <a:rPr>
                <a:latin typeface="Courier"/>
              </a:rPr>
              <a:t>  </a:t>
            </a:r>
            <a:r>
              <a:rPr>
                <a:solidFill>
                  <a:srgbClr val="06287E"/>
                </a:solidFill>
                <a:latin typeface="Courier"/>
              </a:rPr>
              <a:t>print</a:t>
            </a:r>
            <a:r>
              <a:rPr>
                <a:latin typeface="Courier"/>
              </a:rPr>
              <a:t>(</a:t>
            </a:r>
            <a:r>
              <a:rPr>
                <a:solidFill>
                  <a:srgbClr val="06287E"/>
                </a:solidFill>
                <a:latin typeface="Courier"/>
              </a:rPr>
              <a:t>colSums</a:t>
            </a:r>
            <a:r>
              <a:rPr>
                <a:latin typeface="Courier"/>
              </a:rPr>
              <a:t>(</a:t>
            </a:r>
            <a:r>
              <a:rPr>
                <a:solidFill>
                  <a:srgbClr val="06287E"/>
                </a:solidFill>
                <a:latin typeface="Courier"/>
              </a:rPr>
              <a:t>is.na</a:t>
            </a:r>
            <a:r>
              <a:rPr>
                <a:latin typeface="Courier"/>
              </a:rPr>
              <a:t>(df)))</a:t>
            </a:r>
            <a:br/>
            <a:r>
              <a:rPr>
                <a:latin typeface="Courier"/>
              </a:rPr>
              <a:t>  </a:t>
            </a:r>
            <a:r>
              <a:rPr b="1">
                <a:solidFill>
                  <a:srgbClr val="007020"/>
                </a:solidFill>
                <a:latin typeface="Courier"/>
              </a:rPr>
              <a:t>if</a:t>
            </a:r>
            <a:r>
              <a:rPr>
                <a:latin typeface="Courier"/>
              </a:rPr>
              <a:t> (</a:t>
            </a:r>
            <a:r>
              <a:rPr>
                <a:solidFill>
                  <a:srgbClr val="4070A0"/>
                </a:solidFill>
                <a:latin typeface="Courier"/>
              </a:rPr>
              <a:t>!</a:t>
            </a:r>
            <a:r>
              <a:rPr>
                <a:solidFill>
                  <a:srgbClr val="06287E"/>
                </a:solidFill>
                <a:latin typeface="Courier"/>
              </a:rPr>
              <a:t>is.null</a:t>
            </a:r>
            <a:r>
              <a:rPr>
                <a:latin typeface="Courier"/>
              </a:rPr>
              <a:t>(expected_rows)) {</a:t>
            </a:r>
            <a:br/>
            <a:r>
              <a:rPr>
                <a:latin typeface="Courier"/>
              </a:rPr>
              <a:t>    </a:t>
            </a:r>
            <a:r>
              <a:rPr>
                <a:solidFill>
                  <a:srgbClr val="06287E"/>
                </a:solidFill>
                <a:latin typeface="Courier"/>
              </a:rPr>
              <a:t>stopifnot</a:t>
            </a:r>
            <a:r>
              <a:rPr>
                <a:latin typeface="Courier"/>
              </a:rPr>
              <a:t>(</a:t>
            </a:r>
            <a:r>
              <a:rPr>
                <a:solidFill>
                  <a:srgbClr val="06287E"/>
                </a:solidFill>
                <a:latin typeface="Courier"/>
              </a:rPr>
              <a:t>nrow</a:t>
            </a:r>
            <a:r>
              <a:rPr>
                <a:latin typeface="Courier"/>
              </a:rPr>
              <a:t>(df) </a:t>
            </a:r>
            <a:r>
              <a:rPr>
                <a:solidFill>
                  <a:srgbClr val="4070A0"/>
                </a:solidFill>
                <a:latin typeface="Courier"/>
              </a:rPr>
              <a:t>==</a:t>
            </a:r>
            <a:r>
              <a:rPr>
                <a:latin typeface="Courier"/>
              </a:rPr>
              <a:t> expected_rows)</a:t>
            </a:r>
            <a:br/>
            <a:r>
              <a:rPr>
                <a:latin typeface="Courier"/>
              </a:rPr>
              <a:t>  }</a:t>
            </a:r>
            <a:br/>
            <a:r>
              <a:rPr>
                <a:latin typeface="Courier"/>
              </a:rPr>
              <a:t>}</a:t>
            </a:r>
            <a:br/>
            <a:br/>
            <a:r>
              <a:rPr>
                <a:solidFill>
                  <a:srgbClr val="06287E"/>
                </a:solidFill>
                <a:latin typeface="Courier"/>
              </a:rPr>
              <a:t>check</a:t>
            </a:r>
            <a:r>
              <a:rPr>
                <a:latin typeface="Courier"/>
              </a:rPr>
              <a:t>(muac, </a:t>
            </a:r>
            <a:r>
              <a:rPr>
                <a:solidFill>
                  <a:srgbClr val="7D9029"/>
                </a:solidFill>
                <a:latin typeface="Courier"/>
              </a:rPr>
              <a:t>expected_rows =</a:t>
            </a:r>
            <a:r>
              <a:rPr>
                <a:latin typeface="Courier"/>
              </a:rPr>
              <a:t> </a:t>
            </a:r>
            <a:r>
              <a:rPr>
                <a:solidFill>
                  <a:srgbClr val="40A070"/>
                </a:solidFill>
                <a:latin typeface="Courier"/>
              </a:rPr>
              <a:t>4218</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Séparateurs, encodages et milliers — En R</a:t>
            </a:r>
          </a:p>
        </p:txBody>
      </p:sp>
      <p:sp>
        <p:nvSpPr>
          <p:cNvPr id="3" name="Content Placeholder 2"/>
          <p:cNvSpPr>
            <a:spLocks noGrp="1"/>
          </p:cNvSpPr>
          <p:nvPr>
            <p:ph idx="1"/>
          </p:nvPr>
        </p:nvSpPr>
        <p:spPr/>
        <p:txBody>
          <a:bodyPr/>
          <a:lstStyle/>
          <a:p>
            <a:pPr lvl="0" indent="0">
              <a:buNone/>
            </a:pPr>
            <a:r>
              <a:rPr>
                <a:latin typeface="Courier"/>
              </a:rPr>
              <a:t>epi </a:t>
            </a:r>
            <a:r>
              <a:rPr>
                <a:solidFill>
                  <a:srgbClr val="007020"/>
                </a:solidFill>
                <a:latin typeface="Courier"/>
              </a:rPr>
              <a:t>&lt;-</a:t>
            </a:r>
            <a:r>
              <a:rPr>
                <a:latin typeface="Courier"/>
              </a:rPr>
              <a:t> </a:t>
            </a:r>
            <a:r>
              <a:rPr>
                <a:solidFill>
                  <a:srgbClr val="06287E"/>
                </a:solidFill>
                <a:latin typeface="Courier"/>
              </a:rPr>
              <a:t>read_csv2</a:t>
            </a:r>
            <a:r>
              <a:rPr>
                <a:latin typeface="Courier"/>
              </a:rPr>
              <a:t>(PATH)                       </a:t>
            </a:r>
            <a:r>
              <a:rPr i="1">
                <a:solidFill>
                  <a:srgbClr val="60A0B0"/>
                </a:solidFill>
                <a:latin typeface="Courier"/>
              </a:rPr>
              <a:t># separateur ; decimale ,</a:t>
            </a:r>
            <a:br/>
            <a:r>
              <a:rPr>
                <a:latin typeface="Courier"/>
              </a:rPr>
              <a:t>epi </a:t>
            </a:r>
            <a:r>
              <a:rPr>
                <a:solidFill>
                  <a:srgbClr val="007020"/>
                </a:solidFill>
                <a:latin typeface="Courier"/>
              </a:rPr>
              <a:t>&lt;-</a:t>
            </a:r>
            <a:r>
              <a:rPr>
                <a:latin typeface="Courier"/>
              </a:rPr>
              <a:t> </a:t>
            </a:r>
            <a:r>
              <a:rPr>
                <a:solidFill>
                  <a:srgbClr val="06287E"/>
                </a:solidFill>
                <a:latin typeface="Courier"/>
              </a:rPr>
              <a:t>read_delim</a:t>
            </a:r>
            <a:r>
              <a:rPr>
                <a:latin typeface="Courier"/>
              </a:rPr>
              <a:t>(PATH, </a:t>
            </a:r>
            <a:r>
              <a:rPr>
                <a:solidFill>
                  <a:srgbClr val="7D9029"/>
                </a:solidFill>
                <a:latin typeface="Courier"/>
              </a:rPr>
              <a:t>delim =</a:t>
            </a:r>
            <a:r>
              <a:rPr>
                <a:latin typeface="Courier"/>
              </a:rPr>
              <a:t> </a:t>
            </a:r>
            <a:r>
              <a:rPr>
                <a:solidFill>
                  <a:srgbClr val="4070A0"/>
                </a:solidFill>
                <a:latin typeface="Courier"/>
              </a:rPr>
              <a:t>"\t"</a:t>
            </a:r>
            <a:r>
              <a:rPr>
                <a:latin typeface="Courier"/>
              </a:rPr>
              <a:t>)        </a:t>
            </a:r>
            <a:r>
              <a:rPr i="1">
                <a:solidFill>
                  <a:srgbClr val="60A0B0"/>
                </a:solidFill>
                <a:latin typeface="Courier"/>
              </a:rPr>
              <a:t># tabulations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Séparateurs, encodages et milliers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007020"/>
                </a:solidFill>
                <a:latin typeface="Courier"/>
              </a:rPr>
              <a:t>&lt;-</a:t>
            </a:r>
            <a:r>
              <a:rPr>
                <a:latin typeface="Courier"/>
              </a:rPr>
              <a:t> </a:t>
            </a:r>
            <a:r>
              <a:rPr>
                <a:solidFill>
                  <a:srgbClr val="06287E"/>
                </a:solidFill>
                <a:latin typeface="Courier"/>
              </a:rPr>
              <a:t>read_csv</a:t>
            </a:r>
            <a:r>
              <a:rPr>
                <a:latin typeface="Courier"/>
              </a:rPr>
              <a:t>(PATH, </a:t>
            </a:r>
            <a:r>
              <a:rPr>
                <a:solidFill>
                  <a:srgbClr val="7D9029"/>
                </a:solidFill>
                <a:latin typeface="Courier"/>
              </a:rPr>
              <a:t>locale =</a:t>
            </a:r>
            <a:r>
              <a:rPr>
                <a:latin typeface="Courier"/>
              </a:rPr>
              <a:t> </a:t>
            </a:r>
            <a:r>
              <a:rPr>
                <a:solidFill>
                  <a:srgbClr val="06287E"/>
                </a:solidFill>
                <a:latin typeface="Courier"/>
              </a:rPr>
              <a:t>locale</a:t>
            </a:r>
            <a:r>
              <a:rPr>
                <a:latin typeface="Courier"/>
              </a:rPr>
              <a:t>(</a:t>
            </a:r>
            <a:r>
              <a:rPr>
                <a:solidFill>
                  <a:srgbClr val="7D9029"/>
                </a:solidFill>
                <a:latin typeface="Courier"/>
              </a:rPr>
              <a:t>encoding =</a:t>
            </a:r>
            <a:r>
              <a:rPr>
                <a:latin typeface="Courier"/>
              </a:rPr>
              <a:t> </a:t>
            </a:r>
            <a:r>
              <a:rPr>
                <a:solidFill>
                  <a:srgbClr val="4070A0"/>
                </a:solidFill>
                <a:latin typeface="Courier"/>
              </a:rPr>
              <a:t>"UTF-8"</a:t>
            </a:r>
            <a:r>
              <a:rPr>
                <a:latin typeface="Courier"/>
              </a:rPr>
              <a:t>))</a:t>
            </a:r>
            <a:br/>
            <a:r>
              <a:rPr>
                <a:latin typeface="Courier"/>
              </a:rPr>
              <a:t>muac </a:t>
            </a:r>
            <a:r>
              <a:rPr>
                <a:solidFill>
                  <a:srgbClr val="007020"/>
                </a:solidFill>
                <a:latin typeface="Courier"/>
              </a:rPr>
              <a:t>&lt;-</a:t>
            </a:r>
            <a:r>
              <a:rPr>
                <a:latin typeface="Courier"/>
              </a:rPr>
              <a:t> </a:t>
            </a:r>
            <a:r>
              <a:rPr>
                <a:solidFill>
                  <a:srgbClr val="06287E"/>
                </a:solidFill>
                <a:latin typeface="Courier"/>
              </a:rPr>
              <a:t>read_csv</a:t>
            </a:r>
            <a:r>
              <a:rPr>
                <a:latin typeface="Courier"/>
              </a:rPr>
              <a:t>(PATH, </a:t>
            </a:r>
            <a:r>
              <a:rPr>
                <a:solidFill>
                  <a:srgbClr val="7D9029"/>
                </a:solidFill>
                <a:latin typeface="Courier"/>
              </a:rPr>
              <a:t>locale =</a:t>
            </a:r>
            <a:r>
              <a:rPr>
                <a:latin typeface="Courier"/>
              </a:rPr>
              <a:t> </a:t>
            </a:r>
            <a:r>
              <a:rPr>
                <a:solidFill>
                  <a:srgbClr val="06287E"/>
                </a:solidFill>
                <a:latin typeface="Courier"/>
              </a:rPr>
              <a:t>locale</a:t>
            </a:r>
            <a:r>
              <a:rPr>
                <a:latin typeface="Courier"/>
              </a:rPr>
              <a:t>(</a:t>
            </a:r>
            <a:r>
              <a:rPr>
                <a:solidFill>
                  <a:srgbClr val="7D9029"/>
                </a:solidFill>
                <a:latin typeface="Courier"/>
              </a:rPr>
              <a:t>encoding =</a:t>
            </a:r>
            <a:r>
              <a:rPr>
                <a:latin typeface="Courier"/>
              </a:rPr>
              <a:t> </a:t>
            </a:r>
            <a:r>
              <a:rPr>
                <a:solidFill>
                  <a:srgbClr val="4070A0"/>
                </a:solidFill>
                <a:latin typeface="Courier"/>
              </a:rPr>
              <a:t>"latin1"</a:t>
            </a:r>
            <a:r>
              <a:rPr>
                <a:latin typeface="Courier"/>
              </a:rPr>
              <a:t>))   </a:t>
            </a:r>
            <a:r>
              <a:rPr i="1">
                <a:solidFill>
                  <a:srgbClr val="60A0B0"/>
                </a:solidFill>
                <a:latin typeface="Courier"/>
              </a:rPr>
              <a:t># ce qu'Excel ecrit souvent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Séparateurs, encodages et milliers — En R</a:t>
            </a:r>
          </a:p>
        </p:txBody>
      </p:sp>
      <p:sp>
        <p:nvSpPr>
          <p:cNvPr id="3" name="Content Placeholder 2"/>
          <p:cNvSpPr>
            <a:spLocks noGrp="1"/>
          </p:cNvSpPr>
          <p:nvPr>
            <p:ph idx="1"/>
          </p:nvPr>
        </p:nvSpPr>
        <p:spPr/>
        <p:txBody>
          <a:bodyPr/>
          <a:lstStyle/>
          <a:p>
            <a:pPr lvl="0" indent="0">
              <a:buNone/>
            </a:pPr>
            <a:r>
              <a:rPr>
                <a:latin typeface="Courier"/>
              </a:rPr>
              <a:t>epi </a:t>
            </a:r>
            <a:r>
              <a:rPr>
                <a:solidFill>
                  <a:srgbClr val="007020"/>
                </a:solidFill>
                <a:latin typeface="Courier"/>
              </a:rPr>
              <a:t>&lt;-</a:t>
            </a:r>
            <a:r>
              <a:rPr>
                <a:latin typeface="Courier"/>
              </a:rPr>
              <a:t> </a:t>
            </a:r>
            <a:r>
              <a:rPr>
                <a:solidFill>
                  <a:srgbClr val="06287E"/>
                </a:solidFill>
                <a:latin typeface="Courier"/>
              </a:rPr>
              <a:t>read_csv</a:t>
            </a:r>
            <a:r>
              <a:rPr>
                <a:latin typeface="Courier"/>
              </a:rPr>
              <a:t>(PATH, </a:t>
            </a:r>
            <a:r>
              <a:rPr>
                <a:solidFill>
                  <a:srgbClr val="7D9029"/>
                </a:solidFill>
                <a:latin typeface="Courier"/>
              </a:rPr>
              <a:t>locale =</a:t>
            </a:r>
            <a:r>
              <a:rPr>
                <a:latin typeface="Courier"/>
              </a:rPr>
              <a:t> </a:t>
            </a:r>
            <a:r>
              <a:rPr>
                <a:solidFill>
                  <a:srgbClr val="06287E"/>
                </a:solidFill>
                <a:latin typeface="Courier"/>
              </a:rPr>
              <a:t>locale</a:t>
            </a:r>
            <a:r>
              <a:rPr>
                <a:latin typeface="Courier"/>
              </a:rPr>
              <a:t>(</a:t>
            </a:r>
            <a:r>
              <a:rPr>
                <a:solidFill>
                  <a:srgbClr val="7D9029"/>
                </a:solidFill>
                <a:latin typeface="Courier"/>
              </a:rPr>
              <a:t>grouping_mark =</a:t>
            </a:r>
            <a:r>
              <a:rPr>
                <a:latin typeface="Courier"/>
              </a:rPr>
              <a:t> </a:t>
            </a:r>
            <a:r>
              <a:rPr>
                <a:solidFill>
                  <a:srgbClr val="4070A0"/>
                </a:solidFill>
                <a:latin typeface="Courier"/>
              </a:rPr>
              <a:t>","</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(readxl)</a:t>
            </a:r>
            <a:br/>
            <a:br/>
            <a:r>
              <a:rPr>
                <a:solidFill>
                  <a:srgbClr val="06287E"/>
                </a:solidFill>
                <a:latin typeface="Courier"/>
              </a:rPr>
              <a:t>excel_sheets</a:t>
            </a:r>
            <a:r>
              <a:rPr>
                <a:latin typeface="Courier"/>
              </a:rPr>
              <a:t>(path)</a:t>
            </a:r>
            <a:br/>
            <a:r>
              <a:rPr i="1">
                <a:solidFill>
                  <a:srgbClr val="60A0B0"/>
                </a:solidFill>
                <a:latin typeface="Courier"/>
              </a:rPr>
              <a:t>#&gt; [1] "Cover" "Data" "Codebook" "Sheet3"</a:t>
            </a:r>
            <a:br/>
            <a:br/>
            <a:r>
              <a:rPr>
                <a:latin typeface="Courier"/>
              </a:rPr>
              <a:t>data </a:t>
            </a:r>
            <a:r>
              <a:rPr>
                <a:solidFill>
                  <a:srgbClr val="007020"/>
                </a:solidFill>
                <a:latin typeface="Courier"/>
              </a:rPr>
              <a:t>&lt;-</a:t>
            </a:r>
            <a:r>
              <a:rPr>
                <a:latin typeface="Courier"/>
              </a:rPr>
              <a:t> </a:t>
            </a:r>
            <a:r>
              <a:rPr>
                <a:solidFill>
                  <a:srgbClr val="06287E"/>
                </a:solidFill>
                <a:latin typeface="Courier"/>
              </a:rPr>
              <a:t>read_excel</a:t>
            </a:r>
            <a:r>
              <a:rPr>
                <a:latin typeface="Courier"/>
              </a:rPr>
              <a:t>(path, </a:t>
            </a:r>
            <a:r>
              <a:rPr>
                <a:solidFill>
                  <a:srgbClr val="7D9029"/>
                </a:solidFill>
                <a:latin typeface="Courier"/>
              </a:rPr>
              <a:t>sheet =</a:t>
            </a:r>
            <a:r>
              <a:rPr>
                <a:latin typeface="Courier"/>
              </a:rPr>
              <a:t> </a:t>
            </a:r>
            <a:r>
              <a:rPr>
                <a:solidFill>
                  <a:srgbClr val="4070A0"/>
                </a:solidFill>
                <a:latin typeface="Courier"/>
              </a:rPr>
              <a:t>"Data"</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a:t>
            </a:r>
          </a:p>
        </p:txBody>
      </p:sp>
      <p:sp>
        <p:nvSpPr>
          <p:cNvPr id="3" name="Content Placeholder 2"/>
          <p:cNvSpPr>
            <a:spLocks noGrp="1"/>
          </p:cNvSpPr>
          <p:nvPr>
            <p:ph idx="1"/>
          </p:nvPr>
        </p:nvSpPr>
        <p:spPr/>
        <p:txBody>
          <a:bodyPr/>
          <a:lstStyle/>
          <a:p>
            <a:pPr lvl="0"/>
            <a:r>
              <a:rPr/>
              <a:t>L’en-tête n’est pas la ligne un</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 — En R</a:t>
            </a:r>
          </a:p>
        </p:txBody>
      </p:sp>
      <p:sp>
        <p:nvSpPr>
          <p:cNvPr id="3" name="Content Placeholder 2"/>
          <p:cNvSpPr>
            <a:spLocks noGrp="1"/>
          </p:cNvSpPr>
          <p:nvPr>
            <p:ph idx="1"/>
          </p:nvPr>
        </p:nvSpPr>
        <p:spPr/>
        <p:txBody>
          <a:bodyPr/>
          <a:lstStyle/>
          <a:p>
            <a:pPr lvl="0" indent="0">
              <a:buNone/>
            </a:pPr>
            <a:r>
              <a:rPr>
                <a:latin typeface="Courier"/>
              </a:rPr>
              <a:t>data </a:t>
            </a:r>
            <a:r>
              <a:rPr>
                <a:solidFill>
                  <a:srgbClr val="007020"/>
                </a:solidFill>
                <a:latin typeface="Courier"/>
              </a:rPr>
              <a:t>&lt;-</a:t>
            </a:r>
            <a:r>
              <a:rPr>
                <a:latin typeface="Courier"/>
              </a:rPr>
              <a:t> </a:t>
            </a:r>
            <a:r>
              <a:rPr>
                <a:solidFill>
                  <a:srgbClr val="06287E"/>
                </a:solidFill>
                <a:latin typeface="Courier"/>
              </a:rPr>
              <a:t>read_excel</a:t>
            </a:r>
            <a:r>
              <a:rPr>
                <a:latin typeface="Courier"/>
              </a:rPr>
              <a:t>(path, </a:t>
            </a:r>
            <a:r>
              <a:rPr>
                <a:solidFill>
                  <a:srgbClr val="7D9029"/>
                </a:solidFill>
                <a:latin typeface="Courier"/>
              </a:rPr>
              <a:t>sheet =</a:t>
            </a:r>
            <a:r>
              <a:rPr>
                <a:latin typeface="Courier"/>
              </a:rPr>
              <a:t> </a:t>
            </a:r>
            <a:r>
              <a:rPr>
                <a:solidFill>
                  <a:srgbClr val="4070A0"/>
                </a:solidFill>
                <a:latin typeface="Courier"/>
              </a:rPr>
              <a:t>"Data"</a:t>
            </a:r>
            <a:r>
              <a:rPr>
                <a:latin typeface="Courier"/>
              </a:rPr>
              <a:t>, </a:t>
            </a:r>
            <a:r>
              <a:rPr>
                <a:solidFill>
                  <a:srgbClr val="7D9029"/>
                </a:solidFill>
                <a:latin typeface="Courier"/>
              </a:rPr>
              <a:t>skip =</a:t>
            </a:r>
            <a:r>
              <a:rPr>
                <a:latin typeface="Courier"/>
              </a:rPr>
              <a:t> </a:t>
            </a:r>
            <a:r>
              <a:rPr>
                <a:solidFill>
                  <a:srgbClr val="40A070"/>
                </a:solidFill>
                <a:latin typeface="Courier"/>
              </a:rPr>
              <a:t>3</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a:t>
            </a:r>
          </a:p>
        </p:txBody>
      </p:sp>
      <p:sp>
        <p:nvSpPr>
          <p:cNvPr id="3" name="Content Placeholder 2"/>
          <p:cNvSpPr>
            <a:spLocks noGrp="1"/>
          </p:cNvSpPr>
          <p:nvPr>
            <p:ph idx="1"/>
          </p:nvPr>
        </p:nvSpPr>
        <p:spPr/>
        <p:txBody>
          <a:bodyPr/>
          <a:lstStyle/>
          <a:p>
            <a:pPr lvl="0"/>
            <a:r>
              <a:rPr/>
              <a:t>Les cellules fusionnées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 — En R</a:t>
            </a:r>
          </a:p>
        </p:txBody>
      </p:sp>
      <p:sp>
        <p:nvSpPr>
          <p:cNvPr id="3" name="Content Placeholder 2"/>
          <p:cNvSpPr>
            <a:spLocks noGrp="1"/>
          </p:cNvSpPr>
          <p:nvPr>
            <p:ph idx="1"/>
          </p:nvPr>
        </p:nvSpPr>
        <p:spPr/>
        <p:txBody>
          <a:bodyPr/>
          <a:lstStyle/>
          <a:p>
            <a:pPr lvl="0" indent="0">
              <a:buNone/>
            </a:pPr>
            <a:r>
              <a:rPr>
                <a:latin typeface="Courier"/>
              </a:rPr>
              <a:t>data </a:t>
            </a:r>
            <a:r>
              <a:rPr>
                <a:solidFill>
                  <a:srgbClr val="007020"/>
                </a:solidFill>
                <a:latin typeface="Courier"/>
              </a:rPr>
              <a:t>&lt;-</a:t>
            </a:r>
            <a:r>
              <a:rPr>
                <a:latin typeface="Courier"/>
              </a:rPr>
              <a:t> data </a:t>
            </a:r>
            <a:r>
              <a:rPr>
                <a:solidFill>
                  <a:srgbClr val="4070A0"/>
                </a:solidFill>
                <a:latin typeface="Courier"/>
              </a:rPr>
              <a:t>|&gt;</a:t>
            </a:r>
            <a:r>
              <a:rPr>
                <a:latin typeface="Courier"/>
              </a:rPr>
              <a:t> tidyr</a:t>
            </a:r>
            <a:r>
              <a:rPr>
                <a:solidFill>
                  <a:srgbClr val="4070A0"/>
                </a:solidFill>
                <a:latin typeface="Courier"/>
              </a:rPr>
              <a:t>::</a:t>
            </a:r>
            <a:r>
              <a:rPr>
                <a:solidFill>
                  <a:srgbClr val="06287E"/>
                </a:solidFill>
                <a:latin typeface="Courier"/>
              </a:rPr>
              <a:t>fill</a:t>
            </a:r>
            <a:r>
              <a:rPr>
                <a:latin typeface="Courier"/>
              </a:rPr>
              <a:t>(district, </a:t>
            </a:r>
            <a:r>
              <a:rPr>
                <a:solidFill>
                  <a:srgbClr val="7D9029"/>
                </a:solidFill>
                <a:latin typeface="Courier"/>
              </a:rPr>
              <a:t>.direction =</a:t>
            </a:r>
            <a:r>
              <a:rPr>
                <a:latin typeface="Courier"/>
              </a:rPr>
              <a:t> </a:t>
            </a:r>
            <a:r>
              <a:rPr>
                <a:solidFill>
                  <a:srgbClr val="4070A0"/>
                </a:solidFill>
                <a:latin typeface="Courier"/>
              </a:rPr>
              <a:t>"down"</a:t>
            </a:r>
            <a:r>
              <a:rPr>
                <a:latin typeface="Courier"/>
              </a:rPr>
              <a: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a:t>
            </a:r>
          </a:p>
        </p:txBody>
      </p:sp>
      <p:sp>
        <p:nvSpPr>
          <p:cNvPr id="3" name="Content Placeholder 2"/>
          <p:cNvSpPr>
            <a:spLocks noGrp="1"/>
          </p:cNvSpPr>
          <p:nvPr>
            <p:ph idx="1"/>
          </p:nvPr>
        </p:nvSpPr>
        <p:spPr/>
        <p:txBody>
          <a:bodyPr/>
          <a:lstStyle/>
          <a:p>
            <a:pPr lvl="0"/>
            <a:r>
              <a:rPr/>
              <a:t>Les dates en numéro de série</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 — En R</a:t>
            </a:r>
          </a:p>
        </p:txBody>
      </p:sp>
      <p:sp>
        <p:nvSpPr>
          <p:cNvPr id="3" name="Content Placeholder 2"/>
          <p:cNvSpPr>
            <a:spLocks noGrp="1"/>
          </p:cNvSpPr>
          <p:nvPr>
            <p:ph idx="1"/>
          </p:nvPr>
        </p:nvSpPr>
        <p:spPr/>
        <p:txBody>
          <a:bodyPr/>
          <a:lstStyle/>
          <a:p>
            <a:pPr lvl="0" indent="0">
              <a:buNone/>
            </a:pPr>
            <a:r>
              <a:rPr>
                <a:latin typeface="Courier"/>
              </a:rPr>
              <a:t>data</a:t>
            </a:r>
            <a:r>
              <a:rPr>
                <a:solidFill>
                  <a:srgbClr val="4070A0"/>
                </a:solidFill>
                <a:latin typeface="Courier"/>
              </a:rPr>
              <a:t>$</a:t>
            </a:r>
            <a:r>
              <a:rPr>
                <a:latin typeface="Courier"/>
              </a:rPr>
              <a:t>screening_date </a:t>
            </a:r>
            <a:r>
              <a:rPr>
                <a:solidFill>
                  <a:srgbClr val="007020"/>
                </a:solidFill>
                <a:latin typeface="Courier"/>
              </a:rPr>
              <a:t>&lt;-</a:t>
            </a:r>
            <a:r>
              <a:rPr>
                <a:latin typeface="Courier"/>
              </a:rPr>
              <a:t> </a:t>
            </a:r>
            <a:r>
              <a:rPr>
                <a:solidFill>
                  <a:srgbClr val="06287E"/>
                </a:solidFill>
                <a:latin typeface="Courier"/>
              </a:rPr>
              <a:t>as.Date</a:t>
            </a:r>
            <a:r>
              <a:rPr>
                <a:latin typeface="Courier"/>
              </a:rPr>
              <a:t>(</a:t>
            </a:r>
            <a:r>
              <a:rPr>
                <a:solidFill>
                  <a:srgbClr val="06287E"/>
                </a:solidFill>
                <a:latin typeface="Courier"/>
              </a:rPr>
              <a:t>as.numeric</a:t>
            </a:r>
            <a:r>
              <a:rPr>
                <a:latin typeface="Courier"/>
              </a:rPr>
              <a:t>(data</a:t>
            </a:r>
            <a:r>
              <a:rPr>
                <a:solidFill>
                  <a:srgbClr val="4070A0"/>
                </a:solidFill>
                <a:latin typeface="Courier"/>
              </a:rPr>
              <a:t>$</a:t>
            </a:r>
            <a:r>
              <a:rPr>
                <a:latin typeface="Courier"/>
              </a:rPr>
              <a:t>screening_date), </a:t>
            </a:r>
            <a:r>
              <a:rPr>
                <a:solidFill>
                  <a:srgbClr val="7D9029"/>
                </a:solidFill>
                <a:latin typeface="Courier"/>
              </a:rPr>
              <a:t>origin =</a:t>
            </a:r>
            <a:r>
              <a:rPr>
                <a:latin typeface="Courier"/>
              </a:rPr>
              <a:t> </a:t>
            </a:r>
            <a:r>
              <a:rPr>
                <a:solidFill>
                  <a:srgbClr val="4070A0"/>
                </a:solidFill>
                <a:latin typeface="Courier"/>
              </a:rPr>
              <a:t>"1899-12-30"</a:t>
            </a:r>
            <a:r>
              <a:rPr>
                <a:latin typeface="Courier"/>
              </a:rPr>
              <a: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a:t>
            </a:r>
          </a:p>
        </p:txBody>
      </p:sp>
      <p:sp>
        <p:nvSpPr>
          <p:cNvPr id="3" name="Content Placeholder 2"/>
          <p:cNvSpPr>
            <a:spLocks noGrp="1"/>
          </p:cNvSpPr>
          <p:nvPr>
            <p:ph idx="1"/>
          </p:nvPr>
        </p:nvSpPr>
        <p:spPr/>
        <p:txBody>
          <a:bodyPr/>
          <a:lstStyle/>
          <a:p>
            <a:pPr lvl="0"/>
            <a:r>
              <a:rPr/>
              <a:t>Les types sous Excel</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Excel — En R</a:t>
            </a:r>
          </a:p>
        </p:txBody>
      </p:sp>
      <p:sp>
        <p:nvSpPr>
          <p:cNvPr id="3" name="Content Placeholder 2"/>
          <p:cNvSpPr>
            <a:spLocks noGrp="1"/>
          </p:cNvSpPr>
          <p:nvPr>
            <p:ph idx="1"/>
          </p:nvPr>
        </p:nvSpPr>
        <p:spPr/>
        <p:txBody>
          <a:bodyPr/>
          <a:lstStyle/>
          <a:p>
            <a:pPr lvl="0" indent="0">
              <a:buNone/>
            </a:pPr>
            <a:r>
              <a:rPr>
                <a:latin typeface="Courier"/>
              </a:rPr>
              <a:t>data </a:t>
            </a:r>
            <a:r>
              <a:rPr>
                <a:solidFill>
                  <a:srgbClr val="007020"/>
                </a:solidFill>
                <a:latin typeface="Courier"/>
              </a:rPr>
              <a:t>&lt;-</a:t>
            </a:r>
            <a:r>
              <a:rPr>
                <a:latin typeface="Courier"/>
              </a:rPr>
              <a:t> </a:t>
            </a:r>
            <a:r>
              <a:rPr>
                <a:solidFill>
                  <a:srgbClr val="06287E"/>
                </a:solidFill>
                <a:latin typeface="Courier"/>
              </a:rPr>
              <a:t>read_excel</a:t>
            </a:r>
            <a:r>
              <a:rPr>
                <a:latin typeface="Courier"/>
              </a:rPr>
              <a:t>(</a:t>
            </a:r>
            <a:br/>
            <a:r>
              <a:rPr>
                <a:latin typeface="Courier"/>
              </a:rPr>
              <a:t>  path,</a:t>
            </a:r>
            <a:br/>
            <a:r>
              <a:rPr>
                <a:latin typeface="Courier"/>
              </a:rPr>
              <a:t>  </a:t>
            </a:r>
            <a:r>
              <a:rPr>
                <a:solidFill>
                  <a:srgbClr val="7D9029"/>
                </a:solidFill>
                <a:latin typeface="Courier"/>
              </a:rPr>
              <a:t>sheet =</a:t>
            </a:r>
            <a:r>
              <a:rPr>
                <a:latin typeface="Courier"/>
              </a:rPr>
              <a:t> </a:t>
            </a:r>
            <a:r>
              <a:rPr>
                <a:solidFill>
                  <a:srgbClr val="4070A0"/>
                </a:solidFill>
                <a:latin typeface="Courier"/>
              </a:rPr>
              <a:t>"Data"</a:t>
            </a:r>
            <a:r>
              <a:rPr>
                <a:latin typeface="Courier"/>
              </a:rPr>
              <a:t>,</a:t>
            </a:r>
            <a:br/>
            <a:r>
              <a:rPr>
                <a:latin typeface="Courier"/>
              </a:rPr>
              <a:t>  </a:t>
            </a:r>
            <a:r>
              <a:rPr>
                <a:solidFill>
                  <a:srgbClr val="7D9029"/>
                </a:solidFill>
                <a:latin typeface="Courier"/>
              </a:rPr>
              <a:t>col_types =</a:t>
            </a:r>
            <a:r>
              <a:rPr>
                <a:latin typeface="Courier"/>
              </a:rPr>
              <a:t> </a:t>
            </a:r>
            <a:r>
              <a:rPr>
                <a:solidFill>
                  <a:srgbClr val="06287E"/>
                </a:solidFill>
                <a:latin typeface="Courier"/>
              </a:rPr>
              <a:t>c</a:t>
            </a:r>
            <a:r>
              <a:rPr>
                <a:latin typeface="Courier"/>
              </a:rPr>
              <a:t>(</a:t>
            </a:r>
            <a:r>
              <a:rPr>
                <a:solidFill>
                  <a:srgbClr val="4070A0"/>
                </a:solidFill>
                <a:latin typeface="Courier"/>
              </a:rPr>
              <a:t>"text"</a:t>
            </a:r>
            <a:r>
              <a:rPr>
                <a:latin typeface="Courier"/>
              </a:rPr>
              <a:t>, </a:t>
            </a:r>
            <a:r>
              <a:rPr>
                <a:solidFill>
                  <a:srgbClr val="4070A0"/>
                </a:solidFill>
                <a:latin typeface="Courier"/>
              </a:rPr>
              <a:t>"text"</a:t>
            </a:r>
            <a:r>
              <a:rPr>
                <a:latin typeface="Courier"/>
              </a:rPr>
              <a:t>, </a:t>
            </a:r>
            <a:r>
              <a:rPr>
                <a:solidFill>
                  <a:srgbClr val="4070A0"/>
                </a:solidFill>
                <a:latin typeface="Courier"/>
              </a:rPr>
              <a:t>"date"</a:t>
            </a:r>
            <a:r>
              <a:rPr>
                <a:latin typeface="Courier"/>
              </a:rPr>
              <a:t>, </a:t>
            </a:r>
            <a:r>
              <a:rPr>
                <a:solidFill>
                  <a:srgbClr val="4070A0"/>
                </a:solidFill>
                <a:latin typeface="Courier"/>
              </a:rPr>
              <a:t>"numeric"</a:t>
            </a:r>
            <a:r>
              <a:rPr>
                <a:latin typeface="Courier"/>
              </a:rPr>
              <a:t>, </a:t>
            </a:r>
            <a:r>
              <a:rPr>
                <a:solidFill>
                  <a:srgbClr val="4070A0"/>
                </a:solidFill>
                <a:latin typeface="Courier"/>
              </a:rPr>
              <a:t>"text"</a:t>
            </a:r>
            <a:r>
              <a:rPr>
                <a:latin typeface="Courier"/>
              </a:rPr>
              <a:t>, </a:t>
            </a:r>
            <a:r>
              <a:rPr>
                <a:solidFill>
                  <a:srgbClr val="4070A0"/>
                </a:solidFill>
                <a:latin typeface="Courier"/>
              </a:rPr>
              <a:t>"numeric"</a:t>
            </a:r>
            <a:r>
              <a:rPr>
                <a:latin typeface="Courier"/>
              </a:rPr>
              <a:t>, </a:t>
            </a:r>
            <a:r>
              <a:rPr>
                <a:solidFill>
                  <a:srgbClr val="4070A0"/>
                </a:solidFill>
                <a:latin typeface="Courier"/>
              </a:rPr>
              <a:t>"text"</a:t>
            </a:r>
            <a:r>
              <a:rPr>
                <a:latin typeface="Courier"/>
              </a:rPr>
              <a:t>, </a:t>
            </a:r>
            <a:r>
              <a:rPr>
                <a:solidFill>
                  <a:srgbClr val="4070A0"/>
                </a:solidFill>
                <a:latin typeface="Courier"/>
              </a:rPr>
              <a:t>"text"</a:t>
            </a:r>
            <a:r>
              <a:rPr>
                <a:latin typeface="Courier"/>
              </a:rPr>
              <a:t>)</a:t>
            </a:r>
            <a:br/>
            <a:r>
              <a:rPr>
                <a:latin typeface="Courier"/>
              </a:rPr>
              <a:t>)</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fonction de lecture, assemblée — En R (suite)</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R/read_register.R</a:t>
            </a:r>
            <a:br/>
            <a:r>
              <a:rPr>
                <a:latin typeface="Courier"/>
              </a:rPr>
              <a:t>read_register </a:t>
            </a:r>
            <a:r>
              <a:rPr>
                <a:solidFill>
                  <a:srgbClr val="007020"/>
                </a:solidFill>
                <a:latin typeface="Courier"/>
              </a:rPr>
              <a:t>&lt;-</a:t>
            </a:r>
            <a:r>
              <a:rPr>
                <a:latin typeface="Courier"/>
              </a:rPr>
              <a:t> </a:t>
            </a:r>
            <a:r>
              <a:rPr b="1">
                <a:solidFill>
                  <a:srgbClr val="007020"/>
                </a:solidFill>
                <a:latin typeface="Courier"/>
              </a:rPr>
              <a:t>function</a:t>
            </a:r>
            <a:r>
              <a:rPr>
                <a:latin typeface="Courier"/>
              </a:rPr>
              <a:t>(path) {</a:t>
            </a:r>
            <a:br/>
            <a:r>
              <a:rPr>
                <a:latin typeface="Courier"/>
              </a:rPr>
              <a:t>  muac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a:t>
            </a:r>
            <a:br/>
            <a:r>
              <a:rPr>
                <a:latin typeface="Courier"/>
              </a:rPr>
              <a:t>    path,</a:t>
            </a:r>
            <a:br/>
            <a:r>
              <a:rPr>
                <a:latin typeface="Courier"/>
              </a:rPr>
              <a:t>    </a:t>
            </a:r>
            <a:r>
              <a:rPr>
                <a:solidFill>
                  <a:srgbClr val="7D9029"/>
                </a:solidFill>
                <a:latin typeface="Courier"/>
              </a:rPr>
              <a:t>col_types =</a:t>
            </a:r>
            <a:r>
              <a:rPr>
                <a:latin typeface="Courier"/>
              </a:rPr>
              <a:t> readr</a:t>
            </a:r>
            <a:r>
              <a:rPr>
                <a:solidFill>
                  <a:srgbClr val="4070A0"/>
                </a:solidFill>
                <a:latin typeface="Courier"/>
              </a:rPr>
              <a:t>::</a:t>
            </a:r>
            <a:r>
              <a:rPr>
                <a:solidFill>
                  <a:srgbClr val="06287E"/>
                </a:solidFill>
                <a:latin typeface="Courier"/>
              </a:rPr>
              <a:t>cols</a:t>
            </a:r>
            <a:r>
              <a:rPr>
                <a:latin typeface="Courier"/>
              </a:rPr>
              <a:t>(</a:t>
            </a:r>
            <a:br/>
            <a:r>
              <a:rPr>
                <a:latin typeface="Courier"/>
              </a:rPr>
              <a:t>      </a:t>
            </a:r>
            <a:r>
              <a:rPr>
                <a:solidFill>
                  <a:srgbClr val="7D9029"/>
                </a:solidFill>
                <a:latin typeface="Courier"/>
              </a:rPr>
              <a:t>child_id       =</a:t>
            </a:r>
            <a:r>
              <a:rPr>
                <a:latin typeface="Courier"/>
              </a:rPr>
              <a:t> readr</a:t>
            </a:r>
            <a:r>
              <a:rPr>
                <a:solidFill>
                  <a:srgbClr val="4070A0"/>
                </a:solidFill>
                <a:latin typeface="Courier"/>
              </a:rPr>
              <a:t>::</a:t>
            </a:r>
            <a:r>
              <a:rPr>
                <a:solidFill>
                  <a:srgbClr val="06287E"/>
                </a:solidFill>
                <a:latin typeface="Courier"/>
              </a:rPr>
              <a:t>col_character</a:t>
            </a:r>
            <a:r>
              <a:rPr>
                <a:latin typeface="Courier"/>
              </a:rPr>
              <a:t>(),</a:t>
            </a:r>
            <a:br/>
            <a:r>
              <a:rPr>
                <a:latin typeface="Courier"/>
              </a:rPr>
              <a:t>      </a:t>
            </a:r>
            <a:r>
              <a:rPr>
                <a:solidFill>
                  <a:srgbClr val="7D9029"/>
                </a:solidFill>
                <a:latin typeface="Courier"/>
              </a:rPr>
              <a:t>commune        =</a:t>
            </a:r>
            <a:r>
              <a:rPr>
                <a:latin typeface="Courier"/>
              </a:rPr>
              <a:t> readr</a:t>
            </a:r>
            <a:r>
              <a:rPr>
                <a:solidFill>
                  <a:srgbClr val="4070A0"/>
                </a:solidFill>
                <a:latin typeface="Courier"/>
              </a:rPr>
              <a:t>::</a:t>
            </a:r>
            <a:r>
              <a:rPr>
                <a:solidFill>
                  <a:srgbClr val="06287E"/>
                </a:solidFill>
                <a:latin typeface="Courier"/>
              </a:rPr>
              <a:t>col_character</a:t>
            </a:r>
            <a:r>
              <a:rPr>
                <a:latin typeface="Courier"/>
              </a:rPr>
              <a:t>(),</a:t>
            </a:r>
            <a:br/>
            <a:r>
              <a:rPr>
                <a:latin typeface="Courier"/>
              </a:rPr>
              <a:t>      </a:t>
            </a:r>
            <a:r>
              <a:rPr>
                <a:solidFill>
                  <a:srgbClr val="7D9029"/>
                </a:solidFill>
                <a:latin typeface="Courier"/>
              </a:rPr>
              <a:t>screening_date =</a:t>
            </a:r>
            <a:r>
              <a:rPr>
                <a:latin typeface="Courier"/>
              </a:rPr>
              <a:t> readr</a:t>
            </a:r>
            <a:r>
              <a:rPr>
                <a:solidFill>
                  <a:srgbClr val="4070A0"/>
                </a:solidFill>
                <a:latin typeface="Courier"/>
              </a:rPr>
              <a:t>::</a:t>
            </a:r>
            <a:r>
              <a:rPr>
                <a:solidFill>
                  <a:srgbClr val="06287E"/>
                </a:solidFill>
                <a:latin typeface="Courier"/>
              </a:rPr>
              <a:t>col_date</a:t>
            </a:r>
            <a:r>
              <a:rPr>
                <a:latin typeface="Courier"/>
              </a:rPr>
              <a:t>(</a:t>
            </a:r>
            <a:r>
              <a:rPr>
                <a:solidFill>
                  <a:srgbClr val="7D9029"/>
                </a:solidFill>
                <a:latin typeface="Courier"/>
              </a:rPr>
              <a:t>format =</a:t>
            </a:r>
            <a:r>
              <a:rPr>
                <a:latin typeface="Courier"/>
              </a:rPr>
              <a:t> </a:t>
            </a:r>
            <a:r>
              <a:rPr>
                <a:solidFill>
                  <a:srgbClr val="4070A0"/>
                </a:solidFill>
                <a:latin typeface="Courier"/>
              </a:rPr>
              <a:t>"%Y-%m-%d"</a:t>
            </a:r>
            <a:r>
              <a:rPr>
                <a:latin typeface="Courier"/>
              </a:rPr>
              <a:t>),</a:t>
            </a:r>
            <a:br/>
            <a:r>
              <a:rPr>
                <a:latin typeface="Courier"/>
              </a:rPr>
              <a:t>      </a:t>
            </a:r>
            <a:r>
              <a:rPr>
                <a:solidFill>
                  <a:srgbClr val="7D9029"/>
                </a:solidFill>
                <a:latin typeface="Courier"/>
              </a:rPr>
              <a:t>age_months     =</a:t>
            </a:r>
            <a:r>
              <a:rPr>
                <a:latin typeface="Courier"/>
              </a:rPr>
              <a:t> readr</a:t>
            </a:r>
            <a:r>
              <a:rPr>
                <a:solidFill>
                  <a:srgbClr val="4070A0"/>
                </a:solidFill>
                <a:latin typeface="Courier"/>
              </a:rPr>
              <a:t>::</a:t>
            </a:r>
            <a:r>
              <a:rPr>
                <a:solidFill>
                  <a:srgbClr val="06287E"/>
                </a:solidFill>
                <a:latin typeface="Courier"/>
              </a:rPr>
              <a:t>col_integer</a:t>
            </a:r>
            <a:r>
              <a:rPr>
                <a:latin typeface="Courier"/>
              </a:rPr>
              <a:t>(),</a:t>
            </a:r>
            <a:br/>
            <a:r>
              <a:rPr>
                <a:latin typeface="Courier"/>
              </a:rPr>
              <a:t>      </a:t>
            </a:r>
            <a:r>
              <a:rPr>
                <a:solidFill>
                  <a:srgbClr val="7D9029"/>
                </a:solidFill>
                <a:latin typeface="Courier"/>
              </a:rPr>
              <a:t>sex            =</a:t>
            </a:r>
            <a:r>
              <a:rPr>
                <a:latin typeface="Courier"/>
              </a:rPr>
              <a:t> readr</a:t>
            </a:r>
            <a:r>
              <a:rPr>
                <a:solidFill>
                  <a:srgbClr val="4070A0"/>
                </a:solidFill>
                <a:latin typeface="Courier"/>
              </a:rPr>
              <a:t>::</a:t>
            </a:r>
            <a:r>
              <a:rPr>
                <a:solidFill>
                  <a:srgbClr val="06287E"/>
                </a:solidFill>
                <a:latin typeface="Courier"/>
              </a:rPr>
              <a:t>col_character</a:t>
            </a:r>
            <a:r>
              <a:rPr>
                <a:latin typeface="Courier"/>
              </a:rPr>
              <a:t>(),</a:t>
            </a:r>
            <a:br/>
            <a:r>
              <a:rPr>
                <a:latin typeface="Courier"/>
              </a:rPr>
              <a:t>      </a:t>
            </a:r>
            <a:r>
              <a:rPr>
                <a:solidFill>
                  <a:srgbClr val="7D9029"/>
                </a:solidFill>
                <a:latin typeface="Courier"/>
              </a:rPr>
              <a:t>muac_mm        =</a:t>
            </a:r>
            <a:r>
              <a:rPr>
                <a:latin typeface="Courier"/>
              </a:rPr>
              <a:t> readr</a:t>
            </a:r>
            <a:r>
              <a:rPr>
                <a:solidFill>
                  <a:srgbClr val="4070A0"/>
                </a:solidFill>
                <a:latin typeface="Courier"/>
              </a:rPr>
              <a:t>::</a:t>
            </a:r>
            <a:r>
              <a:rPr>
                <a:solidFill>
                  <a:srgbClr val="06287E"/>
                </a:solidFill>
                <a:latin typeface="Courier"/>
              </a:rPr>
              <a:t>col_integer</a:t>
            </a:r>
            <a:r>
              <a:rPr>
                <a:latin typeface="Courier"/>
              </a:rPr>
              <a:t>(),</a:t>
            </a:r>
            <a:br/>
            <a:r>
              <a:rPr>
                <a:latin typeface="Courier"/>
              </a:rPr>
              <a:t>      </a:t>
            </a:r>
            <a:r>
              <a:rPr>
                <a:solidFill>
                  <a:srgbClr val="7D9029"/>
                </a:solidFill>
                <a:latin typeface="Courier"/>
              </a:rPr>
              <a:t>oedema         =</a:t>
            </a:r>
            <a:r>
              <a:rPr>
                <a:latin typeface="Courier"/>
              </a:rPr>
              <a:t> readr</a:t>
            </a:r>
            <a:r>
              <a:rPr>
                <a:solidFill>
                  <a:srgbClr val="4070A0"/>
                </a:solidFill>
                <a:latin typeface="Courier"/>
              </a:rPr>
              <a:t>::</a:t>
            </a:r>
            <a:r>
              <a:rPr>
                <a:solidFill>
                  <a:srgbClr val="06287E"/>
                </a:solidFill>
                <a:latin typeface="Courier"/>
              </a:rPr>
              <a:t>col_character</a:t>
            </a:r>
            <a:r>
              <a:rPr>
                <a:latin typeface="Courier"/>
              </a:rPr>
              <a:t>(),</a:t>
            </a:r>
            <a:br/>
            <a:r>
              <a:rPr>
                <a:latin typeface="Courier"/>
              </a:rPr>
              <a:t>      </a:t>
            </a:r>
            <a:r>
              <a:rPr>
                <a:solidFill>
                  <a:srgbClr val="7D9029"/>
                </a:solidFill>
                <a:latin typeface="Courier"/>
              </a:rPr>
              <a:t>outcome        =</a:t>
            </a:r>
            <a:r>
              <a:rPr>
                <a:latin typeface="Courier"/>
              </a:rPr>
              <a:t> readr</a:t>
            </a:r>
            <a:r>
              <a:rPr>
                <a:solidFill>
                  <a:srgbClr val="4070A0"/>
                </a:solidFill>
                <a:latin typeface="Courier"/>
              </a:rPr>
              <a:t>::</a:t>
            </a:r>
            <a:r>
              <a:rPr>
                <a:solidFill>
                  <a:srgbClr val="06287E"/>
                </a:solidFill>
                <a:latin typeface="Courier"/>
              </a:rPr>
              <a:t>col_character</a:t>
            </a:r>
            <a:r>
              <a:rPr>
                <a:latin typeface="Courier"/>
              </a:rPr>
              <a:t>()</a:t>
            </a:r>
            <a:br/>
            <a:r>
              <a:rPr>
                <a:latin typeface="Courier"/>
              </a:rPr>
              <a:t>    ),</a:t>
            </a:r>
            <a:br/>
            <a:r>
              <a:rPr>
                <a:latin typeface="Courier"/>
              </a:rPr>
              <a:t>    </a:t>
            </a:r>
            <a:r>
              <a:rPr>
                <a:solidFill>
                  <a:srgbClr val="7D9029"/>
                </a:solidFill>
                <a:latin typeface="Courier"/>
              </a:rPr>
              <a:t>na =</a:t>
            </a:r>
            <a:r>
              <a:rPr>
                <a:latin typeface="Courier"/>
              </a:rPr>
              <a:t> </a:t>
            </a:r>
            <a:r>
              <a:rPr>
                <a:solidFill>
                  <a:srgbClr val="06287E"/>
                </a:solidFill>
                <a:latin typeface="Courier"/>
              </a:rPr>
              <a:t>c</a:t>
            </a:r>
            <a:r>
              <a:rPr>
                <a:latin typeface="Courier"/>
              </a:rPr>
              <a:t>(</a:t>
            </a:r>
            <a:r>
              <a:rPr>
                <a:solidFill>
                  <a:srgbClr val="4070A0"/>
                </a:solidFill>
                <a:latin typeface="Courier"/>
              </a:rPr>
              <a:t>""</a:t>
            </a:r>
            <a:r>
              <a:rPr>
                <a:latin typeface="Courier"/>
              </a:rPr>
              <a:t>, </a:t>
            </a:r>
            <a:r>
              <a:rPr>
                <a:solidFill>
                  <a:srgbClr val="4070A0"/>
                </a:solidFill>
                <a:latin typeface="Courier"/>
              </a:rPr>
              <a:t>"NA"</a:t>
            </a:r>
            <a:r>
              <a:rPr>
                <a:latin typeface="Courier"/>
              </a:rPr>
              <a:t>, </a:t>
            </a:r>
            <a:r>
              <a:rPr>
                <a:solidFill>
                  <a:srgbClr val="4070A0"/>
                </a:solidFill>
                <a:latin typeface="Courier"/>
              </a:rPr>
              <a:t>"-99"</a:t>
            </a:r>
            <a:r>
              <a:rPr>
                <a:latin typeface="Courier"/>
              </a:rPr>
              <a:t>)</a:t>
            </a:r>
            <a:br/>
            <a:r>
              <a:rPr>
                <a:latin typeface="Courier"/>
              </a:rPr>
              <a:t>  )</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fonction de lecture, assemblée — En R (suite)</a:t>
            </a:r>
          </a:p>
        </p:txBody>
      </p:sp>
      <p:sp>
        <p:nvSpPr>
          <p:cNvPr id="3" name="Content Placeholder 2"/>
          <p:cNvSpPr>
            <a:spLocks noGrp="1"/>
          </p:cNvSpPr>
          <p:nvPr>
            <p:ph idx="1"/>
          </p:nvPr>
        </p:nvSpPr>
        <p:spPr/>
        <p:txBody>
          <a:bodyPr/>
          <a:lstStyle/>
          <a:p>
            <a:pPr lvl="0" indent="0">
              <a:buNone/>
            </a:pPr>
            <a:br/>
            <a:r>
              <a:rPr>
                <a:latin typeface="Courier"/>
              </a:rPr>
              <a:t>  </a:t>
            </a:r>
            <a:r>
              <a:rPr b="1">
                <a:solidFill>
                  <a:srgbClr val="007020"/>
                </a:solidFill>
                <a:latin typeface="Courier"/>
              </a:rPr>
              <a:t>if</a:t>
            </a:r>
            <a:r>
              <a:rPr>
                <a:latin typeface="Courier"/>
              </a:rPr>
              <a:t> (</a:t>
            </a:r>
            <a:r>
              <a:rPr>
                <a:solidFill>
                  <a:srgbClr val="06287E"/>
                </a:solidFill>
                <a:latin typeface="Courier"/>
              </a:rPr>
              <a:t>nrow</a:t>
            </a:r>
            <a:r>
              <a:rPr>
                <a:latin typeface="Courier"/>
              </a:rPr>
              <a:t>(readr</a:t>
            </a:r>
            <a:r>
              <a:rPr>
                <a:solidFill>
                  <a:srgbClr val="4070A0"/>
                </a:solidFill>
                <a:latin typeface="Courier"/>
              </a:rPr>
              <a:t>::</a:t>
            </a:r>
            <a:r>
              <a:rPr>
                <a:solidFill>
                  <a:srgbClr val="06287E"/>
                </a:solidFill>
                <a:latin typeface="Courier"/>
              </a:rPr>
              <a:t>problems</a:t>
            </a:r>
            <a:r>
              <a:rPr>
                <a:latin typeface="Courier"/>
              </a:rPr>
              <a:t>(muac)) </a:t>
            </a:r>
            <a:r>
              <a:rPr>
                <a:solidFill>
                  <a:srgbClr val="4070A0"/>
                </a:solidFill>
                <a:latin typeface="Courier"/>
              </a:rPr>
              <a:t>&gt;</a:t>
            </a:r>
            <a:r>
              <a:rPr>
                <a:latin typeface="Courier"/>
              </a:rPr>
              <a:t> </a:t>
            </a:r>
            <a:r>
              <a:rPr>
                <a:solidFill>
                  <a:srgbClr val="40A070"/>
                </a:solidFill>
                <a:latin typeface="Courier"/>
              </a:rPr>
              <a:t>0</a:t>
            </a:r>
            <a:r>
              <a:rPr>
                <a:latin typeface="Courier"/>
              </a:rPr>
              <a:t>) {</a:t>
            </a:r>
            <a:br/>
            <a:r>
              <a:rPr>
                <a:latin typeface="Courier"/>
              </a:rPr>
              <a:t>    </a:t>
            </a:r>
            <a:r>
              <a:rPr>
                <a:solidFill>
                  <a:srgbClr val="06287E"/>
                </a:solidFill>
                <a:latin typeface="Courier"/>
              </a:rPr>
              <a:t>print</a:t>
            </a:r>
            <a:r>
              <a:rPr>
                <a:latin typeface="Courier"/>
              </a:rPr>
              <a:t>(readr</a:t>
            </a:r>
            <a:r>
              <a:rPr>
                <a:solidFill>
                  <a:srgbClr val="4070A0"/>
                </a:solidFill>
                <a:latin typeface="Courier"/>
              </a:rPr>
              <a:t>::</a:t>
            </a:r>
            <a:r>
              <a:rPr>
                <a:solidFill>
                  <a:srgbClr val="06287E"/>
                </a:solidFill>
                <a:latin typeface="Courier"/>
              </a:rPr>
              <a:t>problems</a:t>
            </a:r>
            <a:r>
              <a:rPr>
                <a:latin typeface="Courier"/>
              </a:rPr>
              <a:t>(muac))</a:t>
            </a:r>
            <a:br/>
            <a:r>
              <a:rPr>
                <a:latin typeface="Courier"/>
              </a:rPr>
              <a:t>    </a:t>
            </a:r>
            <a:r>
              <a:rPr>
                <a:solidFill>
                  <a:srgbClr val="06287E"/>
                </a:solidFill>
                <a:latin typeface="Courier"/>
              </a:rPr>
              <a:t>stop</a:t>
            </a:r>
            <a:r>
              <a:rPr>
                <a:latin typeface="Courier"/>
              </a:rPr>
              <a:t>(</a:t>
            </a:r>
            <a:r>
              <a:rPr>
                <a:solidFill>
                  <a:srgbClr val="4070A0"/>
                </a:solidFill>
                <a:latin typeface="Courier"/>
              </a:rPr>
              <a:t>"L'entree ne correspond pas a sa specification de colonnes."</a:t>
            </a:r>
            <a:r>
              <a:rPr>
                <a:latin typeface="Courier"/>
              </a:rPr>
              <a:t>)</a:t>
            </a:r>
            <a:br/>
            <a:r>
              <a:rPr>
                <a:latin typeface="Courier"/>
              </a:rPr>
              <a:t>  }</a:t>
            </a:r>
            <a:br/>
            <a:r>
              <a:rPr>
                <a:latin typeface="Courier"/>
              </a:rPr>
              <a:t>  </a:t>
            </a:r>
            <a:r>
              <a:rPr>
                <a:solidFill>
                  <a:srgbClr val="06287E"/>
                </a:solidFill>
                <a:latin typeface="Courier"/>
              </a:rPr>
              <a:t>stopifnot</a:t>
            </a:r>
            <a:r>
              <a:rPr>
                <a:latin typeface="Courier"/>
              </a:rPr>
              <a:t>(</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is.na</a:t>
            </a:r>
            <a:r>
              <a:rPr>
                <a:latin typeface="Courier"/>
              </a:rPr>
              <a:t>(muac</a:t>
            </a:r>
            <a:r>
              <a:rPr>
                <a:solidFill>
                  <a:srgbClr val="4070A0"/>
                </a:solidFill>
                <a:latin typeface="Courier"/>
              </a:rPr>
              <a:t>$</a:t>
            </a:r>
            <a:r>
              <a:rPr>
                <a:latin typeface="Courier"/>
              </a:rPr>
              <a:t>child_id)))</a:t>
            </a:r>
            <a:br/>
            <a:br/>
            <a:r>
              <a:rPr>
                <a:latin typeface="Courier"/>
              </a:rPr>
              <a:t>  muac</a:t>
            </a:r>
            <a:br/>
            <a:r>
              <a:rPr b="1">
                <a:solidFill>
                  <a:srgbClr val="FF0000"/>
                </a:solidFill>
                <a:latin typeface="Courier"/>
              </a:rPr>
              <a:t>}</a:t>
            </a:r>
          </a:p>
        </p:txBody>
      </p:sp>
    </p:spTree>
  </p:cSl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qui vient ensuite</a:t>
            </a:r>
          </a:p>
        </p:txBody>
      </p:sp>
      <p:sp>
        <p:nvSpPr>
          <p:cNvPr id="3" name="Content Placeholder 2"/>
          <p:cNvSpPr>
            <a:spLocks noGrp="1"/>
          </p:cNvSpPr>
          <p:nvPr>
            <p:ph idx="1"/>
          </p:nvPr>
        </p:nvSpPr>
        <p:spPr/>
        <p:txBody>
          <a:bodyPr/>
          <a:lstStyle/>
          <a:p>
            <a:pPr lvl="0"/>
            <a:r>
              <a:rPr/>
              <a:t>Le CSV est entré et ses types sont justes.</a:t>
            </a:r>
          </a:p>
        </p:txBody>
      </p:sp>
    </p:spTree>
  </p:cSl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https://data-analysis.cassion.dev/fr/cours/r-for-programme-data/r-02-reading-exports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Lire un export avec readr et readxl</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Des spécifications de colonnes plutôt que des devinettes, problems() comme habitude et non comme sauvetage, et les pièges d’Excel — feuilles multiples, en-tête qui n’est pas la ligne un, cellules fusionnées et dates en numéro de série.</vt:lpwstr>
  </property>
</Properties>
</file>