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2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slide" Target="slides/slide21.xml" /><Relationship Id="rId23" Type="http://schemas.openxmlformats.org/officeDocument/2006/relationships/slide" Target="slides/slide22.xml" /><Relationship Id="rId24" Type="http://schemas.openxmlformats.org/officeDocument/2006/relationships/slide" Target="slides/slide23.xml" /><Relationship Id="rId25" Type="http://schemas.openxmlformats.org/officeDocument/2006/relationships/slide" Target="slides/slide24.xml" /><Relationship Id="rId26" Type="http://schemas.openxmlformats.org/officeDocument/2006/relationships/notesMaster" Target="notesMasters/notesMaster1.xml" /><Relationship Id="rId28" Type="http://schemas.openxmlformats.org/officeDocument/2006/relationships/viewProps" Target="viewProps.xml" /><Relationship Id="rId27" Type="http://schemas.openxmlformats.org/officeDocument/2006/relationships/presProps" Target="presProps.xml" /><Relationship Id="rId1" Type="http://schemas.openxmlformats.org/officeDocument/2006/relationships/slideMaster" Target="slideMasters/slideMaster1.xml" /><Relationship Id="rId30" Type="http://schemas.openxmlformats.org/officeDocument/2006/relationships/tableStyles" Target="tableStyles.xml" /><Relationship Id="rId29"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4.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5.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8.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0.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1.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14.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17.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18.xml" /><Relationship Id="rId1" Type="http://schemas.openxmlformats.org/officeDocument/2006/relationships/notesMaster" Target="../notesMasters/notesMaster1.xml" /></Relationships>
</file>

<file path=ppt/notesSlides/_rels/notesSlide12.xml.rels><?xml version="1.0" encoding="UTF-8"?><Relationships xmlns="http://schemas.openxmlformats.org/package/2006/relationships"><Relationship Id="rId2" Type="http://schemas.openxmlformats.org/officeDocument/2006/relationships/slide" Target="../slides/slide19.xml" /><Relationship Id="rId1" Type="http://schemas.openxmlformats.org/officeDocument/2006/relationships/notesMaster" Target="../notesMasters/notesMaster1.xml" /></Relationships>
</file>

<file path=ppt/notesSlides/_rels/notesSlide13.xml.rels><?xml version="1.0" encoding="UTF-8"?><Relationships xmlns="http://schemas.openxmlformats.org/package/2006/relationships"><Relationship Id="rId2" Type="http://schemas.openxmlformats.org/officeDocument/2006/relationships/slide" Target="../slides/slide21.xml" /><Relationship Id="rId1" Type="http://schemas.openxmlformats.org/officeDocument/2006/relationships/notesMaster" Target="../notesMasters/notesMaster1.xml" /></Relationships>
</file>

<file path=ppt/notesSlides/_rels/notesSlide14.xml.rels><?xml version="1.0" encoding="UTF-8"?><Relationships xmlns="http://schemas.openxmlformats.org/package/2006/relationships"><Relationship Id="rId2" Type="http://schemas.openxmlformats.org/officeDocument/2006/relationships/slide" Target="../slides/slide22.xml" /><Relationship Id="rId1" Type="http://schemas.openxmlformats.org/officeDocument/2006/relationships/notesMaster" Target="../notesMasters/notesMaster1.xml" /></Relationships>
</file>

<file path=ppt/notesSlides/_rels/notesSlide15.xml.rels><?xml version="1.0" encoding="UTF-8"?><Relationships xmlns="http://schemas.openxmlformats.org/package/2006/relationships"><Relationship Id="rId2" Type="http://schemas.openxmlformats.org/officeDocument/2006/relationships/slide" Target="../slides/slide23.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haven, the labelled class, and why a survey firm’s .dta should be read in R even when the analysis happens elsewhere — plus the two ways to lose a codebook without noticing.</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 survey firm delivers a </a:t>
            </a:r>
            <a:r>
              <a:rPr>
                <a:latin typeface="Courier"/>
              </a:rPr>
              <a:t>.dta</a:t>
            </a:r>
            <a:r>
              <a:rPr/>
              <a:t> or a </a:t>
            </a:r>
            <a:r>
              <a:rPr>
                <a:latin typeface="Courier"/>
              </a:rPr>
              <a:t>.sav</a:t>
            </a:r>
            <a:r>
              <a:rPr/>
              <a:t>. Inside it, a column is not just values — it carries a variable label (“Household head consented to interview”) and value labels (</a:t>
            </a:r>
            <a:r>
              <a:rPr>
                <a:latin typeface="Courier"/>
              </a:rPr>
              <a:t>1 = Yes</a:t>
            </a:r>
            <a:r>
              <a:rPr/>
              <a:t>, </a:t>
            </a:r>
            <a:r>
              <a:rPr>
                <a:latin typeface="Courier"/>
              </a:rPr>
              <a:t>2 = No</a:t>
            </a:r>
            <a:r>
              <a:rPr/>
              <a:t>, </a:t>
            </a:r>
            <a:r>
              <a:rPr>
                <a:latin typeface="Courier"/>
              </a:rPr>
              <a:t>9 = Don't know</a:t>
            </a:r>
            <a:r>
              <a:rPr/>
              <a:t>). Export it to CSV and both are gone. You get a column of </a:t>
            </a:r>
            <a:r>
              <a:rPr>
                <a:latin typeface="Courier"/>
              </a:rPr>
              <a:t>1</a:t>
            </a:r>
            <a:r>
              <a:rPr/>
              <a:t>, </a:t>
            </a:r>
            <a:r>
              <a:rPr>
                <a:latin typeface="Courier"/>
              </a:rPr>
              <a:t>2</a:t>
            </a:r>
            <a:r>
              <a:rPr/>
              <a:t> and </a:t>
            </a:r>
            <a:r>
              <a:rPr>
                <a:latin typeface="Courier"/>
              </a:rPr>
              <a:t>9</a:t>
            </a:r>
            <a:r>
              <a:rPr/>
              <a:t>, a separate PDF codebook somebody has to keep, and a mean of 1.7 that means nothing at all. </a:t>
            </a:r>
            <a:r>
              <a:rPr>
                <a:latin typeface="Courier"/>
              </a:rPr>
              <a:t>haven</a:t>
            </a:r>
            <a:r>
              <a:rPr/>
              <a:t> reads the labels along with the values. That is the reason this lesson exists, and the reason to read a survey file in R even when the analysis will happen in Python: R preserves more of the file than pandas does, and a CSV plus a codebook you wrote yourself is a worse artefact than the original.</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latin typeface="Courier"/>
              </a:rPr>
              <a:t>read_dta()</a:t>
            </a:r>
            <a:r>
              <a:rPr/>
              <a:t> gives you columns of class </a:t>
            </a:r>
            <a:r>
              <a:rPr>
                <a:latin typeface="Courier"/>
              </a:rPr>
              <a:t>haven_labelled</a:t>
            </a:r>
            <a:r>
              <a:rPr/>
              <a:t>: the underlying values, with their labels attached.</a:t>
            </a:r>
          </a:p>
        </p:txBody>
      </p:sp>
      <p:sp>
        <p:nvSpPr>
          <p:cNvPr id="4" name="Slide Number Placeholder 3"/>
          <p:cNvSpPr>
            <a:spLocks noGrp="1"/>
          </p:cNvSpPr>
          <p:nvPr>
            <p:ph type="sldNum" sz="quarter" idx="10"/>
          </p:nvPr>
        </p:nvSpPr>
        <p:spPr/>
        <p:txBody>
          <a:bodyPr/>
          <a:lstStyle/>
          <a:p>
            <a:fld id="{18BDFEC3-8487-43E8-A154-7C12CBC1FFF2}" type="slidenum">
              <a:rPr lang="en-US"/>
              <a:t>4</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values are still there — arithmetic works — which is exactly the trap. A labelled column is a number as far as </a:t>
            </a:r>
            <a:r>
              <a:rPr>
                <a:latin typeface="Courier"/>
              </a:rPr>
              <a:t>mean()</a:t>
            </a:r>
            <a:r>
              <a:rPr/>
              <a:t> is concerned: That figure is the average of </a:t>
            </a:r>
            <a:r>
              <a:rPr>
                <a:latin typeface="Courier"/>
              </a:rPr>
              <a:t>1</a:t>
            </a:r>
            <a:r>
              <a:rPr/>
              <a:t>, </a:t>
            </a:r>
            <a:r>
              <a:rPr>
                <a:latin typeface="Courier"/>
              </a:rPr>
              <a:t>2</a:t>
            </a:r>
            <a:r>
              <a:rPr/>
              <a:t> and </a:t>
            </a:r>
            <a:r>
              <a:rPr>
                <a:latin typeface="Courier"/>
              </a:rPr>
              <a:t>9</a:t>
            </a:r>
            <a:r>
              <a:rPr/>
              <a:t>. It is meaningless and it does not warn.</a:t>
            </a:r>
          </a:p>
        </p:txBody>
      </p:sp>
      <p:sp>
        <p:nvSpPr>
          <p:cNvPr id="4" name="Slide Number Placeholder 3"/>
          <p:cNvSpPr>
            <a:spLocks noGrp="1"/>
          </p:cNvSpPr>
          <p:nvPr>
            <p:ph type="sldNum" sz="quarter" idx="10"/>
          </p:nvPr>
        </p:nvSpPr>
        <p:spPr/>
        <p:txBody>
          <a:bodyPr/>
          <a:lstStyle/>
          <a:p>
            <a:fld id="{18BDFEC3-8487-43E8-A154-7C12CBC1FFF2}" type="slidenum">
              <a:rPr lang="en-US"/>
              <a:t>5</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latin typeface="Courier"/>
              </a:rPr>
              <a:t>haven</a:t>
            </a:r>
            <a:r>
              <a:rPr/>
              <a:t> gives you three moves, and which one is right depends on what the column is. A categorical variable becomes a factor.</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latin typeface="Courier"/>
              </a:rPr>
              <a:t>as_factor()</a:t>
            </a:r>
            <a:r>
              <a:rPr/>
              <a:t> — haven’s, not base R’s </a:t>
            </a:r>
            <a:r>
              <a:rPr>
                <a:latin typeface="Courier"/>
              </a:rPr>
              <a:t>as.factor()</a:t>
            </a:r>
            <a:r>
              <a:rPr/>
              <a:t> — uses the value labels as levels, in the order the file declares them rather than alphabetically. That ordering is a gift: the codebook’s order is usually the order a report wants. A genuine number loses its labels.</a:t>
            </a:r>
          </a:p>
        </p:txBody>
      </p:sp>
      <p:sp>
        <p:nvSpPr>
          <p:cNvPr id="4" name="Slide Number Placeholder 3"/>
          <p:cNvSpPr>
            <a:spLocks noGrp="1"/>
          </p:cNvSpPr>
          <p:nvPr>
            <p:ph type="sldNum" sz="quarter" idx="10"/>
          </p:nvPr>
        </p:nvSpPr>
        <p:spPr/>
        <p:txBody>
          <a:bodyPr/>
          <a:lstStyle/>
          <a:p>
            <a:fld id="{18BDFEC3-8487-43E8-A154-7C12CBC1FFF2}" type="slidenum">
              <a:rPr lang="en-US"/>
              <a:t>8</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latin typeface="Courier"/>
              </a:rPr>
              <a:t>zap_labels()</a:t>
            </a:r>
            <a:r>
              <a:rPr/>
              <a:t> strips the labelling and leaves the values. Use it where the column really is a quantity that happened to carry a label. Everything at once, when the file is uniformly categorical:</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Applying </a:t>
            </a:r>
            <a:r>
              <a:rPr>
                <a:latin typeface="Courier"/>
              </a:rPr>
              <a:t>as_factor()</a:t>
            </a:r>
            <a:r>
              <a:rPr/>
              <a:t> to the whole tibble converts every labelled column. Fast, and wrong for any file mixing categories with quantities — check with </a:t>
            </a:r>
            <a:r>
              <a:rPr>
                <a:latin typeface="Courier"/>
              </a:rPr>
              <a:t>glimpse()</a:t>
            </a:r>
            <a:r>
              <a:rPr/>
              <a:t> before reaching for it.</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Now the underlying codes are unavailable. That matters more than it sounds: the codebook, the questionnaire, the tabulation plan and every previous analysis all refer to </a:t>
            </a:r>
            <a:r>
              <a:rPr>
                <a:latin typeface="Courier"/>
              </a:rPr>
              <a:t>1</a:t>
            </a:r>
            <a:r>
              <a:rPr/>
              <a:t> and </a:t>
            </a:r>
            <a:r>
              <a:rPr>
                <a:latin typeface="Courier"/>
              </a:rPr>
              <a:t>2</a:t>
            </a:r>
            <a:r>
              <a:rPr/>
              <a:t>. A colleague asking “how many were coded 9?” cannot be answered from a factor. Keep both:</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CSV now holds </a:t>
            </a:r>
            <a:r>
              <a:rPr>
                <a:latin typeface="Courier"/>
              </a:rPr>
              <a:t>"Yes"</a:t>
            </a:r>
            <a:r>
              <a:rPr/>
              <a:t> and </a:t>
            </a:r>
            <a:r>
              <a:rPr>
                <a:latin typeface="Courier"/>
              </a:rPr>
              <a:t>"No"</a:t>
            </a:r>
            <a:r>
              <a:rPr/>
              <a:t>, which is readable and lossy in a different direction — the codes are gone, and so is the distinction between “Don’t know” and a genuine missing value. If you must hand a CSV to a Python analysis, hand a codebook with it, generated from the file rather than typed: The value labels need one row per level, which </a:t>
            </a:r>
            <a:r>
              <a:rPr>
                <a:latin typeface="Courier"/>
              </a:rPr>
              <a:t>labelled::look_for()</a:t>
            </a:r>
            <a:r>
              <a:rPr/>
              <a:t> produces directly if you have that package. Either way, the codebook is derived, not transcribed — a transcribed codebook drifts from the file it describes.</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Stata and SPSS distinguish kinds of missing: refused, not applicable, not asked. </a:t>
            </a:r>
            <a:r>
              <a:rPr>
                <a:latin typeface="Courier"/>
              </a:rPr>
              <a:t>haven</a:t>
            </a:r>
            <a:r>
              <a:rPr/>
              <a:t> preserves them as tagged NAs rather than collapsing them.</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latin typeface="Courier"/>
              </a:rPr>
              <a:t>NA(a)</a:t>
            </a:r>
            <a:r>
              <a:rPr/>
              <a:t> and </a:t>
            </a:r>
            <a:r>
              <a:rPr>
                <a:latin typeface="Courier"/>
              </a:rPr>
              <a:t>NA(b)</a:t>
            </a:r>
            <a:r>
              <a:rPr/>
              <a:t> are still </a:t>
            </a:r>
            <a:r>
              <a:rPr>
                <a:latin typeface="Courier"/>
              </a:rPr>
              <a:t>NA</a:t>
            </a:r>
            <a:r>
              <a:rPr/>
              <a:t> to </a:t>
            </a:r>
            <a:r>
              <a:rPr>
                <a:latin typeface="Courier"/>
              </a:rPr>
              <a:t>is.na()</a:t>
            </a:r>
            <a:r>
              <a:rPr/>
              <a:t>, so nothing silently becomes a number. But the distinction survives, and it is often the finding: a question refused by 40% of respondents is a different problem from one that did not apply to them. </a:t>
            </a:r>
            <a:r>
              <a:rPr>
                <a:latin typeface="Courier"/>
              </a:rPr>
              <a:t>zap_missing()</a:t>
            </a:r>
            <a:r>
              <a:rPr/>
              <a:t> flattens them to plain </a:t>
            </a:r>
            <a:r>
              <a:rPr>
                <a:latin typeface="Courier"/>
              </a:rPr>
              <a:t>NA</a:t>
            </a:r>
            <a:r>
              <a:rPr/>
              <a:t> once you have counted them. Count first.</a:t>
            </a:r>
          </a:p>
        </p:txBody>
      </p:sp>
      <p:sp>
        <p:nvSpPr>
          <p:cNvPr id="4" name="Slide Number Placeholder 3"/>
          <p:cNvSpPr>
            <a:spLocks noGrp="1"/>
          </p:cNvSpPr>
          <p:nvPr>
            <p:ph type="sldNum" sz="quarter" idx="10"/>
          </p:nvPr>
        </p:nvSpPr>
        <p:spPr/>
        <p:txBody>
          <a:bodyPr/>
          <a:lstStyle/>
          <a:p>
            <a:fld id="{18BDFEC3-8487-43E8-A154-7C12CBC1FFF2}" type="slidenum">
              <a:rPr lang="en-US"/>
              <a:t>19</a:t>
            </a:fld>
            <a:endParaRPr lang="en-US"/>
          </a:p>
        </p:txBody>
      </p:sp>
    </p:spTree>
  </p:cSld>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All return the same labelled structure, so everything above applies unchanged. Writing back is symmetrical, and occasionally necessary when a ministry expects a </a:t>
            </a:r>
            <a:r>
              <a:rPr>
                <a:latin typeface="Courier"/>
              </a:rPr>
              <a:t>.dta</a:t>
            </a:r>
            <a:r>
              <a:rPr/>
              <a:t>: Stata has variable-name rules R does not — no dots, 32 characters — and </a:t>
            </a:r>
            <a:r>
              <a:rPr>
                <a:latin typeface="Courier"/>
              </a:rPr>
              <a:t>write_dta()</a:t>
            </a:r>
            <a:r>
              <a:rPr/>
              <a:t> will error rather than silently mangle. That is the behaviour you want.</a:t>
            </a:r>
          </a:p>
        </p:txBody>
      </p:sp>
      <p:sp>
        <p:nvSpPr>
          <p:cNvPr id="4" name="Slide Number Placeholder 3"/>
          <p:cNvSpPr>
            <a:spLocks noGrp="1"/>
          </p:cNvSpPr>
          <p:nvPr>
            <p:ph type="sldNum" sz="quarter" idx="10"/>
          </p:nvPr>
        </p:nvSpPr>
        <p:spPr/>
        <p:txBody>
          <a:bodyPr/>
          <a:lstStyle/>
          <a:p>
            <a:fld id="{18BDFEC3-8487-43E8-A154-7C12CBC1FFF2}" type="slidenum">
              <a:rPr lang="en-US"/>
              <a:t>21</a:t>
            </a:fld>
            <a:endParaRPr lang="en-US"/>
          </a:p>
        </p:txBody>
      </p:sp>
    </p:spTree>
  </p:cSld>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a:t>
            </a:r>
            <a:r>
              <a:rPr i="1"/>
              <a:t>Python for Programme Data</a:t>
            </a:r>
            <a:r>
              <a:rPr/>
              <a:t> course says, in its lesson on codes and sentinels, that this is the one place where the answer is “use the other language”. This is the lesson it points at. pandas reads a </a:t>
            </a:r>
            <a:r>
              <a:rPr>
                <a:latin typeface="Courier"/>
              </a:rPr>
              <a:t>.dta</a:t>
            </a:r>
            <a:r>
              <a:rPr/>
              <a:t> and gives you either the codes or the labels, not both, and does not preserve tagged missing values at all. If the labels matter — and on a survey file they always do — read in R, convert deliberately, and export both the codes and a derived codebook.</a:t>
            </a:r>
          </a:p>
        </p:txBody>
      </p:sp>
      <p:sp>
        <p:nvSpPr>
          <p:cNvPr id="4" name="Slide Number Placeholder 3"/>
          <p:cNvSpPr>
            <a:spLocks noGrp="1"/>
          </p:cNvSpPr>
          <p:nvPr>
            <p:ph type="sldNum" sz="quarter" idx="10"/>
          </p:nvPr>
        </p:nvSpPr>
        <p:spPr/>
        <p:txBody>
          <a:bodyPr/>
          <a:lstStyle/>
          <a:p>
            <a:fld id="{18BDFEC3-8487-43E8-A154-7C12CBC1FFF2}" type="slidenum">
              <a:rPr lang="en-US"/>
              <a:t>22</a:t>
            </a:fld>
            <a:endParaRPr lang="en-US"/>
          </a:p>
        </p:txBody>
      </p:sp>
    </p:spTree>
  </p:cSld>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labels are attached and converted into factors. The next lesson is about what a factor actually is in R, and about the ordering problem </a:t>
            </a:r>
            <a:r>
              <a:rPr>
                <a:latin typeface="Courier"/>
              </a:rPr>
              <a:t>as_factor()</a:t>
            </a:r>
            <a:r>
              <a:rPr/>
              <a:t> solved for you here and will not solve for a column you build yourself.</a:t>
            </a:r>
          </a:p>
        </p:txBody>
      </p:sp>
      <p:sp>
        <p:nvSpPr>
          <p:cNvPr id="4" name="Slide Number Placeholder 3"/>
          <p:cNvSpPr>
            <a:spLocks noGrp="1"/>
          </p:cNvSpPr>
          <p:nvPr>
            <p:ph type="sldNum" sz="quarter" idx="10"/>
          </p:nvPr>
        </p:nvSpPr>
        <p:spPr/>
        <p:txBody>
          <a:bodyPr/>
          <a:lstStyle/>
          <a:p>
            <a:fld id="{18BDFEC3-8487-43E8-A154-7C12CBC1FFF2}" type="slidenum">
              <a:rPr lang="en-US"/>
              <a:t>23</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2.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3.xml" /></Relationships>
</file>

<file path=ppt/slides/_rels/slide2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4.xml" /></Relationships>
</file>

<file path=ppt/slides/_rels/slide2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5.xml" /></Relationships>
</file>

<file path=ppt/slides/_rels/slide2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courses/r-for-programme-data/r-03-labelled-data"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Stata and SPSS files keep their labels</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haven, the labelled class, and why a survey firm’s .dta should be read in R even when the analysis happens elsewhere — plus the two ways to lose a codebook without noticing.</a:t>
            </a:r>
            <a:br/>
            <a:br/>
            <a:r>
              <a:rPr/>
              <a:t>Pierre Robentz Cassion</a:t>
            </a:r>
          </a:p>
        </p:txBody>
      </p:sp>
      <p:sp>
        <p:nvSpPr>
          <p:cNvPr id="4" name="Date Placeholder 3"/>
          <p:cNvSpPr>
            <a:spLocks noGrp="1"/>
          </p:cNvSpPr>
          <p:nvPr>
            <p:ph idx="10" sz="half" type="dt"/>
          </p:nvPr>
        </p:nvSpPr>
        <p:spPr/>
        <p:txBody>
          <a:bodyPr/>
          <a:lstStyle/>
          <a:p>
            <a:pPr lvl="0" indent="0" marL="0">
              <a:buNone/>
            </a:pPr>
            <a:r>
              <a:rPr/>
              <a:t>Lesson 3 of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this lesson covers</a:t>
            </a:r>
          </a:p>
        </p:txBody>
      </p:sp>
      <p:sp>
        <p:nvSpPr>
          <p:cNvPr id="3" name="Content Placeholder 2"/>
          <p:cNvSpPr>
            <a:spLocks noGrp="1"/>
          </p:cNvSpPr>
          <p:nvPr>
            <p:ph idx="1"/>
          </p:nvPr>
        </p:nvSpPr>
        <p:spPr/>
        <p:txBody>
          <a:bodyPr/>
          <a:lstStyle/>
          <a:p>
            <a:pPr lvl="0"/>
            <a:r>
              <a:rPr/>
              <a:t>What a CSV throws away</a:t>
            </a:r>
          </a:p>
          <a:p>
            <a:pPr lvl="0"/>
            <a:r>
              <a:rPr/>
              <a:t>The </a:t>
            </a:r>
            <a:r>
              <a:rPr>
                <a:latin typeface="Courier"/>
              </a:rPr>
              <a:t>labelled</a:t>
            </a:r>
            <a:r>
              <a:rPr/>
              <a:t> class</a:t>
            </a:r>
          </a:p>
          <a:p>
            <a:pPr lvl="0"/>
            <a:r>
              <a:rPr/>
              <a:t>Converting deliberately</a:t>
            </a:r>
          </a:p>
          <a:p>
            <a:pPr lvl="0"/>
            <a:r>
              <a:rPr/>
              <a:t>The two ways to lose a codebook</a:t>
            </a:r>
          </a:p>
          <a:p>
            <a:pPr lvl="0"/>
            <a:r>
              <a:rPr/>
              <a:t>User-defined missing values</a:t>
            </a:r>
          </a:p>
          <a:p>
            <a:pPr lvl="0"/>
            <a:r>
              <a:rPr/>
              <a:t>SPSS and the other formats</a:t>
            </a:r>
          </a:p>
          <a:p>
            <a:pPr lvl="0"/>
            <a:r>
              <a:rPr/>
              <a:t>Where this fits with the Python course</a:t>
            </a:r>
          </a:p>
          <a:p>
            <a:pPr lvl="0"/>
            <a:r>
              <a:rPr/>
              <a:t>What comes next</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a CSV throws away — In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library</a:t>
            </a:r>
            <a:r>
              <a:rPr>
                <a:latin typeface="Courier"/>
              </a:rPr>
              <a:t>(haven)</a:t>
            </a:r>
            <a:br/>
            <a:br/>
            <a:r>
              <a:rPr>
                <a:latin typeface="Courier"/>
              </a:rPr>
              <a:t>survey </a:t>
            </a:r>
            <a:r>
              <a:rPr>
                <a:solidFill>
                  <a:srgbClr val="007020"/>
                </a:solidFill>
                <a:latin typeface="Courier"/>
              </a:rPr>
              <a:t>&lt;-</a:t>
            </a:r>
            <a:r>
              <a:rPr>
                <a:latin typeface="Courier"/>
              </a:rPr>
              <a:t> </a:t>
            </a:r>
            <a:r>
              <a:rPr>
                <a:solidFill>
                  <a:srgbClr val="06287E"/>
                </a:solidFill>
                <a:latin typeface="Courier"/>
              </a:rPr>
              <a:t>read_dta</a:t>
            </a:r>
            <a:r>
              <a:rPr>
                <a:latin typeface="Courier"/>
              </a:rPr>
              <a:t>(</a:t>
            </a:r>
            <a:r>
              <a:rPr>
                <a:solidFill>
                  <a:srgbClr val="06287E"/>
                </a:solidFill>
                <a:latin typeface="Courier"/>
              </a:rPr>
              <a:t>here</a:t>
            </a:r>
            <a:r>
              <a:rPr>
                <a:latin typeface="Courier"/>
              </a:rPr>
              <a:t>(</a:t>
            </a:r>
            <a:r>
              <a:rPr>
                <a:solidFill>
                  <a:srgbClr val="4070A0"/>
                </a:solidFill>
                <a:latin typeface="Courier"/>
              </a:rPr>
              <a:t>"data"</a:t>
            </a:r>
            <a:r>
              <a:rPr>
                <a:latin typeface="Courier"/>
              </a:rPr>
              <a:t>, </a:t>
            </a:r>
            <a:r>
              <a:rPr>
                <a:solidFill>
                  <a:srgbClr val="4070A0"/>
                </a:solidFill>
                <a:latin typeface="Courier"/>
              </a:rPr>
              <a:t>"raw"</a:t>
            </a:r>
            <a:r>
              <a:rPr>
                <a:latin typeface="Courier"/>
              </a:rPr>
              <a:t>, </a:t>
            </a:r>
            <a:r>
              <a:rPr>
                <a:solidFill>
                  <a:srgbClr val="4070A0"/>
                </a:solidFill>
                <a:latin typeface="Courier"/>
              </a:rPr>
              <a:t>"household-survey.dta"</a:t>
            </a:r>
            <a:r>
              <a:rPr>
                <a:latin typeface="Courier"/>
              </a:rPr>
              <a:t>))</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a:t>
            </a:r>
            <a:r>
              <a:rPr>
                <a:latin typeface="Courier"/>
              </a:rPr>
              <a:t>labelled</a:t>
            </a:r>
            <a:r>
              <a:rPr/>
              <a:t> class — In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class</a:t>
            </a:r>
            <a:r>
              <a:rPr>
                <a:latin typeface="Courier"/>
              </a:rPr>
              <a:t>(survey</a:t>
            </a:r>
            <a:r>
              <a:rPr>
                <a:solidFill>
                  <a:srgbClr val="4070A0"/>
                </a:solidFill>
                <a:latin typeface="Courier"/>
              </a:rPr>
              <a:t>$</a:t>
            </a:r>
            <a:r>
              <a:rPr>
                <a:latin typeface="Courier"/>
              </a:rPr>
              <a:t>consent)</a:t>
            </a:r>
            <a:br/>
            <a:r>
              <a:rPr i="1">
                <a:solidFill>
                  <a:srgbClr val="60A0B0"/>
                </a:solidFill>
                <a:latin typeface="Courier"/>
              </a:rPr>
              <a:t>#&gt; [1] "haven_labelled" "vctrs_vctr" "double"</a:t>
            </a:r>
            <a:br/>
            <a:br/>
            <a:r>
              <a:rPr>
                <a:solidFill>
                  <a:srgbClr val="06287E"/>
                </a:solidFill>
                <a:latin typeface="Courier"/>
              </a:rPr>
              <a:t>attr</a:t>
            </a:r>
            <a:r>
              <a:rPr>
                <a:latin typeface="Courier"/>
              </a:rPr>
              <a:t>(survey</a:t>
            </a:r>
            <a:r>
              <a:rPr>
                <a:solidFill>
                  <a:srgbClr val="4070A0"/>
                </a:solidFill>
                <a:latin typeface="Courier"/>
              </a:rPr>
              <a:t>$</a:t>
            </a:r>
            <a:r>
              <a:rPr>
                <a:latin typeface="Courier"/>
              </a:rPr>
              <a:t>consent, </a:t>
            </a:r>
            <a:r>
              <a:rPr>
                <a:solidFill>
                  <a:srgbClr val="4070A0"/>
                </a:solidFill>
                <a:latin typeface="Courier"/>
              </a:rPr>
              <a:t>"labels"</a:t>
            </a:r>
            <a:r>
              <a:rPr>
                <a:latin typeface="Courier"/>
              </a:rPr>
              <a:t>)</a:t>
            </a:r>
            <a:br/>
            <a:r>
              <a:rPr i="1">
                <a:solidFill>
                  <a:srgbClr val="60A0B0"/>
                </a:solidFill>
                <a:latin typeface="Courier"/>
              </a:rPr>
              <a:t>#&gt;       Yes        No Don't know</a:t>
            </a:r>
            <a:br/>
            <a:r>
              <a:rPr i="1">
                <a:solidFill>
                  <a:srgbClr val="60A0B0"/>
                </a:solidFill>
                <a:latin typeface="Courier"/>
              </a:rPr>
              <a:t>#&gt;         1         2          9</a:t>
            </a:r>
            <a:br/>
            <a:br/>
            <a:r>
              <a:rPr>
                <a:solidFill>
                  <a:srgbClr val="06287E"/>
                </a:solidFill>
                <a:latin typeface="Courier"/>
              </a:rPr>
              <a:t>attr</a:t>
            </a:r>
            <a:r>
              <a:rPr>
                <a:latin typeface="Courier"/>
              </a:rPr>
              <a:t>(survey</a:t>
            </a:r>
            <a:r>
              <a:rPr>
                <a:solidFill>
                  <a:srgbClr val="4070A0"/>
                </a:solidFill>
                <a:latin typeface="Courier"/>
              </a:rPr>
              <a:t>$</a:t>
            </a:r>
            <a:r>
              <a:rPr>
                <a:latin typeface="Courier"/>
              </a:rPr>
              <a:t>consent, </a:t>
            </a:r>
            <a:r>
              <a:rPr>
                <a:solidFill>
                  <a:srgbClr val="4070A0"/>
                </a:solidFill>
                <a:latin typeface="Courier"/>
              </a:rPr>
              <a:t>"label"</a:t>
            </a:r>
            <a:r>
              <a:rPr>
                <a:latin typeface="Courier"/>
              </a:rPr>
              <a:t>)</a:t>
            </a:r>
            <a:br/>
            <a:r>
              <a:rPr i="1">
                <a:solidFill>
                  <a:srgbClr val="60A0B0"/>
                </a:solidFill>
                <a:latin typeface="Courier"/>
              </a:rPr>
              <a:t>#&gt; [1] "Household head consented to interview"</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a:t>
            </a:r>
            <a:r>
              <a:rPr>
                <a:latin typeface="Courier"/>
              </a:rPr>
              <a:t>labelled</a:t>
            </a:r>
            <a:r>
              <a:rPr/>
              <a:t> class — In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mean</a:t>
            </a:r>
            <a:r>
              <a:rPr>
                <a:latin typeface="Courier"/>
              </a:rPr>
              <a:t>(survey</a:t>
            </a:r>
            <a:r>
              <a:rPr>
                <a:solidFill>
                  <a:srgbClr val="4070A0"/>
                </a:solidFill>
                <a:latin typeface="Courier"/>
              </a:rPr>
              <a:t>$</a:t>
            </a:r>
            <a:r>
              <a:rPr>
                <a:latin typeface="Courier"/>
              </a:rPr>
              <a:t>consent, </a:t>
            </a:r>
            <a:r>
              <a:rPr>
                <a:solidFill>
                  <a:srgbClr val="7D9029"/>
                </a:solidFill>
                <a:latin typeface="Courier"/>
              </a:rPr>
              <a:t>na.rm =</a:t>
            </a:r>
            <a:r>
              <a:rPr>
                <a:latin typeface="Courier"/>
              </a:rPr>
              <a:t> </a:t>
            </a:r>
            <a:r>
              <a:rPr>
                <a:solidFill>
                  <a:srgbClr val="880000"/>
                </a:solidFill>
                <a:latin typeface="Courier"/>
              </a:rPr>
              <a:t>TRUE</a:t>
            </a:r>
            <a:r>
              <a:rPr>
                <a:latin typeface="Courier"/>
              </a:rPr>
              <a:t>)</a:t>
            </a:r>
            <a:br/>
            <a:r>
              <a:rPr i="1">
                <a:solidFill>
                  <a:srgbClr val="60A0B0"/>
                </a:solidFill>
                <a:latin typeface="Courier"/>
              </a:rPr>
              <a:t>#&gt; [1] 1.7</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Converting deliberately</a:t>
            </a:r>
          </a:p>
        </p:txBody>
      </p:sp>
      <p:sp>
        <p:nvSpPr>
          <p:cNvPr id="3" name="Content Placeholder 2"/>
          <p:cNvSpPr>
            <a:spLocks noGrp="1"/>
          </p:cNvSpPr>
          <p:nvPr>
            <p:ph idx="1"/>
          </p:nvPr>
        </p:nvSpPr>
        <p:spPr/>
        <p:txBody>
          <a:bodyPr/>
          <a:lstStyle/>
          <a:p>
            <a:pPr lvl="0"/>
            <a:r>
              <a:rPr/>
              <a:t>A categorical variable becomes a factor</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Converting deliberately — In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library</a:t>
            </a:r>
            <a:r>
              <a:rPr>
                <a:latin typeface="Courier"/>
              </a:rPr>
              <a:t>(dplyr)</a:t>
            </a:r>
            <a:br/>
            <a:br/>
            <a:r>
              <a:rPr>
                <a:latin typeface="Courier"/>
              </a:rPr>
              <a:t>survey </a:t>
            </a:r>
            <a:r>
              <a:rPr>
                <a:solidFill>
                  <a:srgbClr val="007020"/>
                </a:solidFill>
                <a:latin typeface="Courier"/>
              </a:rPr>
              <a:t>&lt;-</a:t>
            </a:r>
            <a:r>
              <a:rPr>
                <a:latin typeface="Courier"/>
              </a:rPr>
              <a:t> survey </a:t>
            </a:r>
            <a:r>
              <a:rPr>
                <a:solidFill>
                  <a:srgbClr val="4070A0"/>
                </a:solidFill>
                <a:latin typeface="Courier"/>
              </a:rPr>
              <a:t>|&gt;</a:t>
            </a:r>
            <a:br/>
            <a:r>
              <a:rPr>
                <a:latin typeface="Courier"/>
              </a:rPr>
              <a:t>  </a:t>
            </a:r>
            <a:r>
              <a:rPr>
                <a:solidFill>
                  <a:srgbClr val="06287E"/>
                </a:solidFill>
                <a:latin typeface="Courier"/>
              </a:rPr>
              <a:t>mutate</a:t>
            </a:r>
            <a:r>
              <a:rPr>
                <a:latin typeface="Courier"/>
              </a:rPr>
              <a:t>(</a:t>
            </a:r>
            <a:r>
              <a:rPr>
                <a:solidFill>
                  <a:srgbClr val="7D9029"/>
                </a:solidFill>
                <a:latin typeface="Courier"/>
              </a:rPr>
              <a:t>consent =</a:t>
            </a:r>
            <a:r>
              <a:rPr>
                <a:latin typeface="Courier"/>
              </a:rPr>
              <a:t> </a:t>
            </a:r>
            <a:r>
              <a:rPr>
                <a:solidFill>
                  <a:srgbClr val="06287E"/>
                </a:solidFill>
                <a:latin typeface="Courier"/>
              </a:rPr>
              <a:t>as_factor</a:t>
            </a:r>
            <a:r>
              <a:rPr>
                <a:latin typeface="Courier"/>
              </a:rPr>
              <a:t>(consent))</a:t>
            </a:r>
            <a:br/>
            <a:br/>
            <a:r>
              <a:rPr>
                <a:solidFill>
                  <a:srgbClr val="06287E"/>
                </a:solidFill>
                <a:latin typeface="Courier"/>
              </a:rPr>
              <a:t>levels</a:t>
            </a:r>
            <a:r>
              <a:rPr>
                <a:latin typeface="Courier"/>
              </a:rPr>
              <a:t>(survey</a:t>
            </a:r>
            <a:r>
              <a:rPr>
                <a:solidFill>
                  <a:srgbClr val="4070A0"/>
                </a:solidFill>
                <a:latin typeface="Courier"/>
              </a:rPr>
              <a:t>$</a:t>
            </a:r>
            <a:r>
              <a:rPr>
                <a:latin typeface="Courier"/>
              </a:rPr>
              <a:t>consent)</a:t>
            </a:r>
            <a:br/>
            <a:r>
              <a:rPr i="1">
                <a:solidFill>
                  <a:srgbClr val="60A0B0"/>
                </a:solidFill>
                <a:latin typeface="Courier"/>
              </a:rPr>
              <a:t>#&gt; [1] "Yes" "No" "Don't know"</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Converting deliberately</a:t>
            </a:r>
          </a:p>
        </p:txBody>
      </p:sp>
      <p:sp>
        <p:nvSpPr>
          <p:cNvPr id="3" name="Content Placeholder 2"/>
          <p:cNvSpPr>
            <a:spLocks noGrp="1"/>
          </p:cNvSpPr>
          <p:nvPr>
            <p:ph idx="1"/>
          </p:nvPr>
        </p:nvSpPr>
        <p:spPr/>
        <p:txBody>
          <a:bodyPr/>
          <a:lstStyle/>
          <a:p>
            <a:pPr lvl="0"/>
            <a:r>
              <a:rPr/>
              <a:t>A genuine number loses its labels</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Converting deliberately — In R</a:t>
            </a:r>
          </a:p>
        </p:txBody>
      </p:sp>
      <p:sp>
        <p:nvSpPr>
          <p:cNvPr id="3" name="Content Placeholder 2"/>
          <p:cNvSpPr>
            <a:spLocks noGrp="1"/>
          </p:cNvSpPr>
          <p:nvPr>
            <p:ph idx="1"/>
          </p:nvPr>
        </p:nvSpPr>
        <p:spPr/>
        <p:txBody>
          <a:bodyPr/>
          <a:lstStyle/>
          <a:p>
            <a:pPr lvl="0" indent="0">
              <a:buNone/>
            </a:pPr>
            <a:r>
              <a:rPr>
                <a:latin typeface="Courier"/>
              </a:rPr>
              <a:t>survey </a:t>
            </a:r>
            <a:r>
              <a:rPr>
                <a:solidFill>
                  <a:srgbClr val="007020"/>
                </a:solidFill>
                <a:latin typeface="Courier"/>
              </a:rPr>
              <a:t>&lt;-</a:t>
            </a:r>
            <a:r>
              <a:rPr>
                <a:latin typeface="Courier"/>
              </a:rPr>
              <a:t> survey </a:t>
            </a:r>
            <a:r>
              <a:rPr>
                <a:solidFill>
                  <a:srgbClr val="4070A0"/>
                </a:solidFill>
                <a:latin typeface="Courier"/>
              </a:rPr>
              <a:t>|&gt;</a:t>
            </a:r>
            <a:r>
              <a:rPr>
                <a:latin typeface="Courier"/>
              </a:rPr>
              <a:t> </a:t>
            </a:r>
            <a:r>
              <a:rPr>
                <a:solidFill>
                  <a:srgbClr val="06287E"/>
                </a:solidFill>
                <a:latin typeface="Courier"/>
              </a:rPr>
              <a:t>mutate</a:t>
            </a:r>
            <a:r>
              <a:rPr>
                <a:latin typeface="Courier"/>
              </a:rPr>
              <a:t>(</a:t>
            </a:r>
            <a:r>
              <a:rPr>
                <a:solidFill>
                  <a:srgbClr val="7D9029"/>
                </a:solidFill>
                <a:latin typeface="Courier"/>
              </a:rPr>
              <a:t>hh_size =</a:t>
            </a:r>
            <a:r>
              <a:rPr>
                <a:latin typeface="Courier"/>
              </a:rPr>
              <a:t> </a:t>
            </a:r>
            <a:r>
              <a:rPr>
                <a:solidFill>
                  <a:srgbClr val="06287E"/>
                </a:solidFill>
                <a:latin typeface="Courier"/>
              </a:rPr>
              <a:t>zap_labels</a:t>
            </a:r>
            <a:r>
              <a:rPr>
                <a:latin typeface="Courier"/>
              </a:rPr>
              <a:t>(hh_size))</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Converting deliberately</a:t>
            </a:r>
          </a:p>
        </p:txBody>
      </p:sp>
      <p:sp>
        <p:nvSpPr>
          <p:cNvPr id="3" name="Content Placeholder 2"/>
          <p:cNvSpPr>
            <a:spLocks noGrp="1"/>
          </p:cNvSpPr>
          <p:nvPr>
            <p:ph idx="1"/>
          </p:nvPr>
        </p:nvSpPr>
        <p:spPr/>
        <p:txBody>
          <a:bodyPr/>
          <a:lstStyle/>
          <a:p>
            <a:pPr lvl="0"/>
            <a:r>
              <a:rPr/>
              <a:t>Everything at once, when the file is uniformly categorical</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Converting deliberately — In R</a:t>
            </a:r>
          </a:p>
        </p:txBody>
      </p:sp>
      <p:sp>
        <p:nvSpPr>
          <p:cNvPr id="3" name="Content Placeholder 2"/>
          <p:cNvSpPr>
            <a:spLocks noGrp="1"/>
          </p:cNvSpPr>
          <p:nvPr>
            <p:ph idx="1"/>
          </p:nvPr>
        </p:nvSpPr>
        <p:spPr/>
        <p:txBody>
          <a:bodyPr/>
          <a:lstStyle/>
          <a:p>
            <a:pPr lvl="0" indent="0">
              <a:buNone/>
            </a:pPr>
            <a:r>
              <a:rPr>
                <a:latin typeface="Courier"/>
              </a:rPr>
              <a:t>survey </a:t>
            </a:r>
            <a:r>
              <a:rPr>
                <a:solidFill>
                  <a:srgbClr val="007020"/>
                </a:solidFill>
                <a:latin typeface="Courier"/>
              </a:rPr>
              <a:t>&lt;-</a:t>
            </a:r>
            <a:r>
              <a:rPr>
                <a:latin typeface="Courier"/>
              </a:rPr>
              <a:t> </a:t>
            </a:r>
            <a:r>
              <a:rPr>
                <a:solidFill>
                  <a:srgbClr val="06287E"/>
                </a:solidFill>
                <a:latin typeface="Courier"/>
              </a:rPr>
              <a:t>read_dta</a:t>
            </a:r>
            <a:r>
              <a:rPr>
                <a:latin typeface="Courier"/>
              </a:rPr>
              <a:t>(path) </a:t>
            </a:r>
            <a:r>
              <a:rPr>
                <a:solidFill>
                  <a:srgbClr val="4070A0"/>
                </a:solidFill>
                <a:latin typeface="Courier"/>
              </a:rPr>
              <a:t>|&gt;</a:t>
            </a:r>
            <a:r>
              <a:rPr>
                <a:latin typeface="Courier"/>
              </a:rPr>
              <a:t> </a:t>
            </a:r>
            <a:r>
              <a:rPr>
                <a:solidFill>
                  <a:srgbClr val="06287E"/>
                </a:solidFill>
                <a:latin typeface="Courier"/>
              </a:rPr>
              <a:t>as_factor</a:t>
            </a:r>
            <a:r>
              <a:rPr>
                <a:latin typeface="Courier"/>
              </a:rPr>
              <a:t>()</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two ways to lose a codebook</a:t>
            </a:r>
          </a:p>
        </p:txBody>
      </p:sp>
      <p:sp>
        <p:nvSpPr>
          <p:cNvPr id="3" name="Content Placeholder 2"/>
          <p:cNvSpPr>
            <a:spLocks noGrp="1"/>
          </p:cNvSpPr>
          <p:nvPr>
            <p:ph idx="1"/>
          </p:nvPr>
        </p:nvSpPr>
        <p:spPr/>
        <p:txBody>
          <a:bodyPr/>
          <a:lstStyle/>
          <a:p>
            <a:pPr lvl="0"/>
            <a:r>
              <a:rPr/>
              <a:t>Reading with the labels already applied</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two ways to lose a codebook — In R</a:t>
            </a:r>
          </a:p>
        </p:txBody>
      </p:sp>
      <p:sp>
        <p:nvSpPr>
          <p:cNvPr id="3" name="Content Placeholder 2"/>
          <p:cNvSpPr>
            <a:spLocks noGrp="1"/>
          </p:cNvSpPr>
          <p:nvPr>
            <p:ph idx="1"/>
          </p:nvPr>
        </p:nvSpPr>
        <p:spPr/>
        <p:txBody>
          <a:bodyPr/>
          <a:lstStyle/>
          <a:p>
            <a:pPr lvl="0" indent="0">
              <a:buNone/>
            </a:pPr>
            <a:r>
              <a:rPr>
                <a:latin typeface="Courier"/>
              </a:rPr>
              <a:t>survey </a:t>
            </a:r>
            <a:r>
              <a:rPr>
                <a:solidFill>
                  <a:srgbClr val="007020"/>
                </a:solidFill>
                <a:latin typeface="Courier"/>
              </a:rPr>
              <a:t>&lt;-</a:t>
            </a:r>
            <a:r>
              <a:rPr>
                <a:latin typeface="Courier"/>
              </a:rPr>
              <a:t> </a:t>
            </a:r>
            <a:r>
              <a:rPr>
                <a:solidFill>
                  <a:srgbClr val="06287E"/>
                </a:solidFill>
                <a:latin typeface="Courier"/>
              </a:rPr>
              <a:t>read_dta</a:t>
            </a:r>
            <a:r>
              <a:rPr>
                <a:latin typeface="Courier"/>
              </a:rPr>
              <a:t>(path, </a:t>
            </a:r>
            <a:r>
              <a:rPr>
                <a:solidFill>
                  <a:srgbClr val="7D9029"/>
                </a:solidFill>
                <a:latin typeface="Courier"/>
              </a:rPr>
              <a:t>.name_repair =</a:t>
            </a:r>
            <a:r>
              <a:rPr>
                <a:latin typeface="Courier"/>
              </a:rPr>
              <a:t> </a:t>
            </a:r>
            <a:r>
              <a:rPr>
                <a:solidFill>
                  <a:srgbClr val="4070A0"/>
                </a:solidFill>
                <a:latin typeface="Courier"/>
              </a:rPr>
              <a:t>"unique"</a:t>
            </a:r>
            <a:r>
              <a:rPr>
                <a:latin typeface="Courier"/>
              </a:rPr>
              <a:t>)</a:t>
            </a:r>
            <a:br/>
            <a:r>
              <a:rPr>
                <a:latin typeface="Courier"/>
              </a:rPr>
              <a:t>survey </a:t>
            </a:r>
            <a:r>
              <a:rPr>
                <a:solidFill>
                  <a:srgbClr val="007020"/>
                </a:solidFill>
                <a:latin typeface="Courier"/>
              </a:rPr>
              <a:t>&lt;-</a:t>
            </a:r>
            <a:r>
              <a:rPr>
                <a:latin typeface="Courier"/>
              </a:rPr>
              <a:t> </a:t>
            </a:r>
            <a:r>
              <a:rPr>
                <a:solidFill>
                  <a:srgbClr val="06287E"/>
                </a:solidFill>
                <a:latin typeface="Courier"/>
              </a:rPr>
              <a:t>as_factor</a:t>
            </a:r>
            <a:r>
              <a:rPr>
                <a:latin typeface="Courier"/>
              </a:rPr>
              <a:t>(survey)          </a:t>
            </a:r>
            <a:r>
              <a:rPr i="1">
                <a:solidFill>
                  <a:srgbClr val="60A0B0"/>
                </a:solidFill>
                <a:latin typeface="Courier"/>
              </a:rPr>
              <a:t># values are gone; only labels remain</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two ways to lose a codebook — In R</a:t>
            </a:r>
          </a:p>
        </p:txBody>
      </p:sp>
      <p:sp>
        <p:nvSpPr>
          <p:cNvPr id="3" name="Content Placeholder 2"/>
          <p:cNvSpPr>
            <a:spLocks noGrp="1"/>
          </p:cNvSpPr>
          <p:nvPr>
            <p:ph idx="1"/>
          </p:nvPr>
        </p:nvSpPr>
        <p:spPr/>
        <p:txBody>
          <a:bodyPr/>
          <a:lstStyle/>
          <a:p>
            <a:pPr lvl="0" indent="0">
              <a:buNone/>
            </a:pPr>
            <a:r>
              <a:rPr>
                <a:latin typeface="Courier"/>
              </a:rPr>
              <a:t>survey </a:t>
            </a:r>
            <a:r>
              <a:rPr>
                <a:solidFill>
                  <a:srgbClr val="007020"/>
                </a:solidFill>
                <a:latin typeface="Courier"/>
              </a:rPr>
              <a:t>&lt;-</a:t>
            </a:r>
            <a:r>
              <a:rPr>
                <a:latin typeface="Courier"/>
              </a:rPr>
              <a:t> </a:t>
            </a:r>
            <a:r>
              <a:rPr>
                <a:solidFill>
                  <a:srgbClr val="06287E"/>
                </a:solidFill>
                <a:latin typeface="Courier"/>
              </a:rPr>
              <a:t>read_dta</a:t>
            </a:r>
            <a:r>
              <a:rPr>
                <a:latin typeface="Courier"/>
              </a:rPr>
              <a:t>(path)</a:t>
            </a:r>
            <a:br/>
            <a:br/>
            <a:r>
              <a:rPr>
                <a:latin typeface="Courier"/>
              </a:rPr>
              <a:t>codes </a:t>
            </a:r>
            <a:r>
              <a:rPr>
                <a:solidFill>
                  <a:srgbClr val="007020"/>
                </a:solidFill>
                <a:latin typeface="Courier"/>
              </a:rPr>
              <a:t>&lt;-</a:t>
            </a:r>
            <a:r>
              <a:rPr>
                <a:latin typeface="Courier"/>
              </a:rPr>
              <a:t> survey </a:t>
            </a:r>
            <a:r>
              <a:rPr>
                <a:solidFill>
                  <a:srgbClr val="4070A0"/>
                </a:solidFill>
                <a:latin typeface="Courier"/>
              </a:rPr>
              <a:t>|&gt;</a:t>
            </a:r>
            <a:r>
              <a:rPr>
                <a:latin typeface="Courier"/>
              </a:rPr>
              <a:t> </a:t>
            </a:r>
            <a:r>
              <a:rPr>
                <a:solidFill>
                  <a:srgbClr val="06287E"/>
                </a:solidFill>
                <a:latin typeface="Courier"/>
              </a:rPr>
              <a:t>mutate</a:t>
            </a:r>
            <a:r>
              <a:rPr>
                <a:latin typeface="Courier"/>
              </a:rPr>
              <a:t>(</a:t>
            </a:r>
            <a:r>
              <a:rPr>
                <a:solidFill>
                  <a:srgbClr val="06287E"/>
                </a:solidFill>
                <a:latin typeface="Courier"/>
              </a:rPr>
              <a:t>across</a:t>
            </a:r>
            <a:r>
              <a:rPr>
                <a:latin typeface="Courier"/>
              </a:rPr>
              <a:t>(</a:t>
            </a:r>
            <a:r>
              <a:rPr>
                <a:solidFill>
                  <a:srgbClr val="06287E"/>
                </a:solidFill>
                <a:latin typeface="Courier"/>
              </a:rPr>
              <a:t>where</a:t>
            </a:r>
            <a:r>
              <a:rPr>
                <a:latin typeface="Courier"/>
              </a:rPr>
              <a:t>(is.labelled), zap_labels))</a:t>
            </a:r>
            <a:br/>
            <a:r>
              <a:rPr>
                <a:latin typeface="Courier"/>
              </a:rPr>
              <a:t>labels </a:t>
            </a:r>
            <a:r>
              <a:rPr>
                <a:solidFill>
                  <a:srgbClr val="007020"/>
                </a:solidFill>
                <a:latin typeface="Courier"/>
              </a:rPr>
              <a:t>&lt;-</a:t>
            </a:r>
            <a:r>
              <a:rPr>
                <a:latin typeface="Courier"/>
              </a:rPr>
              <a:t> survey </a:t>
            </a:r>
            <a:r>
              <a:rPr>
                <a:solidFill>
                  <a:srgbClr val="4070A0"/>
                </a:solidFill>
                <a:latin typeface="Courier"/>
              </a:rPr>
              <a:t>|&gt;</a:t>
            </a:r>
            <a:r>
              <a:rPr>
                <a:latin typeface="Courier"/>
              </a:rPr>
              <a:t> </a:t>
            </a:r>
            <a:r>
              <a:rPr>
                <a:solidFill>
                  <a:srgbClr val="06287E"/>
                </a:solidFill>
                <a:latin typeface="Courier"/>
              </a:rPr>
              <a:t>as_factor</a:t>
            </a:r>
            <a:r>
              <a:rPr>
                <a:latin typeface="Courier"/>
              </a:rPr>
              <a:t>()</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two ways to lose a codebook</a:t>
            </a:r>
          </a:p>
        </p:txBody>
      </p:sp>
      <p:sp>
        <p:nvSpPr>
          <p:cNvPr id="3" name="Content Placeholder 2"/>
          <p:cNvSpPr>
            <a:spLocks noGrp="1"/>
          </p:cNvSpPr>
          <p:nvPr>
            <p:ph idx="1"/>
          </p:nvPr>
        </p:nvSpPr>
        <p:spPr/>
        <p:txBody>
          <a:bodyPr/>
          <a:lstStyle/>
          <a:p>
            <a:pPr lvl="0"/>
            <a:r>
              <a:rPr/>
              <a:t>Writing the CSV and moving on</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two ways to lose a codebook — In R</a:t>
            </a:r>
          </a:p>
        </p:txBody>
      </p:sp>
      <p:sp>
        <p:nvSpPr>
          <p:cNvPr id="3" name="Content Placeholder 2"/>
          <p:cNvSpPr>
            <a:spLocks noGrp="1"/>
          </p:cNvSpPr>
          <p:nvPr>
            <p:ph idx="1"/>
          </p:nvPr>
        </p:nvSpPr>
        <p:spPr/>
        <p:txBody>
          <a:bodyPr/>
          <a:lstStyle/>
          <a:p>
            <a:pPr lvl="0" indent="0">
              <a:buNone/>
            </a:pPr>
            <a:r>
              <a:rPr>
                <a:latin typeface="Courier"/>
              </a:rPr>
              <a:t>readr</a:t>
            </a:r>
            <a:r>
              <a:rPr>
                <a:solidFill>
                  <a:srgbClr val="4070A0"/>
                </a:solidFill>
                <a:latin typeface="Courier"/>
              </a:rPr>
              <a:t>::</a:t>
            </a:r>
            <a:r>
              <a:rPr>
                <a:solidFill>
                  <a:srgbClr val="06287E"/>
                </a:solidFill>
                <a:latin typeface="Courier"/>
              </a:rPr>
              <a:t>write_csv</a:t>
            </a:r>
            <a:r>
              <a:rPr>
                <a:latin typeface="Courier"/>
              </a:rPr>
              <a:t>(</a:t>
            </a:r>
            <a:r>
              <a:rPr>
                <a:solidFill>
                  <a:srgbClr val="06287E"/>
                </a:solidFill>
                <a:latin typeface="Courier"/>
              </a:rPr>
              <a:t>as_factor</a:t>
            </a:r>
            <a:r>
              <a:rPr>
                <a:latin typeface="Courier"/>
              </a:rPr>
              <a:t>(survey), </a:t>
            </a:r>
            <a:r>
              <a:rPr>
                <a:solidFill>
                  <a:srgbClr val="4070A0"/>
                </a:solidFill>
                <a:latin typeface="Courier"/>
              </a:rPr>
              <a:t>"survey.csv"</a:t>
            </a:r>
            <a:r>
              <a:rPr>
                <a:latin typeface="Courier"/>
              </a:rPr>
              <a:t>)</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two ways to lose a codebook — In R</a:t>
            </a:r>
          </a:p>
        </p:txBody>
      </p:sp>
      <p:sp>
        <p:nvSpPr>
          <p:cNvPr id="3" name="Content Placeholder 2"/>
          <p:cNvSpPr>
            <a:spLocks noGrp="1"/>
          </p:cNvSpPr>
          <p:nvPr>
            <p:ph idx="1"/>
          </p:nvPr>
        </p:nvSpPr>
        <p:spPr/>
        <p:txBody>
          <a:bodyPr/>
          <a:lstStyle/>
          <a:p>
            <a:pPr lvl="0" indent="0">
              <a:buNone/>
            </a:pPr>
            <a:r>
              <a:rPr>
                <a:latin typeface="Courier"/>
              </a:rPr>
              <a:t>codebook </a:t>
            </a:r>
            <a:r>
              <a:rPr>
                <a:solidFill>
                  <a:srgbClr val="007020"/>
                </a:solidFill>
                <a:latin typeface="Courier"/>
              </a:rPr>
              <a:t>&lt;-</a:t>
            </a:r>
            <a:r>
              <a:rPr>
                <a:latin typeface="Courier"/>
              </a:rPr>
              <a:t> tibble</a:t>
            </a:r>
            <a:r>
              <a:rPr>
                <a:solidFill>
                  <a:srgbClr val="4070A0"/>
                </a:solidFill>
                <a:latin typeface="Courier"/>
              </a:rPr>
              <a:t>::</a:t>
            </a:r>
            <a:r>
              <a:rPr>
                <a:solidFill>
                  <a:srgbClr val="06287E"/>
                </a:solidFill>
                <a:latin typeface="Courier"/>
              </a:rPr>
              <a:t>tibble</a:t>
            </a:r>
            <a:r>
              <a:rPr>
                <a:latin typeface="Courier"/>
              </a:rPr>
              <a:t>(</a:t>
            </a:r>
            <a:br/>
            <a:r>
              <a:rPr>
                <a:latin typeface="Courier"/>
              </a:rPr>
              <a:t>  </a:t>
            </a:r>
            <a:r>
              <a:rPr>
                <a:solidFill>
                  <a:srgbClr val="7D9029"/>
                </a:solidFill>
                <a:latin typeface="Courier"/>
              </a:rPr>
              <a:t>variable =</a:t>
            </a:r>
            <a:r>
              <a:rPr>
                <a:latin typeface="Courier"/>
              </a:rPr>
              <a:t> </a:t>
            </a:r>
            <a:r>
              <a:rPr>
                <a:solidFill>
                  <a:srgbClr val="06287E"/>
                </a:solidFill>
                <a:latin typeface="Courier"/>
              </a:rPr>
              <a:t>names</a:t>
            </a:r>
            <a:r>
              <a:rPr>
                <a:latin typeface="Courier"/>
              </a:rPr>
              <a:t>(survey),</a:t>
            </a:r>
            <a:br/>
            <a:r>
              <a:rPr>
                <a:latin typeface="Courier"/>
              </a:rPr>
              <a:t>  </a:t>
            </a:r>
            <a:r>
              <a:rPr>
                <a:solidFill>
                  <a:srgbClr val="7D9029"/>
                </a:solidFill>
                <a:latin typeface="Courier"/>
              </a:rPr>
              <a:t>label    =</a:t>
            </a:r>
            <a:r>
              <a:rPr>
                <a:latin typeface="Courier"/>
              </a:rPr>
              <a:t> </a:t>
            </a:r>
            <a:r>
              <a:rPr>
                <a:solidFill>
                  <a:srgbClr val="06287E"/>
                </a:solidFill>
                <a:latin typeface="Courier"/>
              </a:rPr>
              <a:t>vapply</a:t>
            </a:r>
            <a:r>
              <a:rPr>
                <a:latin typeface="Courier"/>
              </a:rPr>
              <a:t>(survey, </a:t>
            </a:r>
            <a:r>
              <a:rPr b="1">
                <a:solidFill>
                  <a:srgbClr val="007020"/>
                </a:solidFill>
                <a:latin typeface="Courier"/>
              </a:rPr>
              <a:t>function</a:t>
            </a:r>
            <a:r>
              <a:rPr>
                <a:latin typeface="Courier"/>
              </a:rPr>
              <a:t>(x) </a:t>
            </a:r>
            <a:r>
              <a:rPr>
                <a:solidFill>
                  <a:srgbClr val="06287E"/>
                </a:solidFill>
                <a:latin typeface="Courier"/>
              </a:rPr>
              <a:t>attr</a:t>
            </a:r>
            <a:r>
              <a:rPr>
                <a:latin typeface="Courier"/>
              </a:rPr>
              <a:t>(x, </a:t>
            </a:r>
            <a:r>
              <a:rPr>
                <a:solidFill>
                  <a:srgbClr val="4070A0"/>
                </a:solidFill>
                <a:latin typeface="Courier"/>
              </a:rPr>
              <a:t>"label"</a:t>
            </a:r>
            <a:r>
              <a:rPr>
                <a:latin typeface="Courier"/>
              </a:rPr>
              <a:t>) </a:t>
            </a:r>
            <a:r>
              <a:rPr>
                <a:solidFill>
                  <a:srgbClr val="4070A0"/>
                </a:solidFill>
                <a:latin typeface="Courier"/>
              </a:rPr>
              <a:t>%||%</a:t>
            </a:r>
            <a:r>
              <a:rPr>
                <a:latin typeface="Courier"/>
              </a:rPr>
              <a:t> </a:t>
            </a:r>
            <a:r>
              <a:rPr>
                <a:solidFill>
                  <a:srgbClr val="880000"/>
                </a:solidFill>
                <a:latin typeface="Courier"/>
              </a:rPr>
              <a:t>NA_character_</a:t>
            </a:r>
            <a:r>
              <a:rPr>
                <a:latin typeface="Courier"/>
              </a:rPr>
              <a:t>, </a:t>
            </a:r>
            <a:r>
              <a:rPr>
                <a:solidFill>
                  <a:srgbClr val="06287E"/>
                </a:solidFill>
                <a:latin typeface="Courier"/>
              </a:rPr>
              <a:t>character</a:t>
            </a:r>
            <a:r>
              <a:rPr>
                <a:latin typeface="Courier"/>
              </a:rPr>
              <a:t>(</a:t>
            </a:r>
            <a:r>
              <a:rPr>
                <a:solidFill>
                  <a:srgbClr val="40A070"/>
                </a:solidFill>
                <a:latin typeface="Courier"/>
              </a:rPr>
              <a:t>1</a:t>
            </a:r>
            <a:r>
              <a:rPr>
                <a:latin typeface="Courier"/>
              </a:rPr>
              <a:t>))</a:t>
            </a:r>
            <a:br/>
            <a:r>
              <a:rPr>
                <a:latin typeface="Courier"/>
              </a:rPr>
              <a:t>)</a:t>
            </a:r>
            <a:br/>
            <a:br/>
            <a:r>
              <a:rPr>
                <a:latin typeface="Courier"/>
              </a:rPr>
              <a:t>readr</a:t>
            </a:r>
            <a:r>
              <a:rPr>
                <a:solidFill>
                  <a:srgbClr val="4070A0"/>
                </a:solidFill>
                <a:latin typeface="Courier"/>
              </a:rPr>
              <a:t>::</a:t>
            </a:r>
            <a:r>
              <a:rPr>
                <a:solidFill>
                  <a:srgbClr val="06287E"/>
                </a:solidFill>
                <a:latin typeface="Courier"/>
              </a:rPr>
              <a:t>write_csv</a:t>
            </a:r>
            <a:r>
              <a:rPr>
                <a:latin typeface="Courier"/>
              </a:rPr>
              <a:t>(codebook, </a:t>
            </a:r>
            <a:r>
              <a:rPr>
                <a:solidFill>
                  <a:srgbClr val="4070A0"/>
                </a:solidFill>
                <a:latin typeface="Courier"/>
              </a:rPr>
              <a:t>"survey-codebook.csv"</a:t>
            </a:r>
            <a:r>
              <a:rPr>
                <a:latin typeface="Courier"/>
              </a:rPr>
              <a:t>)</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User-defined missing values — In R</a:t>
            </a:r>
          </a:p>
        </p:txBody>
      </p:sp>
      <p:sp>
        <p:nvSpPr>
          <p:cNvPr id="3" name="Content Placeholder 2"/>
          <p:cNvSpPr>
            <a:spLocks noGrp="1"/>
          </p:cNvSpPr>
          <p:nvPr>
            <p:ph idx="1"/>
          </p:nvPr>
        </p:nvSpPr>
        <p:spPr/>
        <p:txBody>
          <a:bodyPr/>
          <a:lstStyle/>
          <a:p>
            <a:pPr lvl="0" indent="0">
              <a:buNone/>
            </a:pPr>
            <a:r>
              <a:rPr>
                <a:latin typeface="Courier"/>
              </a:rPr>
              <a:t>survey</a:t>
            </a:r>
            <a:r>
              <a:rPr>
                <a:solidFill>
                  <a:srgbClr val="4070A0"/>
                </a:solidFill>
                <a:latin typeface="Courier"/>
              </a:rPr>
              <a:t>$</a:t>
            </a:r>
            <a:r>
              <a:rPr>
                <a:latin typeface="Courier"/>
              </a:rPr>
              <a:t>income</a:t>
            </a:r>
            <a:br/>
            <a:r>
              <a:rPr i="1">
                <a:solidFill>
                  <a:srgbClr val="60A0B0"/>
                </a:solidFill>
                <a:latin typeface="Courier"/>
              </a:rPr>
              <a:t>#&gt; &lt;labelled&lt;double&gt;[3]&gt;</a:t>
            </a:r>
            <a:br/>
            <a:r>
              <a:rPr i="1">
                <a:solidFill>
                  <a:srgbClr val="60A0B0"/>
                </a:solidFill>
                <a:latin typeface="Courier"/>
              </a:rPr>
              <a:t>#&gt; [1]  4500 NA(a) NA(b)</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User-defined missing values — In R</a:t>
            </a:r>
          </a:p>
        </p:txBody>
      </p:sp>
      <p:sp>
        <p:nvSpPr>
          <p:cNvPr id="3" name="Content Placeholder 2"/>
          <p:cNvSpPr>
            <a:spLocks noGrp="1"/>
          </p:cNvSpPr>
          <p:nvPr>
            <p:ph idx="1"/>
          </p:nvPr>
        </p:nvSpPr>
        <p:spPr/>
        <p:txBody>
          <a:bodyPr/>
          <a:lstStyle/>
          <a:p>
            <a:pPr lvl="0" indent="0">
              <a:buNone/>
            </a:pPr>
            <a:r>
              <a:rPr>
                <a:latin typeface="Courier"/>
              </a:rPr>
              <a:t>survey </a:t>
            </a:r>
            <a:r>
              <a:rPr>
                <a:solidFill>
                  <a:srgbClr val="007020"/>
                </a:solidFill>
                <a:latin typeface="Courier"/>
              </a:rPr>
              <a:t>&lt;-</a:t>
            </a:r>
            <a:r>
              <a:rPr>
                <a:latin typeface="Courier"/>
              </a:rPr>
              <a:t> survey </a:t>
            </a:r>
            <a:r>
              <a:rPr>
                <a:solidFill>
                  <a:srgbClr val="4070A0"/>
                </a:solidFill>
                <a:latin typeface="Courier"/>
              </a:rPr>
              <a:t>|&gt;</a:t>
            </a:r>
            <a:r>
              <a:rPr>
                <a:latin typeface="Courier"/>
              </a:rPr>
              <a:t> </a:t>
            </a:r>
            <a:r>
              <a:rPr>
                <a:solidFill>
                  <a:srgbClr val="06287E"/>
                </a:solidFill>
                <a:latin typeface="Courier"/>
              </a:rPr>
              <a:t>mutate</a:t>
            </a:r>
            <a:r>
              <a:rPr>
                <a:latin typeface="Courier"/>
              </a:rPr>
              <a:t>(</a:t>
            </a:r>
            <a:r>
              <a:rPr>
                <a:solidFill>
                  <a:srgbClr val="7D9029"/>
                </a:solidFill>
                <a:latin typeface="Courier"/>
              </a:rPr>
              <a:t>income =</a:t>
            </a:r>
            <a:r>
              <a:rPr>
                <a:latin typeface="Courier"/>
              </a:rPr>
              <a:t> </a:t>
            </a:r>
            <a:r>
              <a:rPr>
                <a:solidFill>
                  <a:srgbClr val="06287E"/>
                </a:solidFill>
                <a:latin typeface="Courier"/>
              </a:rPr>
              <a:t>zap_missing</a:t>
            </a:r>
            <a:r>
              <a:rPr>
                <a:latin typeface="Courier"/>
              </a:rPr>
              <a:t>(income))</a:t>
            </a:r>
          </a:p>
        </p:txBody>
      </p:sp>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SPSS and the other formats — In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read_sav</a:t>
            </a:r>
            <a:r>
              <a:rPr>
                <a:latin typeface="Courier"/>
              </a:rPr>
              <a:t>(path)     </a:t>
            </a:r>
            <a:r>
              <a:rPr i="1">
                <a:solidFill>
                  <a:srgbClr val="60A0B0"/>
                </a:solidFill>
                <a:latin typeface="Courier"/>
              </a:rPr>
              <a:t># SPSS .sav</a:t>
            </a:r>
            <a:br/>
            <a:r>
              <a:rPr>
                <a:solidFill>
                  <a:srgbClr val="06287E"/>
                </a:solidFill>
                <a:latin typeface="Courier"/>
              </a:rPr>
              <a:t>read_por</a:t>
            </a:r>
            <a:r>
              <a:rPr>
                <a:latin typeface="Courier"/>
              </a:rPr>
              <a:t>(path)     </a:t>
            </a:r>
            <a:r>
              <a:rPr i="1">
                <a:solidFill>
                  <a:srgbClr val="60A0B0"/>
                </a:solidFill>
                <a:latin typeface="Courier"/>
              </a:rPr>
              <a:t># SPSS portable</a:t>
            </a:r>
            <a:br/>
            <a:r>
              <a:rPr>
                <a:solidFill>
                  <a:srgbClr val="06287E"/>
                </a:solidFill>
                <a:latin typeface="Courier"/>
              </a:rPr>
              <a:t>read_dta</a:t>
            </a:r>
            <a:r>
              <a:rPr>
                <a:latin typeface="Courier"/>
              </a:rPr>
              <a:t>(path)     </a:t>
            </a:r>
            <a:r>
              <a:rPr i="1">
                <a:solidFill>
                  <a:srgbClr val="60A0B0"/>
                </a:solidFill>
                <a:latin typeface="Courier"/>
              </a:rPr>
              <a:t># Stata</a:t>
            </a:r>
            <a:br/>
            <a:r>
              <a:rPr>
                <a:solidFill>
                  <a:srgbClr val="06287E"/>
                </a:solidFill>
                <a:latin typeface="Courier"/>
              </a:rPr>
              <a:t>read_xpt</a:t>
            </a:r>
            <a:r>
              <a:rPr>
                <a:latin typeface="Courier"/>
              </a:rPr>
              <a:t>(path)     </a:t>
            </a:r>
            <a:r>
              <a:rPr i="1">
                <a:solidFill>
                  <a:srgbClr val="60A0B0"/>
                </a:solidFill>
                <a:latin typeface="Courier"/>
              </a:rPr>
              <a:t># SAS transport</a:t>
            </a:r>
          </a:p>
        </p:txBody>
      </p:sp>
    </p:spTree>
  </p:cSl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SPSS and the other formats — In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write_dta</a:t>
            </a:r>
            <a:r>
              <a:rPr>
                <a:latin typeface="Courier"/>
              </a:rPr>
              <a:t>(survey, </a:t>
            </a:r>
            <a:r>
              <a:rPr>
                <a:solidFill>
                  <a:srgbClr val="4070A0"/>
                </a:solidFill>
                <a:latin typeface="Courier"/>
              </a:rPr>
              <a:t>"cleaned.dta"</a:t>
            </a:r>
            <a:r>
              <a:rPr>
                <a:latin typeface="Courier"/>
              </a:rPr>
              <a:t>)</a:t>
            </a:r>
          </a:p>
        </p:txBody>
      </p:sp>
    </p:spTree>
  </p:cSl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Where this fits with the Python course</a:t>
            </a:r>
          </a:p>
        </p:txBody>
      </p:sp>
      <p:sp>
        <p:nvSpPr>
          <p:cNvPr id="3" name="Content Placeholder 2"/>
          <p:cNvSpPr>
            <a:spLocks noGrp="1"/>
          </p:cNvSpPr>
          <p:nvPr>
            <p:ph idx="1"/>
          </p:nvPr>
        </p:nvSpPr>
        <p:spPr/>
        <p:txBody>
          <a:bodyPr/>
          <a:lstStyle/>
          <a:p>
            <a:pPr lvl="0"/>
            <a:r>
              <a:rPr/>
              <a:t>The </a:t>
            </a:r>
            <a:r>
              <a:rPr i="1"/>
              <a:t>Python for Programme Data</a:t>
            </a:r>
            <a:r>
              <a:rPr/>
              <a:t> course says, in its lesson on codes and sentinels, that this is the one place where the answer is “use the other language”.</a:t>
            </a:r>
          </a:p>
        </p:txBody>
      </p:sp>
    </p:spTree>
  </p:cSl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comes next</a:t>
            </a:r>
          </a:p>
        </p:txBody>
      </p:sp>
      <p:sp>
        <p:nvSpPr>
          <p:cNvPr id="3" name="Content Placeholder 2"/>
          <p:cNvSpPr>
            <a:spLocks noGrp="1"/>
          </p:cNvSpPr>
          <p:nvPr>
            <p:ph idx="1"/>
          </p:nvPr>
        </p:nvSpPr>
        <p:spPr/>
        <p:txBody>
          <a:bodyPr/>
          <a:lstStyle/>
          <a:p>
            <a:pPr lvl="0"/>
            <a:r>
              <a:rPr/>
              <a:t>The labels are attached and converted into factors.</a:t>
            </a:r>
          </a:p>
        </p:txBody>
      </p:sp>
    </p:spTree>
  </p:cSl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Where this goes next</a:t>
            </a:r>
          </a:p>
        </p:txBody>
      </p:sp>
      <p:sp>
        <p:nvSpPr>
          <p:cNvPr id="3" name="Content Placeholder 2"/>
          <p:cNvSpPr>
            <a:spLocks noGrp="1"/>
          </p:cNvSpPr>
          <p:nvPr>
            <p:ph idx="1"/>
          </p:nvPr>
        </p:nvSpPr>
        <p:spPr/>
        <p:txBody>
          <a:bodyPr/>
          <a:lstStyle/>
          <a:p>
            <a:pPr lvl="0" indent="0" marL="0">
              <a:buNone/>
            </a:pPr>
            <a:r>
              <a:rPr/>
              <a:t>Read the full lesson, with runnable code</a:t>
            </a:r>
          </a:p>
          <a:p>
            <a:pPr lvl="0" indent="0" marL="0">
              <a:buNone/>
            </a:pPr>
            <a:r>
              <a:rPr>
                <a:hlinkClick r:id="rId2"/>
              </a:rPr>
              <a:t>https://data-analysis.cassion.dev/courses/r-for-programme-data/r-03-labelled-data</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Stata and SPSS files keep their labels</dc:title>
  <dc:creator>Pierre Robentz Cassion</dc:creator>
  <cp:keywords/>
  <dcterms:created xsi:type="dcterms:W3CDTF">2026-07-27T00:00:00Z</dcterms:created>
  <dcterms:modified xsi:type="dcterms:W3CDTF">2026-07-27T00:00:00Z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Lesson 3 of 8</vt:lpwstr>
  </property>
  <property fmtid="{D5CDD505-2E9C-101B-9397-08002B2CF9AE}" pid="3" name="subtitle">
    <vt:lpwstr>haven, the labelled class, and why a survey firm’s .dta should be read in R even when the analysis happens elsewhere — plus the two ways to lose a codebook without noticing.</vt:lpwstr>
  </property>
</Properties>
</file>