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notesMaster" Target="notesMasters/notesMaster1.xml" /><Relationship Id="rId28" Type="http://schemas.openxmlformats.org/officeDocument/2006/relationships/viewProps" Target="viewProps.xml" /><Relationship Id="rId2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0" Type="http://schemas.openxmlformats.org/officeDocument/2006/relationships/tableStyles" Target="tableStyles.xml" /><Relationship Id="rId29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haven, la classe labelled, et pourquoi le .dta d’un institut de sondage doit être lu sous R même si l’analyse se fait ailleurs — plus les deux façons de perdre un dictionnaire de codes sans s’en apercevoir.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 institut de sondage livre un </a:t>
            </a:r>
            <a:r>
              <a:rPr>
                <a:latin typeface="Courier"/>
              </a:rPr>
              <a:t>.dta</a:t>
            </a:r>
            <a:r>
              <a:rPr/>
              <a:t> ou un </a:t>
            </a:r>
            <a:r>
              <a:rPr>
                <a:latin typeface="Courier"/>
              </a:rPr>
              <a:t>.sav</a:t>
            </a:r>
            <a:r>
              <a:rPr/>
              <a:t>. À l’intérieur, une colonne n’est pas seulement des valeurs — elle porte une étiquette de variable (« Le chef de ménage a consenti à l’entretien ») et des étiquettes de valeurs (</a:t>
            </a:r>
            <a:r>
              <a:rPr>
                <a:latin typeface="Courier"/>
              </a:rPr>
              <a:t>1 = Oui</a:t>
            </a:r>
            <a:r>
              <a:rPr/>
              <a:t>, </a:t>
            </a:r>
            <a:r>
              <a:rPr>
                <a:latin typeface="Courier"/>
              </a:rPr>
              <a:t>2 = Non</a:t>
            </a:r>
            <a:r>
              <a:rPr/>
              <a:t>, </a:t>
            </a:r>
            <a:r>
              <a:rPr>
                <a:latin typeface="Courier"/>
              </a:rPr>
              <a:t>9 = Ne sait pas</a:t>
            </a:r>
            <a:r>
              <a:rPr/>
              <a:t>). Exportez-le en CSV et les deux disparaissent. Vous obtenez une colonne de </a:t>
            </a:r>
            <a:r>
              <a:rPr>
                <a:latin typeface="Courier"/>
              </a:rPr>
              <a:t>1</a:t>
            </a:r>
            <a:r>
              <a:rPr/>
              <a:t>, </a:t>
            </a:r>
            <a:r>
              <a:rPr>
                <a:latin typeface="Courier"/>
              </a:rPr>
              <a:t>2</a:t>
            </a:r>
            <a:r>
              <a:rPr/>
              <a:t> et </a:t>
            </a:r>
            <a:r>
              <a:rPr>
                <a:latin typeface="Courier"/>
              </a:rPr>
              <a:t>9</a:t>
            </a:r>
            <a:r>
              <a:rPr/>
              <a:t>, un dictionnaire de codes en PDF que quelqu’un doit conserver, et une moyenne de 1,7 qui ne signifie rien. </a:t>
            </a:r>
            <a:r>
              <a:rPr>
                <a:latin typeface="Courier"/>
              </a:rPr>
              <a:t>haven</a:t>
            </a:r>
            <a:r>
              <a:rPr/>
              <a:t> lit les étiquettes en même temps que les valeurs. C’est la raison d’être de cette leçon, et la raison de lire un fichier d’enquête sous R même si l’analyse se fera en Python : R préserve davantage du fichier que pandas, et un CSV accompagné d’un dictionnaire que vous avez écrit vous-même est un moins bon artefact que l’original.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read_dta()</a:t>
            </a:r>
            <a:r>
              <a:rPr/>
              <a:t> vous donne des colonnes de classe </a:t>
            </a:r>
            <a:r>
              <a:rPr>
                <a:latin typeface="Courier"/>
              </a:rPr>
              <a:t>haven_labelled</a:t>
            </a:r>
            <a:r>
              <a:rPr/>
              <a:t> : les valeurs sous-jacentes, avec leurs étiquettes attachées.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valeurs sont toujours là — l’arithmétique fonctionne — et c’est justement le piège. Une colonne étiquetée est un nombre du point de vue de </a:t>
            </a:r>
            <a:r>
              <a:rPr>
                <a:latin typeface="Courier"/>
              </a:rPr>
              <a:t>mean()</a:t>
            </a:r>
            <a:r>
              <a:rPr/>
              <a:t> : Ce chiffre est la moyenne de </a:t>
            </a:r>
            <a:r>
              <a:rPr>
                <a:latin typeface="Courier"/>
              </a:rPr>
              <a:t>1</a:t>
            </a:r>
            <a:r>
              <a:rPr/>
              <a:t>, </a:t>
            </a:r>
            <a:r>
              <a:rPr>
                <a:latin typeface="Courier"/>
              </a:rPr>
              <a:t>2</a:t>
            </a:r>
            <a:r>
              <a:rPr/>
              <a:t> et </a:t>
            </a:r>
            <a:r>
              <a:rPr>
                <a:latin typeface="Courier"/>
              </a:rPr>
              <a:t>9</a:t>
            </a:r>
            <a:r>
              <a:rPr/>
              <a:t>. Il n’a aucun sens et il n’avertit de rien.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haven</a:t>
            </a:r>
            <a:r>
              <a:rPr/>
              <a:t> propose trois gestes, et le bon dépend de ce qu’est la colonne. Une variable catégorielle devient un facteur.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as_factor()</a:t>
            </a:r>
            <a:r>
              <a:rPr/>
              <a:t> — celui de haven, non le </a:t>
            </a:r>
            <a:r>
              <a:rPr>
                <a:latin typeface="Courier"/>
              </a:rPr>
              <a:t>as.factor()</a:t>
            </a:r>
            <a:r>
              <a:rPr/>
              <a:t> de base — utilise les étiquettes de valeurs comme niveaux, dans l’ordre que le fichier déclare plutôt qu’alphabétiquement. Cet ordre est un cadeau : celui du dictionnaire de codes est généralement celui qu’un rapport attend. Un véritable nombre perd ses étiquettes.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zap_labels()</a:t>
            </a:r>
            <a:r>
              <a:rPr/>
              <a:t> retire l’étiquetage et laisse les valeurs. À employer là où la colonne est réellement une quantité qui portait accessoirement une étiquette. Tout d’un coup, quand le fichier est uniformément catégoriel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Appliquer </a:t>
            </a:r>
            <a:r>
              <a:rPr>
                <a:latin typeface="Courier"/>
              </a:rPr>
              <a:t>as_factor()</a:t>
            </a:r>
            <a:r>
              <a:rPr/>
              <a:t> au tibble entier convertit chaque colonne étiquetée. Rapide, et faux pour tout fichier mêlant catégories et quantités — vérifiez avec </a:t>
            </a:r>
            <a:r>
              <a:rPr>
                <a:latin typeface="Courier"/>
              </a:rPr>
              <a:t>glimpse()</a:t>
            </a:r>
            <a:r>
              <a:rPr/>
              <a:t> avant d’y recourir.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codes sous-jacents sont désormais indisponibles. Cela compte plus qu’il n’y paraît : le dictionnaire, le questionnaire, le plan de tabulation et toute analyse antérieure renvoient tous à </a:t>
            </a:r>
            <a:r>
              <a:rPr>
                <a:latin typeface="Courier"/>
              </a:rPr>
              <a:t>1</a:t>
            </a:r>
            <a:r>
              <a:rPr/>
              <a:t> et </a:t>
            </a:r>
            <a:r>
              <a:rPr>
                <a:latin typeface="Courier"/>
              </a:rPr>
              <a:t>2</a:t>
            </a:r>
            <a:r>
              <a:rPr/>
              <a:t>. À un collègue qui demande « combien ont été codés 9 ? », un facteur ne répond pas. Gardez les deux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CSV porte désormais </a:t>
            </a:r>
            <a:r>
              <a:rPr>
                <a:latin typeface="Courier"/>
              </a:rPr>
              <a:t>"Oui"</a:t>
            </a:r>
            <a:r>
              <a:rPr/>
              <a:t> et </a:t>
            </a:r>
            <a:r>
              <a:rPr>
                <a:latin typeface="Courier"/>
              </a:rPr>
              <a:t>"Non"</a:t>
            </a:r>
            <a:r>
              <a:rPr/>
              <a:t>, ce qui est lisible et perd dans une autre direction : les codes ont disparu, et avec eux la distinction entre « Ne sait pas » et une véritable valeur manquante. Si vous devez remettre un CSV à une analyse Python, remettez un dictionnaire avec lui, généré depuis le fichier plutôt que saisi : Les étiquettes de valeurs demandent une ligne par niveau, ce que </a:t>
            </a:r>
            <a:r>
              <a:rPr>
                <a:latin typeface="Courier"/>
              </a:rPr>
              <a:t>labelled::look_for()</a:t>
            </a:r>
            <a:r>
              <a:rPr/>
              <a:t> produit directement si vous disposez de ce paquet. Dans tous les cas, le dictionnaire est dérivé, non transcrit — un dictionnaire transcrit s’écarte du fichier qu’il décrit.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Stata et SPSS distinguent des sortes de manquant : refus, sans objet, non posé. </a:t>
            </a:r>
            <a:r>
              <a:rPr>
                <a:latin typeface="Courier"/>
              </a:rPr>
              <a:t>haven</a:t>
            </a:r>
            <a:r>
              <a:rPr/>
              <a:t> les préserve sous forme de NA étiquetés plutôt que de les fondre en un seul.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NA(a)</a:t>
            </a:r>
            <a:r>
              <a:rPr/>
              <a:t> et </a:t>
            </a:r>
            <a:r>
              <a:rPr>
                <a:latin typeface="Courier"/>
              </a:rPr>
              <a:t>NA(b)</a:t>
            </a:r>
            <a:r>
              <a:rPr/>
              <a:t> restent des </a:t>
            </a:r>
            <a:r>
              <a:rPr>
                <a:latin typeface="Courier"/>
              </a:rPr>
              <a:t>NA</a:t>
            </a:r>
            <a:r>
              <a:rPr/>
              <a:t> pour </a:t>
            </a:r>
            <a:r>
              <a:rPr>
                <a:latin typeface="Courier"/>
              </a:rPr>
              <a:t>is.na()</a:t>
            </a:r>
            <a:r>
              <a:rPr/>
              <a:t> : rien ne devient donc silencieusement un nombre. Mais la distinction survit, et elle est souvent le constat — une question refusée par 40 % des répondants est un problème différent d’une question qui ne les concernait pas. </a:t>
            </a:r>
            <a:r>
              <a:rPr>
                <a:latin typeface="Courier"/>
              </a:rPr>
              <a:t>zap_missing()</a:t>
            </a:r>
            <a:r>
              <a:rPr/>
              <a:t> les aplatit en </a:t>
            </a:r>
            <a:r>
              <a:rPr>
                <a:latin typeface="Courier"/>
              </a:rPr>
              <a:t>NA</a:t>
            </a:r>
            <a:r>
              <a:rPr/>
              <a:t> ordinaires une fois que vous les avez comptés. Comptez d’abord.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Tous renvoient la même structure étiquetée : tout ce qui précède s’applique tel quel. L’écriture est symétrique, et parfois nécessaire quand un ministère attend un </a:t>
            </a:r>
            <a:r>
              <a:rPr>
                <a:latin typeface="Courier"/>
              </a:rPr>
              <a:t>.dta</a:t>
            </a:r>
            <a:r>
              <a:rPr/>
              <a:t> : Stata impose aux noms de variables des règles que R n’a pas — pas de points, 32 caractères — et </a:t>
            </a:r>
            <a:r>
              <a:rPr>
                <a:latin typeface="Courier"/>
              </a:rPr>
              <a:t>write_dta()</a:t>
            </a:r>
            <a:r>
              <a:rPr/>
              <a:t> lèvera une erreur plutôt que de les déformer silencieusement. C’est le comportement souhaitable.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cours </a:t>
            </a:r>
            <a:r>
              <a:rPr i="1"/>
              <a:t>Python pour les données de programme</a:t>
            </a:r>
            <a:r>
              <a:rPr/>
              <a:t> dit, dans sa leçon sur les codes et les sentinelles, que c’est le seul endroit où la réponse est « utilisez l’autre langage ». C’est cette leçon-ci qu’il désigne. pandas lit un </a:t>
            </a:r>
            <a:r>
              <a:rPr>
                <a:latin typeface="Courier"/>
              </a:rPr>
              <a:t>.dta</a:t>
            </a:r>
            <a:r>
              <a:rPr/>
              <a:t> et vous donne soit les codes, soit les étiquettes, jamais les deux, et ne préserve pas du tout les valeurs manquantes étiquetées. Si les étiquettes comptent — et sur un fichier d’enquête, c’est toujours le cas — lisez sous R, convertissez délibérément, et exportez à la fois les codes et un dictionnaire dérivé.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étiquettes sont attachées et converties en facteurs. La leçon suivante porte sur ce qu’est réellement un facteur en R, et sur le problème d’ordre que </a:t>
            </a:r>
            <a:r>
              <a:rPr>
                <a:latin typeface="Courier"/>
              </a:rPr>
              <a:t>as_factor()</a:t>
            </a:r>
            <a:r>
              <a:rPr/>
              <a:t> a résolu ici pour vous et ne résoudra pas pour une colonne que vous construisez vous-même.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fr/cours/r-for-programme-data/r-03-labelled-data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Les fichiers Stata et SPSS gardent leurs étiquettes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haven, la classe labelled, et pourquoi le .dta d’un institut de sondage doit être lu sous R même si l’analyse se fait ailleurs — plus les deux façons de perdre un dictionnaire de codes sans s’en apercevoir.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Leçon 3 sur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Ce que couvre cette leçon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Ce qu’un CSV jette</a:t>
            </a:r>
          </a:p>
          <a:p>
            <a:pPr lvl="0"/>
            <a:r>
              <a:rPr/>
              <a:t>La classe </a:t>
            </a:r>
            <a:r>
              <a:rPr>
                <a:latin typeface="Courier"/>
              </a:rPr>
              <a:t>labelled</a:t>
            </a:r>
          </a:p>
          <a:p>
            <a:pPr lvl="0"/>
            <a:r>
              <a:rPr/>
              <a:t>Convertir délibérément</a:t>
            </a:r>
          </a:p>
          <a:p>
            <a:pPr lvl="0"/>
            <a:r>
              <a:rPr/>
              <a:t>Les deux façons de perdre un dictionnaire de codes</a:t>
            </a:r>
          </a:p>
          <a:p>
            <a:pPr lvl="0"/>
            <a:r>
              <a:rPr/>
              <a:t>Les valeurs manquantes définies par l’utilisateur</a:t>
            </a:r>
          </a:p>
          <a:p>
            <a:pPr lvl="0"/>
            <a:r>
              <a:rPr/>
              <a:t>SPSS et les autres formats</a:t>
            </a:r>
          </a:p>
          <a:p>
            <a:pPr lvl="0"/>
            <a:r>
              <a:rPr/>
              <a:t>Où cela rejoint le cours Python</a:t>
            </a:r>
          </a:p>
          <a:p>
            <a:pPr lvl="0"/>
            <a:r>
              <a:rPr/>
              <a:t>Ce qui vient ensuite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Ce qu’un CSV jette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(haven)</a:t>
            </a:r>
            <a:br/>
            <a:br/>
            <a:r>
              <a:rPr>
                <a:latin typeface="Courier"/>
              </a:rPr>
              <a:t>survey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read_dta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here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"data"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"raw"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"household-survey.dta"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classe </a:t>
            </a:r>
            <a:r>
              <a:rPr>
                <a:latin typeface="Courier"/>
              </a:rPr>
              <a:t>labelled</a:t>
            </a:r>
            <a:r>
              <a:rPr/>
              <a:t>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class</a:t>
            </a:r>
            <a:r>
              <a:rPr>
                <a:latin typeface="Courier"/>
              </a:rPr>
              <a:t>(survey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consent)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"haven_labelled" "vctrs_vctr" "double"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attr</a:t>
            </a:r>
            <a:r>
              <a:rPr>
                <a:latin typeface="Courier"/>
              </a:rPr>
              <a:t>(survey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consent, </a:t>
            </a:r>
            <a:r>
              <a:rPr>
                <a:solidFill>
                  <a:srgbClr val="4070A0"/>
                </a:solidFill>
                <a:latin typeface="Courier"/>
              </a:rPr>
              <a:t>"labels"</a:t>
            </a:r>
            <a:r>
              <a:rPr>
                <a:latin typeface="Courier"/>
              </a:rPr>
              <a:t>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       Oui        Non Ne sait pas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         1          2           9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attr</a:t>
            </a:r>
            <a:r>
              <a:rPr>
                <a:latin typeface="Courier"/>
              </a:rPr>
              <a:t>(survey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consent, </a:t>
            </a:r>
            <a:r>
              <a:rPr>
                <a:solidFill>
                  <a:srgbClr val="4070A0"/>
                </a:solidFill>
                <a:latin typeface="Courier"/>
              </a:rPr>
              <a:t>"label"</a:t>
            </a:r>
            <a:r>
              <a:rPr>
                <a:latin typeface="Courier"/>
              </a:rPr>
              <a:t>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"Le chef de menage a consenti a l'entretien"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classe </a:t>
            </a:r>
            <a:r>
              <a:rPr>
                <a:latin typeface="Courier"/>
              </a:rPr>
              <a:t>labelled</a:t>
            </a:r>
            <a:r>
              <a:rPr/>
              <a:t>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(survey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consent,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1.7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Convertir délibérément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Une variable catégorielle devient un facteur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Convertir délibérément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survey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survey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consent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as_factor</a:t>
            </a:r>
            <a:r>
              <a:rPr>
                <a:latin typeface="Courier"/>
              </a:rPr>
              <a:t>(consent))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levels</a:t>
            </a:r>
            <a:r>
              <a:rPr>
                <a:latin typeface="Courier"/>
              </a:rPr>
              <a:t>(survey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consent)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"Oui" "Non" "Ne sait pas"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Convertir délibérément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Un véritable nombre perd ses étiquettes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Convertir délibérément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survey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hh_size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zap_labels</a:t>
            </a:r>
            <a:r>
              <a:rPr>
                <a:latin typeface="Courier"/>
              </a:rPr>
              <a:t>(hh_size))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Convertir délibérément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Tout d’un coup, quand le fichier est uniformément catégoriel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Convertir délibérément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read_dta</a:t>
            </a:r>
            <a:r>
              <a:rPr>
                <a:latin typeface="Courier"/>
              </a:rPr>
              <a:t>(path)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as_factor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deux façons de perdre un dictionnaire de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Lire avec les étiquettes déjà appliquées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deux façons de perdre un dictionnaire de codes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read_dta</a:t>
            </a:r>
            <a:r>
              <a:rPr>
                <a:latin typeface="Courier"/>
              </a:rPr>
              <a:t>(path, </a:t>
            </a:r>
            <a:r>
              <a:rPr>
                <a:solidFill>
                  <a:srgbClr val="7D9029"/>
                </a:solidFill>
                <a:latin typeface="Courier"/>
              </a:rPr>
              <a:t>.name_repair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"unique"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survey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as_factor</a:t>
            </a:r>
            <a:r>
              <a:rPr>
                <a:latin typeface="Courier"/>
              </a:rPr>
              <a:t>(survey)          </a:t>
            </a:r>
            <a:r>
              <a:rPr i="1">
                <a:solidFill>
                  <a:srgbClr val="60A0B0"/>
                </a:solidFill>
                <a:latin typeface="Courier"/>
              </a:rPr>
              <a:t># les valeurs ont disparu, restent les etiquettes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deux façons de perdre un dictionnaire de codes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read_dta</a:t>
            </a:r>
            <a:r>
              <a:rPr>
                <a:latin typeface="Courier"/>
              </a:rPr>
              <a:t>(path)</a:t>
            </a:r>
            <a:br/>
            <a:br/>
            <a:r>
              <a:rPr>
                <a:latin typeface="Courier"/>
              </a:rPr>
              <a:t>codes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survey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across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where</a:t>
            </a:r>
            <a:r>
              <a:rPr>
                <a:latin typeface="Courier"/>
              </a:rPr>
              <a:t>(is.labelled), zap_labels))</a:t>
            </a:r>
            <a:br/>
            <a:r>
              <a:rPr>
                <a:latin typeface="Courier"/>
              </a:rPr>
              <a:t>labels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survey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as_factor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deux façons de perdre un dictionnaire de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Écrire le CSV et passer à autre chose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deux façons de perdre un dictionnaire de codes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readr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write_csv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as_factor</a:t>
            </a:r>
            <a:r>
              <a:rPr>
                <a:latin typeface="Courier"/>
              </a:rPr>
              <a:t>(survey), </a:t>
            </a:r>
            <a:r>
              <a:rPr>
                <a:solidFill>
                  <a:srgbClr val="4070A0"/>
                </a:solidFill>
                <a:latin typeface="Courier"/>
              </a:rPr>
              <a:t>"survey.csv"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deux façons de perdre un dictionnaire de codes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codebook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variable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names</a:t>
            </a:r>
            <a:r>
              <a:rPr>
                <a:latin typeface="Courier"/>
              </a:rPr>
              <a:t>(survey),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label  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vapply</a:t>
            </a:r>
            <a:r>
              <a:rPr>
                <a:latin typeface="Courier"/>
              </a:rPr>
              <a:t>(survey,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(x) </a:t>
            </a:r>
            <a:r>
              <a:rPr>
                <a:solidFill>
                  <a:srgbClr val="06287E"/>
                </a:solidFill>
                <a:latin typeface="Courier"/>
              </a:rPr>
              <a:t>attr</a:t>
            </a:r>
            <a:r>
              <a:rPr>
                <a:latin typeface="Courier"/>
              </a:rPr>
              <a:t>(x, </a:t>
            </a:r>
            <a:r>
              <a:rPr>
                <a:solidFill>
                  <a:srgbClr val="4070A0"/>
                </a:solidFill>
                <a:latin typeface="Courier"/>
              </a:rPr>
              <a:t>"label"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%||%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NA_character_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6287E"/>
                </a:solidFill>
                <a:latin typeface="Courier"/>
              </a:rPr>
              <a:t>character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readr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write_csv</a:t>
            </a:r>
            <a:r>
              <a:rPr>
                <a:latin typeface="Courier"/>
              </a:rPr>
              <a:t>(codebook, </a:t>
            </a:r>
            <a:r>
              <a:rPr>
                <a:solidFill>
                  <a:srgbClr val="4070A0"/>
                </a:solidFill>
                <a:latin typeface="Courier"/>
              </a:rPr>
              <a:t>"survey-codebook.csv"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valeurs manquantes définies par l’utilisateur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income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&lt;labelled&lt;double&gt;[3]&gt;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 4500 NA(a) NA(b)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valeurs manquantes définies par l’utilisateur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survey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income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zap_missing</a:t>
            </a:r>
            <a:r>
              <a:rPr>
                <a:latin typeface="Courier"/>
              </a:rPr>
              <a:t>(income))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SPSS et les autres formats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read_sav</a:t>
            </a:r>
            <a:r>
              <a:rPr>
                <a:latin typeface="Courier"/>
              </a:rPr>
              <a:t>(path)     </a:t>
            </a:r>
            <a:r>
              <a:rPr i="1">
                <a:solidFill>
                  <a:srgbClr val="60A0B0"/>
                </a:solidFill>
                <a:latin typeface="Courier"/>
              </a:rPr>
              <a:t># SPSS .sav</a:t>
            </a:r>
            <a:br/>
            <a:r>
              <a:rPr>
                <a:solidFill>
                  <a:srgbClr val="06287E"/>
                </a:solidFill>
                <a:latin typeface="Courier"/>
              </a:rPr>
              <a:t>read_por</a:t>
            </a:r>
            <a:r>
              <a:rPr>
                <a:latin typeface="Courier"/>
              </a:rPr>
              <a:t>(path)     </a:t>
            </a:r>
            <a:r>
              <a:rPr i="1">
                <a:solidFill>
                  <a:srgbClr val="60A0B0"/>
                </a:solidFill>
                <a:latin typeface="Courier"/>
              </a:rPr>
              <a:t># SPSS portable</a:t>
            </a:r>
            <a:br/>
            <a:r>
              <a:rPr>
                <a:solidFill>
                  <a:srgbClr val="06287E"/>
                </a:solidFill>
                <a:latin typeface="Courier"/>
              </a:rPr>
              <a:t>read_dta</a:t>
            </a:r>
            <a:r>
              <a:rPr>
                <a:latin typeface="Courier"/>
              </a:rPr>
              <a:t>(path)     </a:t>
            </a:r>
            <a:r>
              <a:rPr i="1">
                <a:solidFill>
                  <a:srgbClr val="60A0B0"/>
                </a:solidFill>
                <a:latin typeface="Courier"/>
              </a:rPr>
              <a:t># Stata</a:t>
            </a:r>
            <a:br/>
            <a:r>
              <a:rPr>
                <a:solidFill>
                  <a:srgbClr val="06287E"/>
                </a:solidFill>
                <a:latin typeface="Courier"/>
              </a:rPr>
              <a:t>read_xpt</a:t>
            </a:r>
            <a:r>
              <a:rPr>
                <a:latin typeface="Courier"/>
              </a:rPr>
              <a:t>(path)     </a:t>
            </a:r>
            <a:r>
              <a:rPr i="1">
                <a:solidFill>
                  <a:srgbClr val="60A0B0"/>
                </a:solidFill>
                <a:latin typeface="Courier"/>
              </a:rPr>
              <a:t># SAS transport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SPSS et les autres formats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write_dta</a:t>
            </a:r>
            <a:r>
              <a:rPr>
                <a:latin typeface="Courier"/>
              </a:rPr>
              <a:t>(survey, </a:t>
            </a:r>
            <a:r>
              <a:rPr>
                <a:solidFill>
                  <a:srgbClr val="4070A0"/>
                </a:solidFill>
                <a:latin typeface="Courier"/>
              </a:rPr>
              <a:t>"cleaned.dta"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Où cela rejoint le cours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Le cours </a:t>
            </a:r>
            <a:r>
              <a:rPr i="1"/>
              <a:t>Python pour les données de programme</a:t>
            </a:r>
            <a:r>
              <a:rPr/>
              <a:t> dit, dans sa leçon sur les codes et les sentinelles, que c’est le seul endroit où la réponse est « utilisez l’autre langage ».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Ce qui vient ensuite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Les étiquettes sont attachées et converties en facteurs.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suite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Lire la leçon complète, avec le code exécutable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https://data-analysis.cassion.dev/fr/cours/r-for-programme-data/r-03-labelled-data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fichiers Stata et SPSS gardent leurs étiquettes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Leçon 3 sur 8</vt:lpwstr>
  </property>
  <property fmtid="{D5CDD505-2E9C-101B-9397-08002B2CF9AE}" pid="3" name="subtitle">
    <vt:lpwstr>haven, la classe labelled, et pourquoi le .dta d’un institut de sondage doit être lu sous R même si l’analyse se fait ailleurs — plus les deux façons de perdre un dictionnaire de codes sans s’en apercevoir.</vt:lpwstr>
  </property>
</Properties>
</file>